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31"/>
  </p:notesMasterIdLst>
  <p:handoutMasterIdLst>
    <p:handoutMasterId r:id="rId32"/>
  </p:handoutMasterIdLst>
  <p:sldIdLst>
    <p:sldId id="256" r:id="rId2"/>
    <p:sldId id="303" r:id="rId3"/>
    <p:sldId id="272" r:id="rId4"/>
    <p:sldId id="273" r:id="rId5"/>
    <p:sldId id="269" r:id="rId6"/>
    <p:sldId id="306" r:id="rId7"/>
    <p:sldId id="270" r:id="rId8"/>
    <p:sldId id="257" r:id="rId9"/>
    <p:sldId id="316" r:id="rId10"/>
    <p:sldId id="259" r:id="rId11"/>
    <p:sldId id="274" r:id="rId12"/>
    <p:sldId id="304" r:id="rId13"/>
    <p:sldId id="307" r:id="rId14"/>
    <p:sldId id="317" r:id="rId15"/>
    <p:sldId id="258" r:id="rId16"/>
    <p:sldId id="318" r:id="rId17"/>
    <p:sldId id="319" r:id="rId18"/>
    <p:sldId id="263" r:id="rId19"/>
    <p:sldId id="261" r:id="rId20"/>
    <p:sldId id="309" r:id="rId21"/>
    <p:sldId id="297" r:id="rId22"/>
    <p:sldId id="313" r:id="rId23"/>
    <p:sldId id="312" r:id="rId24"/>
    <p:sldId id="287" r:id="rId25"/>
    <p:sldId id="298" r:id="rId26"/>
    <p:sldId id="299" r:id="rId27"/>
    <p:sldId id="314" r:id="rId28"/>
    <p:sldId id="262" r:id="rId29"/>
    <p:sldId id="383"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8FD"/>
    <a:srgbClr val="9BE5FF"/>
    <a:srgbClr val="43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6" autoAdjust="0"/>
    <p:restoredTop sz="84184" autoAdjust="0"/>
  </p:normalViewPr>
  <p:slideViewPr>
    <p:cSldViewPr snapToGrid="0" snapToObjects="1">
      <p:cViewPr varScale="1">
        <p:scale>
          <a:sx n="76" d="100"/>
          <a:sy n="76" d="100"/>
        </p:scale>
        <p:origin x="1632" y="84"/>
      </p:cViewPr>
      <p:guideLst>
        <p:guide orient="horz" pos="2160"/>
        <p:guide pos="2880"/>
      </p:guideLst>
    </p:cSldViewPr>
  </p:slideViewPr>
  <p:outlineViewPr>
    <p:cViewPr>
      <p:scale>
        <a:sx n="33" d="100"/>
        <a:sy n="33" d="100"/>
      </p:scale>
      <p:origin x="0" y="-481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171B5D-D905-41FB-9002-FAB94489FCCE}" type="doc">
      <dgm:prSet loTypeId="urn:microsoft.com/office/officeart/2005/8/layout/pyramid1" loCatId="pyramid" qsTypeId="urn:microsoft.com/office/officeart/2005/8/quickstyle/simple1" qsCatId="simple" csTypeId="urn:microsoft.com/office/officeart/2005/8/colors/accent1_2" csCatId="accent1" phldr="1"/>
      <dgm:spPr/>
    </dgm:pt>
    <dgm:pt modelId="{09B2C78B-7B80-4959-9A6F-F6D608F70672}">
      <dgm:prSet phldrT="[Text]" custT="1"/>
      <dgm:spPr>
        <a:solidFill>
          <a:srgbClr val="00B0F0"/>
        </a:solidFill>
      </dgm:spPr>
      <dgm:t>
        <a:bodyPr/>
        <a:lstStyle/>
        <a:p>
          <a:r>
            <a:rPr lang="en-US" sz="1100" b="1" dirty="0">
              <a:solidFill>
                <a:srgbClr val="002060"/>
              </a:solidFill>
              <a:latin typeface="Microsoft YaHei UI" panose="020B0503020204020204" pitchFamily="34" charset="-122"/>
              <a:ea typeface="Microsoft YaHei UI" panose="020B0503020204020204" pitchFamily="34" charset="-122"/>
            </a:rPr>
            <a:t>Strategies to support students known to be at higher risk of suicide</a:t>
          </a:r>
        </a:p>
        <a:p>
          <a:r>
            <a:rPr lang="en-US" sz="1050" dirty="0">
              <a:solidFill>
                <a:srgbClr val="002060"/>
              </a:solidFill>
              <a:latin typeface="Microsoft YaHei UI" panose="020B0503020204020204" pitchFamily="34" charset="-122"/>
              <a:ea typeface="Microsoft YaHei UI" panose="020B0503020204020204" pitchFamily="34" charset="-122"/>
            </a:rPr>
            <a:t>Individualized student interventions and supports</a:t>
          </a:r>
        </a:p>
        <a:p>
          <a:r>
            <a:rPr lang="en-US" sz="1050" dirty="0">
              <a:solidFill>
                <a:srgbClr val="002060"/>
              </a:solidFill>
              <a:latin typeface="Microsoft YaHei UI" panose="020B0503020204020204" pitchFamily="34" charset="-122"/>
              <a:ea typeface="Microsoft YaHei UI" panose="020B0503020204020204" pitchFamily="34" charset="-122"/>
            </a:rPr>
            <a:t>Crisis response and community partnerships</a:t>
          </a:r>
        </a:p>
        <a:p>
          <a:r>
            <a:rPr lang="en-US" sz="1050" dirty="0">
              <a:solidFill>
                <a:srgbClr val="002060"/>
              </a:solidFill>
              <a:latin typeface="Microsoft YaHei UI" panose="020B0503020204020204" pitchFamily="34" charset="-122"/>
              <a:ea typeface="Microsoft YaHei UI" panose="020B0503020204020204" pitchFamily="34" charset="-122"/>
            </a:rPr>
            <a:t>Ongoing program changes based on progress monitoring associated with students response to intervention</a:t>
          </a:r>
        </a:p>
      </dgm:t>
    </dgm:pt>
    <dgm:pt modelId="{16CE83A9-0ACC-4AA1-AA23-5DD45F661BA4}" type="parTrans" cxnId="{246FD879-D6E4-4701-AC76-5FF39BB34CE5}">
      <dgm:prSet/>
      <dgm:spPr/>
      <dgm:t>
        <a:bodyPr/>
        <a:lstStyle/>
        <a:p>
          <a:endParaRPr lang="en-US">
            <a:latin typeface="Microsoft YaHei UI" panose="020B0503020204020204" pitchFamily="34" charset="-122"/>
            <a:ea typeface="Microsoft YaHei UI" panose="020B0503020204020204" pitchFamily="34" charset="-122"/>
          </a:endParaRPr>
        </a:p>
      </dgm:t>
    </dgm:pt>
    <dgm:pt modelId="{7A0BB67A-3AFE-4E40-9A3C-5907FC6EF582}" type="sibTrans" cxnId="{246FD879-D6E4-4701-AC76-5FF39BB34CE5}">
      <dgm:prSet/>
      <dgm:spPr/>
      <dgm:t>
        <a:bodyPr/>
        <a:lstStyle/>
        <a:p>
          <a:endParaRPr lang="en-US">
            <a:latin typeface="Microsoft YaHei UI" panose="020B0503020204020204" pitchFamily="34" charset="-122"/>
            <a:ea typeface="Microsoft YaHei UI" panose="020B0503020204020204" pitchFamily="34" charset="-122"/>
          </a:endParaRPr>
        </a:p>
      </dgm:t>
    </dgm:pt>
    <dgm:pt modelId="{46B2FB0B-B4D2-42B0-9E78-8467BE8BC362}">
      <dgm:prSet phldrT="[Text]" custT="1"/>
      <dgm:spPr>
        <a:solidFill>
          <a:srgbClr val="9BE5FF"/>
        </a:solidFill>
      </dgm:spPr>
      <dgm:t>
        <a:bodyPr/>
        <a:lstStyle/>
        <a:p>
          <a:r>
            <a:rPr lang="en-US" sz="1100" b="1" dirty="0">
              <a:solidFill>
                <a:srgbClr val="002060"/>
              </a:solidFill>
              <a:latin typeface="Microsoft YaHei UI" panose="020B0503020204020204" pitchFamily="34" charset="-122"/>
              <a:ea typeface="Microsoft YaHei UI" panose="020B0503020204020204" pitchFamily="34" charset="-122"/>
            </a:rPr>
            <a:t>Strategies to identify and support students that may be at risk for suicide</a:t>
          </a:r>
        </a:p>
        <a:p>
          <a:r>
            <a:rPr lang="en-US" sz="1050" dirty="0">
              <a:solidFill>
                <a:srgbClr val="002060"/>
              </a:solidFill>
              <a:latin typeface="Microsoft YaHei UI" panose="020B0503020204020204" pitchFamily="34" charset="-122"/>
              <a:ea typeface="Microsoft YaHei UI" panose="020B0503020204020204" pitchFamily="34" charset="-122"/>
            </a:rPr>
            <a:t>Targeted training for specialized staff (e.g., school mental health professionals, school nurses, administrators)</a:t>
          </a:r>
        </a:p>
        <a:p>
          <a:r>
            <a:rPr lang="en-US" sz="1050" dirty="0">
              <a:solidFill>
                <a:srgbClr val="002060"/>
              </a:solidFill>
              <a:latin typeface="Microsoft YaHei UI" panose="020B0503020204020204" pitchFamily="34" charset="-122"/>
              <a:ea typeface="Microsoft YaHei UI" panose="020B0503020204020204" pitchFamily="34" charset="-122"/>
            </a:rPr>
            <a:t>Targeted small group interventions for students</a:t>
          </a:r>
        </a:p>
        <a:p>
          <a:r>
            <a:rPr lang="en-US" sz="1100" dirty="0">
              <a:solidFill>
                <a:srgbClr val="002060"/>
              </a:solidFill>
              <a:latin typeface="Microsoft YaHei UI" panose="020B0503020204020204" pitchFamily="34" charset="-122"/>
              <a:ea typeface="Microsoft YaHei UI" panose="020B0503020204020204" pitchFamily="34" charset="-122"/>
            </a:rPr>
            <a:t>Suicide risk-screening and/or assessment</a:t>
          </a:r>
        </a:p>
      </dgm:t>
    </dgm:pt>
    <dgm:pt modelId="{0F9822FD-F5FF-4117-994F-69DAFA1840AA}" type="parTrans" cxnId="{33258C77-AB15-418A-8976-344CBF372242}">
      <dgm:prSet/>
      <dgm:spPr/>
      <dgm:t>
        <a:bodyPr/>
        <a:lstStyle/>
        <a:p>
          <a:endParaRPr lang="en-US">
            <a:latin typeface="Microsoft YaHei UI" panose="020B0503020204020204" pitchFamily="34" charset="-122"/>
            <a:ea typeface="Microsoft YaHei UI" panose="020B0503020204020204" pitchFamily="34" charset="-122"/>
          </a:endParaRPr>
        </a:p>
      </dgm:t>
    </dgm:pt>
    <dgm:pt modelId="{2681D443-FEE6-4C74-9961-22B4660410BC}" type="sibTrans" cxnId="{33258C77-AB15-418A-8976-344CBF372242}">
      <dgm:prSet/>
      <dgm:spPr/>
      <dgm:t>
        <a:bodyPr/>
        <a:lstStyle/>
        <a:p>
          <a:endParaRPr lang="en-US">
            <a:latin typeface="Microsoft YaHei UI" panose="020B0503020204020204" pitchFamily="34" charset="-122"/>
            <a:ea typeface="Microsoft YaHei UI" panose="020B0503020204020204" pitchFamily="34" charset="-122"/>
          </a:endParaRPr>
        </a:p>
      </dgm:t>
    </dgm:pt>
    <dgm:pt modelId="{FFAD2717-4115-4930-BC9B-DC15890E5BB8}">
      <dgm:prSet phldrT="[Text]" custT="1"/>
      <dgm:spPr>
        <a:solidFill>
          <a:srgbClr val="9CECEA"/>
        </a:solidFill>
      </dgm:spPr>
      <dgm:t>
        <a:bodyPr/>
        <a:lstStyle/>
        <a:p>
          <a:r>
            <a:rPr lang="en-US" sz="1100" b="1" dirty="0">
              <a:solidFill>
                <a:srgbClr val="002060"/>
              </a:solidFill>
              <a:latin typeface="Microsoft YaHei UI" panose="020B0503020204020204" pitchFamily="34" charset="-122"/>
              <a:ea typeface="Microsoft YaHei UI" panose="020B0503020204020204" pitchFamily="34" charset="-122"/>
            </a:rPr>
            <a:t>Approaches that create emotionally and physically safe environments for students</a:t>
          </a:r>
        </a:p>
        <a:p>
          <a:r>
            <a:rPr lang="en-US" sz="1050" dirty="0">
              <a:solidFill>
                <a:srgbClr val="002060"/>
              </a:solidFill>
              <a:latin typeface="Microsoft YaHei UI" panose="020B0503020204020204" pitchFamily="34" charset="-122"/>
              <a:ea typeface="Microsoft YaHei UI" panose="020B0503020204020204" pitchFamily="34" charset="-122"/>
            </a:rPr>
            <a:t>Gatekeeper training for staff, students and families</a:t>
          </a:r>
        </a:p>
        <a:p>
          <a:r>
            <a:rPr lang="en-US" sz="1050" dirty="0">
              <a:solidFill>
                <a:srgbClr val="002060"/>
              </a:solidFill>
              <a:latin typeface="Microsoft YaHei UI" panose="020B0503020204020204" pitchFamily="34" charset="-122"/>
              <a:ea typeface="Microsoft YaHei UI" panose="020B0503020204020204" pitchFamily="34" charset="-122"/>
            </a:rPr>
            <a:t>Social-emotional learning interventions to enhance protective factors (e.g., healthy coping, help-seeking)</a:t>
          </a:r>
        </a:p>
        <a:p>
          <a:r>
            <a:rPr lang="en-US" sz="1050" dirty="0">
              <a:solidFill>
                <a:srgbClr val="002060"/>
              </a:solidFill>
              <a:latin typeface="Microsoft YaHei UI" panose="020B0503020204020204" pitchFamily="34" charset="-122"/>
              <a:ea typeface="Microsoft YaHei UI" panose="020B0503020204020204" pitchFamily="34" charset="-122"/>
            </a:rPr>
            <a:t>School-wide initiatives to increase protective factors to reduce risk factors (e.g., bullying prevention, trauma-informed practices reflecting rapport, clarity of expectations, positive reinforcement)</a:t>
          </a:r>
        </a:p>
        <a:p>
          <a:r>
            <a:rPr lang="en-US" sz="1050" dirty="0">
              <a:solidFill>
                <a:srgbClr val="002060"/>
              </a:solidFill>
              <a:latin typeface="Microsoft YaHei UI" panose="020B0503020204020204" pitchFamily="34" charset="-122"/>
              <a:ea typeface="Microsoft YaHei UI" panose="020B0503020204020204" pitchFamily="34" charset="-122"/>
            </a:rPr>
            <a:t>School-wide, classroom, and individual-level data collection and analyses</a:t>
          </a:r>
        </a:p>
      </dgm:t>
    </dgm:pt>
    <dgm:pt modelId="{0130B744-CC8C-43A2-B0CD-A2D9827DCDD3}" type="parTrans" cxnId="{2B6CC16B-EA79-40F6-ADC5-027F92D67FF9}">
      <dgm:prSet/>
      <dgm:spPr/>
      <dgm:t>
        <a:bodyPr/>
        <a:lstStyle/>
        <a:p>
          <a:endParaRPr lang="en-US">
            <a:latin typeface="Microsoft YaHei UI" panose="020B0503020204020204" pitchFamily="34" charset="-122"/>
            <a:ea typeface="Microsoft YaHei UI" panose="020B0503020204020204" pitchFamily="34" charset="-122"/>
          </a:endParaRPr>
        </a:p>
      </dgm:t>
    </dgm:pt>
    <dgm:pt modelId="{1CDC08D4-EEED-4D44-818F-BB09F5D9B478}" type="sibTrans" cxnId="{2B6CC16B-EA79-40F6-ADC5-027F92D67FF9}">
      <dgm:prSet/>
      <dgm:spPr/>
      <dgm:t>
        <a:bodyPr/>
        <a:lstStyle/>
        <a:p>
          <a:endParaRPr lang="en-US">
            <a:latin typeface="Microsoft YaHei UI" panose="020B0503020204020204" pitchFamily="34" charset="-122"/>
            <a:ea typeface="Microsoft YaHei UI" panose="020B0503020204020204" pitchFamily="34" charset="-122"/>
          </a:endParaRPr>
        </a:p>
      </dgm:t>
    </dgm:pt>
    <dgm:pt modelId="{077AA127-B7AA-4765-B360-9655DC3FC0BB}" type="pres">
      <dgm:prSet presAssocID="{45171B5D-D905-41FB-9002-FAB94489FCCE}" presName="Name0" presStyleCnt="0">
        <dgm:presLayoutVars>
          <dgm:dir/>
          <dgm:animLvl val="lvl"/>
          <dgm:resizeHandles val="exact"/>
        </dgm:presLayoutVars>
      </dgm:prSet>
      <dgm:spPr/>
    </dgm:pt>
    <dgm:pt modelId="{987518E1-C26E-4F53-A507-1129E51DD2BF}" type="pres">
      <dgm:prSet presAssocID="{09B2C78B-7B80-4959-9A6F-F6D608F70672}" presName="Name8" presStyleCnt="0"/>
      <dgm:spPr/>
    </dgm:pt>
    <dgm:pt modelId="{B7B25BBE-47E6-42BC-9366-C553846F4880}" type="pres">
      <dgm:prSet presAssocID="{09B2C78B-7B80-4959-9A6F-F6D608F70672}" presName="level" presStyleLbl="node1" presStyleIdx="0" presStyleCnt="3" custScaleY="116540" custLinFactNeighborX="-454">
        <dgm:presLayoutVars>
          <dgm:chMax val="1"/>
          <dgm:bulletEnabled val="1"/>
        </dgm:presLayoutVars>
      </dgm:prSet>
      <dgm:spPr/>
    </dgm:pt>
    <dgm:pt modelId="{99938DC0-24BF-4DAE-AEB0-0D18C99BEC92}" type="pres">
      <dgm:prSet presAssocID="{09B2C78B-7B80-4959-9A6F-F6D608F70672}" presName="levelTx" presStyleLbl="revTx" presStyleIdx="0" presStyleCnt="0">
        <dgm:presLayoutVars>
          <dgm:chMax val="1"/>
          <dgm:bulletEnabled val="1"/>
        </dgm:presLayoutVars>
      </dgm:prSet>
      <dgm:spPr/>
    </dgm:pt>
    <dgm:pt modelId="{D26E295D-1ADE-438A-8E38-5D006E3910BA}" type="pres">
      <dgm:prSet presAssocID="{46B2FB0B-B4D2-42B0-9E78-8467BE8BC362}" presName="Name8" presStyleCnt="0"/>
      <dgm:spPr/>
    </dgm:pt>
    <dgm:pt modelId="{5AC6C832-A556-41E2-B96D-DCF0DB589FB3}" type="pres">
      <dgm:prSet presAssocID="{46B2FB0B-B4D2-42B0-9E78-8467BE8BC362}" presName="level" presStyleLbl="node1" presStyleIdx="1" presStyleCnt="3" custLinFactNeighborX="77" custLinFactNeighborY="1309">
        <dgm:presLayoutVars>
          <dgm:chMax val="1"/>
          <dgm:bulletEnabled val="1"/>
        </dgm:presLayoutVars>
      </dgm:prSet>
      <dgm:spPr/>
    </dgm:pt>
    <dgm:pt modelId="{E035AB7F-9B8E-4A75-81B3-089573EDC8FB}" type="pres">
      <dgm:prSet presAssocID="{46B2FB0B-B4D2-42B0-9E78-8467BE8BC362}" presName="levelTx" presStyleLbl="revTx" presStyleIdx="0" presStyleCnt="0">
        <dgm:presLayoutVars>
          <dgm:chMax val="1"/>
          <dgm:bulletEnabled val="1"/>
        </dgm:presLayoutVars>
      </dgm:prSet>
      <dgm:spPr/>
    </dgm:pt>
    <dgm:pt modelId="{9372348F-2910-4BDF-8AEA-6E735A785E52}" type="pres">
      <dgm:prSet presAssocID="{FFAD2717-4115-4930-BC9B-DC15890E5BB8}" presName="Name8" presStyleCnt="0"/>
      <dgm:spPr/>
    </dgm:pt>
    <dgm:pt modelId="{31FFE1A4-A96B-4B95-A61B-DF05E03078DA}" type="pres">
      <dgm:prSet presAssocID="{FFAD2717-4115-4930-BC9B-DC15890E5BB8}" presName="level" presStyleLbl="node1" presStyleIdx="2" presStyleCnt="3" custScaleY="127539">
        <dgm:presLayoutVars>
          <dgm:chMax val="1"/>
          <dgm:bulletEnabled val="1"/>
        </dgm:presLayoutVars>
      </dgm:prSet>
      <dgm:spPr/>
    </dgm:pt>
    <dgm:pt modelId="{8F232121-547C-4ACF-9567-5ECB3A8F6E62}" type="pres">
      <dgm:prSet presAssocID="{FFAD2717-4115-4930-BC9B-DC15890E5BB8}" presName="levelTx" presStyleLbl="revTx" presStyleIdx="0" presStyleCnt="0">
        <dgm:presLayoutVars>
          <dgm:chMax val="1"/>
          <dgm:bulletEnabled val="1"/>
        </dgm:presLayoutVars>
      </dgm:prSet>
      <dgm:spPr/>
    </dgm:pt>
  </dgm:ptLst>
  <dgm:cxnLst>
    <dgm:cxn modelId="{EAA15267-A2FE-499A-87F0-0CA0C7389840}" type="presOf" srcId="{09B2C78B-7B80-4959-9A6F-F6D608F70672}" destId="{99938DC0-24BF-4DAE-AEB0-0D18C99BEC92}" srcOrd="1" destOrd="0" presId="urn:microsoft.com/office/officeart/2005/8/layout/pyramid1"/>
    <dgm:cxn modelId="{86205A47-C46E-4523-8136-0F250B712FBE}" type="presOf" srcId="{46B2FB0B-B4D2-42B0-9E78-8467BE8BC362}" destId="{5AC6C832-A556-41E2-B96D-DCF0DB589FB3}" srcOrd="0" destOrd="0" presId="urn:microsoft.com/office/officeart/2005/8/layout/pyramid1"/>
    <dgm:cxn modelId="{2B6CC16B-EA79-40F6-ADC5-027F92D67FF9}" srcId="{45171B5D-D905-41FB-9002-FAB94489FCCE}" destId="{FFAD2717-4115-4930-BC9B-DC15890E5BB8}" srcOrd="2" destOrd="0" parTransId="{0130B744-CC8C-43A2-B0CD-A2D9827DCDD3}" sibTransId="{1CDC08D4-EEED-4D44-818F-BB09F5D9B478}"/>
    <dgm:cxn modelId="{33258C77-AB15-418A-8976-344CBF372242}" srcId="{45171B5D-D905-41FB-9002-FAB94489FCCE}" destId="{46B2FB0B-B4D2-42B0-9E78-8467BE8BC362}" srcOrd="1" destOrd="0" parTransId="{0F9822FD-F5FF-4117-994F-69DAFA1840AA}" sibTransId="{2681D443-FEE6-4C74-9961-22B4660410BC}"/>
    <dgm:cxn modelId="{246FD879-D6E4-4701-AC76-5FF39BB34CE5}" srcId="{45171B5D-D905-41FB-9002-FAB94489FCCE}" destId="{09B2C78B-7B80-4959-9A6F-F6D608F70672}" srcOrd="0" destOrd="0" parTransId="{16CE83A9-0ACC-4AA1-AA23-5DD45F661BA4}" sibTransId="{7A0BB67A-3AFE-4E40-9A3C-5907FC6EF582}"/>
    <dgm:cxn modelId="{04ADC598-58BA-4E89-AD6C-A5E88CA4CE27}" type="presOf" srcId="{09B2C78B-7B80-4959-9A6F-F6D608F70672}" destId="{B7B25BBE-47E6-42BC-9366-C553846F4880}" srcOrd="0" destOrd="0" presId="urn:microsoft.com/office/officeart/2005/8/layout/pyramid1"/>
    <dgm:cxn modelId="{87AAF5C5-EC75-40A6-8A72-42B0C9A5E476}" type="presOf" srcId="{FFAD2717-4115-4930-BC9B-DC15890E5BB8}" destId="{8F232121-547C-4ACF-9567-5ECB3A8F6E62}" srcOrd="1" destOrd="0" presId="urn:microsoft.com/office/officeart/2005/8/layout/pyramid1"/>
    <dgm:cxn modelId="{EBDBADD0-99E5-466E-8870-2D946DBAC2A0}" type="presOf" srcId="{46B2FB0B-B4D2-42B0-9E78-8467BE8BC362}" destId="{E035AB7F-9B8E-4A75-81B3-089573EDC8FB}" srcOrd="1" destOrd="0" presId="urn:microsoft.com/office/officeart/2005/8/layout/pyramid1"/>
    <dgm:cxn modelId="{A0E326E5-E2A5-41D8-8722-0151F8CC37C8}" type="presOf" srcId="{FFAD2717-4115-4930-BC9B-DC15890E5BB8}" destId="{31FFE1A4-A96B-4B95-A61B-DF05E03078DA}" srcOrd="0" destOrd="0" presId="urn:microsoft.com/office/officeart/2005/8/layout/pyramid1"/>
    <dgm:cxn modelId="{2D1FCDF0-0BC3-4DE8-8835-CB8058A2722A}" type="presOf" srcId="{45171B5D-D905-41FB-9002-FAB94489FCCE}" destId="{077AA127-B7AA-4765-B360-9655DC3FC0BB}" srcOrd="0" destOrd="0" presId="urn:microsoft.com/office/officeart/2005/8/layout/pyramid1"/>
    <dgm:cxn modelId="{51646200-DCCD-4363-9F44-5D3CBFF503AE}" type="presParOf" srcId="{077AA127-B7AA-4765-B360-9655DC3FC0BB}" destId="{987518E1-C26E-4F53-A507-1129E51DD2BF}" srcOrd="0" destOrd="0" presId="urn:microsoft.com/office/officeart/2005/8/layout/pyramid1"/>
    <dgm:cxn modelId="{53E43712-1E64-402D-9465-FC52CB7BA16F}" type="presParOf" srcId="{987518E1-C26E-4F53-A507-1129E51DD2BF}" destId="{B7B25BBE-47E6-42BC-9366-C553846F4880}" srcOrd="0" destOrd="0" presId="urn:microsoft.com/office/officeart/2005/8/layout/pyramid1"/>
    <dgm:cxn modelId="{955FCF51-723E-4896-BE13-2505FA1AF873}" type="presParOf" srcId="{987518E1-C26E-4F53-A507-1129E51DD2BF}" destId="{99938DC0-24BF-4DAE-AEB0-0D18C99BEC92}" srcOrd="1" destOrd="0" presId="urn:microsoft.com/office/officeart/2005/8/layout/pyramid1"/>
    <dgm:cxn modelId="{BFC1C841-6D80-4CB4-8A84-864F6A775E50}" type="presParOf" srcId="{077AA127-B7AA-4765-B360-9655DC3FC0BB}" destId="{D26E295D-1ADE-438A-8E38-5D006E3910BA}" srcOrd="1" destOrd="0" presId="urn:microsoft.com/office/officeart/2005/8/layout/pyramid1"/>
    <dgm:cxn modelId="{FF9E4873-1863-4935-B2EF-1A3C5C19F757}" type="presParOf" srcId="{D26E295D-1ADE-438A-8E38-5D006E3910BA}" destId="{5AC6C832-A556-41E2-B96D-DCF0DB589FB3}" srcOrd="0" destOrd="0" presId="urn:microsoft.com/office/officeart/2005/8/layout/pyramid1"/>
    <dgm:cxn modelId="{AA68EB13-FB8D-48C3-944C-1EF37DACB7D6}" type="presParOf" srcId="{D26E295D-1ADE-438A-8E38-5D006E3910BA}" destId="{E035AB7F-9B8E-4A75-81B3-089573EDC8FB}" srcOrd="1" destOrd="0" presId="urn:microsoft.com/office/officeart/2005/8/layout/pyramid1"/>
    <dgm:cxn modelId="{D06C2022-8735-4082-887F-58F41F6E1411}" type="presParOf" srcId="{077AA127-B7AA-4765-B360-9655DC3FC0BB}" destId="{9372348F-2910-4BDF-8AEA-6E735A785E52}" srcOrd="2" destOrd="0" presId="urn:microsoft.com/office/officeart/2005/8/layout/pyramid1"/>
    <dgm:cxn modelId="{792CC3DB-F926-4799-B2CC-C65FC3D1010A}" type="presParOf" srcId="{9372348F-2910-4BDF-8AEA-6E735A785E52}" destId="{31FFE1A4-A96B-4B95-A61B-DF05E03078DA}" srcOrd="0" destOrd="0" presId="urn:microsoft.com/office/officeart/2005/8/layout/pyramid1"/>
    <dgm:cxn modelId="{E4B2EA4C-F72F-402F-84BE-A004870088A1}" type="presParOf" srcId="{9372348F-2910-4BDF-8AEA-6E735A785E52}" destId="{8F232121-547C-4ACF-9567-5ECB3A8F6E6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25BBE-47E6-42BC-9366-C553846F4880}">
      <dsp:nvSpPr>
        <dsp:cNvPr id="0" name=""/>
        <dsp:cNvSpPr/>
      </dsp:nvSpPr>
      <dsp:spPr>
        <a:xfrm>
          <a:off x="2711478" y="0"/>
          <a:ext cx="2790485" cy="2091777"/>
        </a:xfrm>
        <a:prstGeom prst="trapezoid">
          <a:avLst>
            <a:gd name="adj" fmla="val 66701"/>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002060"/>
              </a:solidFill>
              <a:latin typeface="Microsoft YaHei UI" panose="020B0503020204020204" pitchFamily="34" charset="-122"/>
              <a:ea typeface="Microsoft YaHei UI" panose="020B0503020204020204" pitchFamily="34" charset="-122"/>
            </a:rPr>
            <a:t>Strategies to support students known to be at higher risk of suicide</a:t>
          </a:r>
        </a:p>
        <a:p>
          <a:pPr marL="0" lvl="0" indent="0" algn="ctr" defTabSz="488950">
            <a:lnSpc>
              <a:spcPct val="90000"/>
            </a:lnSpc>
            <a:spcBef>
              <a:spcPct val="0"/>
            </a:spcBef>
            <a:spcAft>
              <a:spcPct val="35000"/>
            </a:spcAft>
            <a:buNone/>
          </a:pPr>
          <a:r>
            <a:rPr lang="en-US" sz="1050" kern="1200" dirty="0">
              <a:solidFill>
                <a:srgbClr val="002060"/>
              </a:solidFill>
              <a:latin typeface="Microsoft YaHei UI" panose="020B0503020204020204" pitchFamily="34" charset="-122"/>
              <a:ea typeface="Microsoft YaHei UI" panose="020B0503020204020204" pitchFamily="34" charset="-122"/>
            </a:rPr>
            <a:t>Individualized student interventions and supports</a:t>
          </a:r>
        </a:p>
        <a:p>
          <a:pPr marL="0" lvl="0" indent="0" algn="ctr" defTabSz="488950">
            <a:lnSpc>
              <a:spcPct val="90000"/>
            </a:lnSpc>
            <a:spcBef>
              <a:spcPct val="0"/>
            </a:spcBef>
            <a:spcAft>
              <a:spcPct val="35000"/>
            </a:spcAft>
            <a:buNone/>
          </a:pPr>
          <a:r>
            <a:rPr lang="en-US" sz="1050" kern="1200" dirty="0">
              <a:solidFill>
                <a:srgbClr val="002060"/>
              </a:solidFill>
              <a:latin typeface="Microsoft YaHei UI" panose="020B0503020204020204" pitchFamily="34" charset="-122"/>
              <a:ea typeface="Microsoft YaHei UI" panose="020B0503020204020204" pitchFamily="34" charset="-122"/>
            </a:rPr>
            <a:t>Crisis response and community partnerships</a:t>
          </a:r>
        </a:p>
        <a:p>
          <a:pPr marL="0" lvl="0" indent="0" algn="ctr" defTabSz="488950">
            <a:lnSpc>
              <a:spcPct val="90000"/>
            </a:lnSpc>
            <a:spcBef>
              <a:spcPct val="0"/>
            </a:spcBef>
            <a:spcAft>
              <a:spcPct val="35000"/>
            </a:spcAft>
            <a:buNone/>
          </a:pPr>
          <a:r>
            <a:rPr lang="en-US" sz="1050" kern="1200" dirty="0">
              <a:solidFill>
                <a:srgbClr val="002060"/>
              </a:solidFill>
              <a:latin typeface="Microsoft YaHei UI" panose="020B0503020204020204" pitchFamily="34" charset="-122"/>
              <a:ea typeface="Microsoft YaHei UI" panose="020B0503020204020204" pitchFamily="34" charset="-122"/>
            </a:rPr>
            <a:t>Ongoing program changes based on progress monitoring associated with students response to intervention</a:t>
          </a:r>
        </a:p>
      </dsp:txBody>
      <dsp:txXfrm>
        <a:off x="2711478" y="0"/>
        <a:ext cx="2790485" cy="2091777"/>
      </dsp:txXfrm>
    </dsp:sp>
    <dsp:sp modelId="{5AC6C832-A556-41E2-B96D-DCF0DB589FB3}">
      <dsp:nvSpPr>
        <dsp:cNvPr id="0" name=""/>
        <dsp:cNvSpPr/>
      </dsp:nvSpPr>
      <dsp:spPr>
        <a:xfrm>
          <a:off x="1530917" y="2115273"/>
          <a:ext cx="5184930" cy="1794901"/>
        </a:xfrm>
        <a:prstGeom prst="trapezoid">
          <a:avLst>
            <a:gd name="adj" fmla="val 66701"/>
          </a:avLst>
        </a:prstGeom>
        <a:solidFill>
          <a:srgbClr val="9BE5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002060"/>
              </a:solidFill>
              <a:latin typeface="Microsoft YaHei UI" panose="020B0503020204020204" pitchFamily="34" charset="-122"/>
              <a:ea typeface="Microsoft YaHei UI" panose="020B0503020204020204" pitchFamily="34" charset="-122"/>
            </a:rPr>
            <a:t>Strategies to identify and support students that may be at risk for suicide</a:t>
          </a:r>
        </a:p>
        <a:p>
          <a:pPr marL="0" lvl="0" indent="0" algn="ctr" defTabSz="488950">
            <a:lnSpc>
              <a:spcPct val="90000"/>
            </a:lnSpc>
            <a:spcBef>
              <a:spcPct val="0"/>
            </a:spcBef>
            <a:spcAft>
              <a:spcPct val="35000"/>
            </a:spcAft>
            <a:buNone/>
          </a:pPr>
          <a:r>
            <a:rPr lang="en-US" sz="1050" kern="1200" dirty="0">
              <a:solidFill>
                <a:srgbClr val="002060"/>
              </a:solidFill>
              <a:latin typeface="Microsoft YaHei UI" panose="020B0503020204020204" pitchFamily="34" charset="-122"/>
              <a:ea typeface="Microsoft YaHei UI" panose="020B0503020204020204" pitchFamily="34" charset="-122"/>
            </a:rPr>
            <a:t>Targeted training for specialized staff (e.g., school mental health professionals, school nurses, administrators)</a:t>
          </a:r>
        </a:p>
        <a:p>
          <a:pPr marL="0" lvl="0" indent="0" algn="ctr" defTabSz="488950">
            <a:lnSpc>
              <a:spcPct val="90000"/>
            </a:lnSpc>
            <a:spcBef>
              <a:spcPct val="0"/>
            </a:spcBef>
            <a:spcAft>
              <a:spcPct val="35000"/>
            </a:spcAft>
            <a:buNone/>
          </a:pPr>
          <a:r>
            <a:rPr lang="en-US" sz="1050" kern="1200" dirty="0">
              <a:solidFill>
                <a:srgbClr val="002060"/>
              </a:solidFill>
              <a:latin typeface="Microsoft YaHei UI" panose="020B0503020204020204" pitchFamily="34" charset="-122"/>
              <a:ea typeface="Microsoft YaHei UI" panose="020B0503020204020204" pitchFamily="34" charset="-122"/>
            </a:rPr>
            <a:t>Targeted small group interventions for students</a:t>
          </a:r>
        </a:p>
        <a:p>
          <a:pPr marL="0" lvl="0" indent="0" algn="ctr" defTabSz="488950">
            <a:lnSpc>
              <a:spcPct val="90000"/>
            </a:lnSpc>
            <a:spcBef>
              <a:spcPct val="0"/>
            </a:spcBef>
            <a:spcAft>
              <a:spcPct val="35000"/>
            </a:spcAft>
            <a:buNone/>
          </a:pPr>
          <a:r>
            <a:rPr lang="en-US" sz="1100" kern="1200" dirty="0">
              <a:solidFill>
                <a:srgbClr val="002060"/>
              </a:solidFill>
              <a:latin typeface="Microsoft YaHei UI" panose="020B0503020204020204" pitchFamily="34" charset="-122"/>
              <a:ea typeface="Microsoft YaHei UI" panose="020B0503020204020204" pitchFamily="34" charset="-122"/>
            </a:rPr>
            <a:t>Suicide risk-screening and/or assessment</a:t>
          </a:r>
        </a:p>
      </dsp:txBody>
      <dsp:txXfrm>
        <a:off x="2438280" y="2115273"/>
        <a:ext cx="3370204" cy="1794901"/>
      </dsp:txXfrm>
    </dsp:sp>
    <dsp:sp modelId="{31FFE1A4-A96B-4B95-A61B-DF05E03078DA}">
      <dsp:nvSpPr>
        <dsp:cNvPr id="0" name=""/>
        <dsp:cNvSpPr/>
      </dsp:nvSpPr>
      <dsp:spPr>
        <a:xfrm>
          <a:off x="0" y="3886678"/>
          <a:ext cx="8238780" cy="2289199"/>
        </a:xfrm>
        <a:prstGeom prst="trapezoid">
          <a:avLst>
            <a:gd name="adj" fmla="val 66701"/>
          </a:avLst>
        </a:prstGeom>
        <a:solidFill>
          <a:srgbClr val="9CEC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002060"/>
              </a:solidFill>
              <a:latin typeface="Microsoft YaHei UI" panose="020B0503020204020204" pitchFamily="34" charset="-122"/>
              <a:ea typeface="Microsoft YaHei UI" panose="020B0503020204020204" pitchFamily="34" charset="-122"/>
            </a:rPr>
            <a:t>Approaches that create emotionally and physically safe environments for students</a:t>
          </a:r>
        </a:p>
        <a:p>
          <a:pPr marL="0" lvl="0" indent="0" algn="ctr" defTabSz="488950">
            <a:lnSpc>
              <a:spcPct val="90000"/>
            </a:lnSpc>
            <a:spcBef>
              <a:spcPct val="0"/>
            </a:spcBef>
            <a:spcAft>
              <a:spcPct val="35000"/>
            </a:spcAft>
            <a:buNone/>
          </a:pPr>
          <a:r>
            <a:rPr lang="en-US" sz="1050" kern="1200" dirty="0">
              <a:solidFill>
                <a:srgbClr val="002060"/>
              </a:solidFill>
              <a:latin typeface="Microsoft YaHei UI" panose="020B0503020204020204" pitchFamily="34" charset="-122"/>
              <a:ea typeface="Microsoft YaHei UI" panose="020B0503020204020204" pitchFamily="34" charset="-122"/>
            </a:rPr>
            <a:t>Gatekeeper training for staff, students and families</a:t>
          </a:r>
        </a:p>
        <a:p>
          <a:pPr marL="0" lvl="0" indent="0" algn="ctr" defTabSz="488950">
            <a:lnSpc>
              <a:spcPct val="90000"/>
            </a:lnSpc>
            <a:spcBef>
              <a:spcPct val="0"/>
            </a:spcBef>
            <a:spcAft>
              <a:spcPct val="35000"/>
            </a:spcAft>
            <a:buNone/>
          </a:pPr>
          <a:r>
            <a:rPr lang="en-US" sz="1050" kern="1200" dirty="0">
              <a:solidFill>
                <a:srgbClr val="002060"/>
              </a:solidFill>
              <a:latin typeface="Microsoft YaHei UI" panose="020B0503020204020204" pitchFamily="34" charset="-122"/>
              <a:ea typeface="Microsoft YaHei UI" panose="020B0503020204020204" pitchFamily="34" charset="-122"/>
            </a:rPr>
            <a:t>Social-emotional learning interventions to enhance protective factors (e.g., healthy coping, help-seeking)</a:t>
          </a:r>
        </a:p>
        <a:p>
          <a:pPr marL="0" lvl="0" indent="0" algn="ctr" defTabSz="488950">
            <a:lnSpc>
              <a:spcPct val="90000"/>
            </a:lnSpc>
            <a:spcBef>
              <a:spcPct val="0"/>
            </a:spcBef>
            <a:spcAft>
              <a:spcPct val="35000"/>
            </a:spcAft>
            <a:buNone/>
          </a:pPr>
          <a:r>
            <a:rPr lang="en-US" sz="1050" kern="1200" dirty="0">
              <a:solidFill>
                <a:srgbClr val="002060"/>
              </a:solidFill>
              <a:latin typeface="Microsoft YaHei UI" panose="020B0503020204020204" pitchFamily="34" charset="-122"/>
              <a:ea typeface="Microsoft YaHei UI" panose="020B0503020204020204" pitchFamily="34" charset="-122"/>
            </a:rPr>
            <a:t>School-wide initiatives to increase protective factors to reduce risk factors (e.g., bullying prevention, trauma-informed practices reflecting rapport, clarity of expectations, positive reinforcement)</a:t>
          </a:r>
        </a:p>
        <a:p>
          <a:pPr marL="0" lvl="0" indent="0" algn="ctr" defTabSz="488950">
            <a:lnSpc>
              <a:spcPct val="90000"/>
            </a:lnSpc>
            <a:spcBef>
              <a:spcPct val="0"/>
            </a:spcBef>
            <a:spcAft>
              <a:spcPct val="35000"/>
            </a:spcAft>
            <a:buNone/>
          </a:pPr>
          <a:r>
            <a:rPr lang="en-US" sz="1050" kern="1200" dirty="0">
              <a:solidFill>
                <a:srgbClr val="002060"/>
              </a:solidFill>
              <a:latin typeface="Microsoft YaHei UI" panose="020B0503020204020204" pitchFamily="34" charset="-122"/>
              <a:ea typeface="Microsoft YaHei UI" panose="020B0503020204020204" pitchFamily="34" charset="-122"/>
            </a:rPr>
            <a:t>School-wide, classroom, and individual-level data collection and analyses</a:t>
          </a:r>
        </a:p>
      </dsp:txBody>
      <dsp:txXfrm>
        <a:off x="1441786" y="3886678"/>
        <a:ext cx="5355207" cy="22891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EA1BF22-41A9-4369-B329-0226E9A56F22}" type="datetimeFigureOut">
              <a:rPr lang="en-US" smtClean="0"/>
              <a:pPr/>
              <a:t>9/3/2019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B313487-552A-41F1-804D-C537532F4F25}" type="slidenum">
              <a:rPr lang="en-US" smtClean="0"/>
              <a:pPr/>
              <a:t>‹#›</a:t>
            </a:fld>
            <a:endParaRPr lang="en-US"/>
          </a:p>
        </p:txBody>
      </p:sp>
    </p:spTree>
    <p:extLst>
      <p:ext uri="{BB962C8B-B14F-4D97-AF65-F5344CB8AC3E}">
        <p14:creationId xmlns:p14="http://schemas.microsoft.com/office/powerpoint/2010/main" val="3722412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F415FA7-EE65-AD46-BD3F-CA5B101540F2}" type="datetimeFigureOut">
              <a:rPr lang="en-US" smtClean="0"/>
              <a:pPr/>
              <a:t>9/3/2019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6FBBDB8-CE4C-454C-B146-0D421A32A98C}" type="slidenum">
              <a:rPr lang="en-US" smtClean="0"/>
              <a:pPr/>
              <a:t>‹#›</a:t>
            </a:fld>
            <a:endParaRPr lang="en-US"/>
          </a:p>
        </p:txBody>
      </p:sp>
    </p:spTree>
    <p:extLst>
      <p:ext uri="{BB962C8B-B14F-4D97-AF65-F5344CB8AC3E}">
        <p14:creationId xmlns:p14="http://schemas.microsoft.com/office/powerpoint/2010/main" val="40557052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FBBDB8-CE4C-454C-B146-0D421A32A98C}" type="slidenum">
              <a:rPr lang="en-US" smtClean="0"/>
              <a:pPr/>
              <a:t>1</a:t>
            </a:fld>
            <a:endParaRPr lang="en-US"/>
          </a:p>
        </p:txBody>
      </p:sp>
    </p:spTree>
    <p:extLst>
      <p:ext uri="{BB962C8B-B14F-4D97-AF65-F5344CB8AC3E}">
        <p14:creationId xmlns:p14="http://schemas.microsoft.com/office/powerpoint/2010/main" val="2508721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out guiding questions handout </a:t>
            </a:r>
          </a:p>
        </p:txBody>
      </p:sp>
      <p:sp>
        <p:nvSpPr>
          <p:cNvPr id="4" name="Slide Number Placeholder 3"/>
          <p:cNvSpPr>
            <a:spLocks noGrp="1"/>
          </p:cNvSpPr>
          <p:nvPr>
            <p:ph type="sldNum" sz="quarter" idx="5"/>
          </p:nvPr>
        </p:nvSpPr>
        <p:spPr/>
        <p:txBody>
          <a:bodyPr/>
          <a:lstStyle/>
          <a:p>
            <a:fld id="{26FBBDB8-CE4C-454C-B146-0D421A32A98C}" type="slidenum">
              <a:rPr lang="en-US" smtClean="0"/>
              <a:pPr/>
              <a:t>12</a:t>
            </a:fld>
            <a:endParaRPr lang="en-US"/>
          </a:p>
        </p:txBody>
      </p:sp>
    </p:spTree>
    <p:extLst>
      <p:ext uri="{BB962C8B-B14F-4D97-AF65-F5344CB8AC3E}">
        <p14:creationId xmlns:p14="http://schemas.microsoft.com/office/powerpoint/2010/main" val="4150986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1E1012-E320-754C-82CD-96ADA192291B}" type="slidenum">
              <a:rPr lang="en-US" sz="1200">
                <a:solidFill>
                  <a:srgbClr val="000000"/>
                </a:solidFill>
                <a:latin typeface="Times New Roman" charset="0"/>
              </a:rPr>
              <a:pPr eaLnBrk="1" hangingPunct="1"/>
              <a:t>13</a:t>
            </a:fld>
            <a:endParaRPr lang="en-US" sz="1200">
              <a:solidFill>
                <a:srgbClr val="000000"/>
              </a:solidFill>
              <a:latin typeface="Times New Roman"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sz="1000" i="1"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95293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2937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47004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83506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55414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50496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70498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912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695325" y="4389438"/>
            <a:ext cx="5562600" cy="4157662"/>
          </a:xfrm>
          <a:prstGeom prst="rect">
            <a:avLst/>
          </a:prstGeom>
        </p:spPr>
        <p:txBody>
          <a:bodyPr spcFirstLastPara="1" wrap="square" lIns="92525" tIns="46250" rIns="92525" bIns="46250" anchor="t" anchorCtr="0">
            <a:noAutofit/>
          </a:bodyPr>
          <a:lstStyle/>
          <a:p>
            <a:pPr marL="0" lvl="0" indent="0">
              <a:spcBef>
                <a:spcPts val="360"/>
              </a:spcBef>
              <a:spcAft>
                <a:spcPts val="0"/>
              </a:spcAft>
              <a:buNone/>
            </a:pPr>
            <a:endParaRPr/>
          </a:p>
        </p:txBody>
      </p:sp>
      <p:sp>
        <p:nvSpPr>
          <p:cNvPr id="31" name="Shape 31"/>
          <p:cNvSpPr>
            <a:spLocks noGrp="1" noRot="1" noChangeAspect="1"/>
          </p:cNvSpPr>
          <p:nvPr>
            <p:ph type="sldImg" idx="2"/>
          </p:nvPr>
        </p:nvSpPr>
        <p:spPr>
          <a:xfrm>
            <a:off x="1166813" y="692150"/>
            <a:ext cx="4621212" cy="34655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413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66813" y="692150"/>
            <a:ext cx="4621212" cy="34655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 name="Shape 53"/>
          <p:cNvSpPr txBox="1">
            <a:spLocks noGrp="1"/>
          </p:cNvSpPr>
          <p:nvPr>
            <p:ph type="body" idx="1"/>
          </p:nvPr>
        </p:nvSpPr>
        <p:spPr>
          <a:xfrm>
            <a:off x="695325" y="4389438"/>
            <a:ext cx="5562600" cy="4157662"/>
          </a:xfrm>
          <a:prstGeom prst="rect">
            <a:avLst/>
          </a:prstGeom>
          <a:noFill/>
          <a:ln>
            <a:noFill/>
          </a:ln>
        </p:spPr>
        <p:txBody>
          <a:bodyPr spcFirstLastPara="1" wrap="square" lIns="92525" tIns="46250" rIns="92525" bIns="462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54" name="Shape 54"/>
          <p:cNvSpPr txBox="1">
            <a:spLocks noGrp="1"/>
          </p:cNvSpPr>
          <p:nvPr>
            <p:ph type="sldNum" idx="12"/>
          </p:nvPr>
        </p:nvSpPr>
        <p:spPr>
          <a:xfrm>
            <a:off x="3938588" y="8775700"/>
            <a:ext cx="3013075" cy="461963"/>
          </a:xfrm>
          <a:prstGeom prst="rect">
            <a:avLst/>
          </a:prstGeom>
          <a:noFill/>
          <a:ln>
            <a:noFill/>
          </a:ln>
        </p:spPr>
        <p:txBody>
          <a:bodyPr spcFirstLastPara="1" wrap="square" lIns="92525" tIns="46250" rIns="92525" bIns="462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spcBef>
                  <a:spcPts val="0"/>
                </a:spcBef>
                <a:spcAft>
                  <a:spcPts val="0"/>
                </a:spcAft>
                <a:buNone/>
              </a:pPr>
              <a:t>4</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21026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11" eaLnBrk="0" hangingPunct="0">
              <a:defRPr>
                <a:solidFill>
                  <a:schemeClr val="tx1"/>
                </a:solidFill>
                <a:latin typeface="Arial" charset="0"/>
              </a:defRPr>
            </a:lvl1pPr>
            <a:lvl2pPr marL="742909" indent="-285734" defTabSz="931811" eaLnBrk="0" hangingPunct="0">
              <a:defRPr>
                <a:solidFill>
                  <a:schemeClr val="tx1"/>
                </a:solidFill>
                <a:latin typeface="Arial" charset="0"/>
              </a:defRPr>
            </a:lvl2pPr>
            <a:lvl3pPr marL="1142937" indent="-228587" defTabSz="931811" eaLnBrk="0" hangingPunct="0">
              <a:defRPr>
                <a:solidFill>
                  <a:schemeClr val="tx1"/>
                </a:solidFill>
                <a:latin typeface="Arial" charset="0"/>
              </a:defRPr>
            </a:lvl3pPr>
            <a:lvl4pPr marL="1600111" indent="-228587" defTabSz="931811" eaLnBrk="0" hangingPunct="0">
              <a:defRPr>
                <a:solidFill>
                  <a:schemeClr val="tx1"/>
                </a:solidFill>
                <a:latin typeface="Arial" charset="0"/>
              </a:defRPr>
            </a:lvl4pPr>
            <a:lvl5pPr marL="2057287" indent="-228587" defTabSz="931811" eaLnBrk="0" hangingPunct="0">
              <a:defRPr>
                <a:solidFill>
                  <a:schemeClr val="tx1"/>
                </a:solidFill>
                <a:latin typeface="Arial" charset="0"/>
              </a:defRPr>
            </a:lvl5pPr>
            <a:lvl6pPr marL="2514461" indent="-228587" defTabSz="931811" eaLnBrk="0" fontAlgn="base" hangingPunct="0">
              <a:spcBef>
                <a:spcPct val="0"/>
              </a:spcBef>
              <a:spcAft>
                <a:spcPct val="0"/>
              </a:spcAft>
              <a:defRPr>
                <a:solidFill>
                  <a:schemeClr val="tx1"/>
                </a:solidFill>
                <a:latin typeface="Arial" charset="0"/>
              </a:defRPr>
            </a:lvl6pPr>
            <a:lvl7pPr marL="2971635" indent="-228587" defTabSz="931811" eaLnBrk="0" fontAlgn="base" hangingPunct="0">
              <a:spcBef>
                <a:spcPct val="0"/>
              </a:spcBef>
              <a:spcAft>
                <a:spcPct val="0"/>
              </a:spcAft>
              <a:defRPr>
                <a:solidFill>
                  <a:schemeClr val="tx1"/>
                </a:solidFill>
                <a:latin typeface="Arial" charset="0"/>
              </a:defRPr>
            </a:lvl7pPr>
            <a:lvl8pPr marL="3428811" indent="-228587" defTabSz="931811" eaLnBrk="0" fontAlgn="base" hangingPunct="0">
              <a:spcBef>
                <a:spcPct val="0"/>
              </a:spcBef>
              <a:spcAft>
                <a:spcPct val="0"/>
              </a:spcAft>
              <a:defRPr>
                <a:solidFill>
                  <a:schemeClr val="tx1"/>
                </a:solidFill>
                <a:latin typeface="Arial" charset="0"/>
              </a:defRPr>
            </a:lvl8pPr>
            <a:lvl9pPr marL="3885985" indent="-228587" defTabSz="931811" eaLnBrk="0" fontAlgn="base" hangingPunct="0">
              <a:spcBef>
                <a:spcPct val="0"/>
              </a:spcBef>
              <a:spcAft>
                <a:spcPct val="0"/>
              </a:spcAft>
              <a:defRPr>
                <a:solidFill>
                  <a:schemeClr val="tx1"/>
                </a:solidFill>
                <a:latin typeface="Arial" charset="0"/>
              </a:defRPr>
            </a:lvl9pPr>
          </a:lstStyle>
          <a:p>
            <a:pPr eaLnBrk="1" hangingPunct="1"/>
            <a:fld id="{AF663672-EE1F-4BF7-B0B3-1D9085396D8C}" type="slidenum">
              <a:rPr lang="en-US">
                <a:solidFill>
                  <a:prstClr val="black"/>
                </a:solidFill>
                <a:latin typeface="Tw Cen MT"/>
              </a:rPr>
              <a:pPr eaLnBrk="1" hangingPunct="1"/>
              <a:t>5</a:t>
            </a:fld>
            <a:endParaRPr lang="en-US" dirty="0">
              <a:solidFill>
                <a:prstClr val="black"/>
              </a:solidFill>
              <a:latin typeface="Tw Cen MT"/>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465887">
              <a:defRPr/>
            </a:pPr>
            <a:r>
              <a:rPr lang="en-US" dirty="0"/>
              <a:t>A well</a:t>
            </a:r>
            <a:r>
              <a:rPr lang="en-US" baseline="0" dirty="0"/>
              <a:t> tested framework for ensuring effectiveness; </a:t>
            </a:r>
            <a:endParaRPr lang="en-US" dirty="0"/>
          </a:p>
          <a:p>
            <a:endParaRPr lang="en-US" dirty="0">
              <a:latin typeface="Tw Cen MT"/>
            </a:endParaRPr>
          </a:p>
        </p:txBody>
      </p:sp>
    </p:spTree>
    <p:extLst>
      <p:ext uri="{BB962C8B-B14F-4D97-AF65-F5344CB8AC3E}">
        <p14:creationId xmlns:p14="http://schemas.microsoft.com/office/powerpoint/2010/main" val="993469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58B053-0AF7-42AC-8781-30F94121AE6B}"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Arial" panose="020B0604020202020204" pitchFamily="34" charset="0"/>
              <a:buChar char="•"/>
            </a:pPr>
            <a:r>
              <a:rPr lang="en-US" altLang="en-US" dirty="0"/>
              <a:t>In</a:t>
            </a:r>
            <a:r>
              <a:rPr lang="en-US" altLang="en-US" baseline="0" dirty="0"/>
              <a:t> general, the practices re addressable through strategic and sustainable professional development (e.g., establishing expectation, teaching and reinforcing the desired expectations/behaviors, increasingly building rapport with emphasis on students at greatest risk).</a:t>
            </a:r>
          </a:p>
          <a:p>
            <a:pPr marL="228600" indent="-228600" eaLnBrk="1" hangingPunct="1">
              <a:spcBef>
                <a:spcPct val="0"/>
              </a:spcBef>
              <a:buFont typeface="Arial" panose="020B0604020202020204" pitchFamily="34" charset="0"/>
              <a:buChar char="•"/>
            </a:pPr>
            <a:r>
              <a:rPr lang="en-US" altLang="en-US" baseline="0" dirty="0"/>
              <a:t>When schools struggle, it is often due to difficulties in installing the systems that reflect data-based decision-making (e.g., universal and advanced tier team-decision making schedules and processes).</a:t>
            </a:r>
            <a:endParaRPr lang="en-US" altLang="en-US" dirty="0"/>
          </a:p>
        </p:txBody>
      </p:sp>
    </p:spTree>
    <p:extLst>
      <p:ext uri="{BB962C8B-B14F-4D97-AF65-F5344CB8AC3E}">
        <p14:creationId xmlns:p14="http://schemas.microsoft.com/office/powerpoint/2010/main" val="330216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FBBDB8-CE4C-454C-B146-0D421A32A98C}" type="slidenum">
              <a:rPr lang="en-US" smtClean="0"/>
              <a:pPr/>
              <a:t>8</a:t>
            </a:fld>
            <a:endParaRPr lang="en-US"/>
          </a:p>
        </p:txBody>
      </p:sp>
    </p:spTree>
    <p:extLst>
      <p:ext uri="{BB962C8B-B14F-4D97-AF65-F5344CB8AC3E}">
        <p14:creationId xmlns:p14="http://schemas.microsoft.com/office/powerpoint/2010/main" val="1883920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FBBDB8-CE4C-454C-B146-0D421A32A98C}" type="slidenum">
              <a:rPr lang="en-US" smtClean="0"/>
              <a:pPr/>
              <a:t>9</a:t>
            </a:fld>
            <a:endParaRPr lang="en-US"/>
          </a:p>
        </p:txBody>
      </p:sp>
    </p:spTree>
    <p:extLst>
      <p:ext uri="{BB962C8B-B14F-4D97-AF65-F5344CB8AC3E}">
        <p14:creationId xmlns:p14="http://schemas.microsoft.com/office/powerpoint/2010/main" val="3167972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review</a:t>
            </a:r>
          </a:p>
          <a:p>
            <a:r>
              <a:rPr lang="en-US" dirty="0"/>
              <a:t>Same as PBIS RTI MTSS (labels not as important as ensuring core features needed for installing EBPs)</a:t>
            </a:r>
          </a:p>
          <a:p>
            <a:r>
              <a:rPr lang="en-US" dirty="0"/>
              <a:t>*Highlight that ISF is not something “new” – it is enhancing existing framework/structure</a:t>
            </a:r>
          </a:p>
        </p:txBody>
      </p:sp>
      <p:sp>
        <p:nvSpPr>
          <p:cNvPr id="4" name="Slide Number Placeholder 3"/>
          <p:cNvSpPr>
            <a:spLocks noGrp="1"/>
          </p:cNvSpPr>
          <p:nvPr>
            <p:ph type="sldNum" sz="quarter" idx="10"/>
          </p:nvPr>
        </p:nvSpPr>
        <p:spPr/>
        <p:txBody>
          <a:bodyPr/>
          <a:lstStyle/>
          <a:p>
            <a:fld id="{C145808F-321D-F145-9BB1-2919D34BABF1}" type="slidenum">
              <a:rPr lang="en-US" smtClean="0"/>
              <a:pPr/>
              <a:t>10</a:t>
            </a:fld>
            <a:endParaRPr lang="en-US"/>
          </a:p>
        </p:txBody>
      </p:sp>
    </p:spTree>
    <p:extLst>
      <p:ext uri="{BB962C8B-B14F-4D97-AF65-F5344CB8AC3E}">
        <p14:creationId xmlns:p14="http://schemas.microsoft.com/office/powerpoint/2010/main" val="1636711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E2E08FE1-94FE-497A-AB01-276D28536A31}"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altLang="en-US" sz="1800" b="0"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976289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E9671B-4097-3145-88BA-CEB98AF9B4EB}"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3361F-28E6-D649-9269-B38F946F97FE}" type="slidenum">
              <a:rPr lang="en-US" smtClean="0"/>
              <a:pPr/>
              <a:t>‹#›</a:t>
            </a:fld>
            <a:endParaRPr lang="en-US"/>
          </a:p>
        </p:txBody>
      </p:sp>
      <p:sp>
        <p:nvSpPr>
          <p:cNvPr id="8" name="Rectangle 7"/>
          <p:cNvSpPr/>
          <p:nvPr/>
        </p:nvSpPr>
        <p:spPr>
          <a:xfrm>
            <a:off x="0" y="296652"/>
            <a:ext cx="6019800" cy="323165"/>
          </a:xfrm>
          <a:prstGeom prst="rect">
            <a:avLst/>
          </a:prstGeom>
        </p:spPr>
        <p:txBody>
          <a:bodyPr wrap="square">
            <a:spAutoFit/>
          </a:bodyPr>
          <a:lstStyle/>
          <a:p>
            <a:pPr algn="ctr"/>
            <a:r>
              <a:rPr lang="en-US" sz="1500" i="0" dirty="0">
                <a:solidFill>
                  <a:srgbClr val="3A54A5"/>
                </a:solidFill>
                <a:latin typeface="Calibri" panose="020F0502020204030204" pitchFamily="34" charset="0"/>
                <a:cs typeface="Calibri" panose="020F0502020204030204" pitchFamily="34" charset="0"/>
              </a:rPr>
              <a:t>National PBIS Leadership Forum    |   October 3-4, 2019</a:t>
            </a:r>
            <a:r>
              <a:rPr lang="en-US" sz="1500" i="0" baseline="0" dirty="0">
                <a:solidFill>
                  <a:srgbClr val="3A54A5"/>
                </a:solidFill>
                <a:latin typeface="Calibri" panose="020F0502020204030204" pitchFamily="34" charset="0"/>
                <a:cs typeface="Calibri" panose="020F0502020204030204" pitchFamily="34" charset="0"/>
              </a:rPr>
              <a:t>, </a:t>
            </a:r>
            <a:r>
              <a:rPr lang="en-US" sz="1500" i="0" dirty="0">
                <a:solidFill>
                  <a:srgbClr val="3A54A5"/>
                </a:solidFill>
                <a:latin typeface="Calibri" panose="020F0502020204030204" pitchFamily="34" charset="0"/>
                <a:cs typeface="Calibri" panose="020F0502020204030204" pitchFamily="34" charset="0"/>
              </a:rPr>
              <a:t>Chicago, IL</a:t>
            </a:r>
          </a:p>
        </p:txBody>
      </p:sp>
      <p:pic>
        <p:nvPicPr>
          <p:cNvPr id="12" name="Picture 11">
            <a:extLst>
              <a:ext uri="{FF2B5EF4-FFF2-40B4-BE49-F238E27FC236}">
                <a16:creationId xmlns:a16="http://schemas.microsoft.com/office/drawing/2014/main" id="{87C63A14-11C8-A740-BCF6-A07B36B91EBC}"/>
              </a:ext>
            </a:extLst>
          </p:cNvPr>
          <p:cNvPicPr>
            <a:picLocks noChangeAspect="1"/>
          </p:cNvPicPr>
          <p:nvPr/>
        </p:nvPicPr>
        <p:blipFill>
          <a:blip r:embed="rId2">
            <a:alphaModFix amt="10000"/>
          </a:blip>
          <a:stretch>
            <a:fillRect/>
          </a:stretch>
        </p:blipFill>
        <p:spPr>
          <a:xfrm>
            <a:off x="0" y="4627840"/>
            <a:ext cx="9144000" cy="2257544"/>
          </a:xfrm>
          <a:prstGeom prst="rect">
            <a:avLst/>
          </a:prstGeom>
        </p:spPr>
      </p:pic>
      <p:pic>
        <p:nvPicPr>
          <p:cNvPr id="17" name="Picture 16">
            <a:extLst>
              <a:ext uri="{FF2B5EF4-FFF2-40B4-BE49-F238E27FC236}">
                <a16:creationId xmlns:a16="http://schemas.microsoft.com/office/drawing/2014/main" id="{10F02BCC-4910-0D4C-B175-A558A8AE50EB}"/>
              </a:ext>
            </a:extLst>
          </p:cNvPr>
          <p:cNvPicPr>
            <a:picLocks noChangeAspect="1"/>
          </p:cNvPicPr>
          <p:nvPr/>
        </p:nvPicPr>
        <p:blipFill>
          <a:blip r:embed="rId3"/>
          <a:stretch>
            <a:fillRect/>
          </a:stretch>
        </p:blipFill>
        <p:spPr>
          <a:xfrm>
            <a:off x="5724128" y="331404"/>
            <a:ext cx="3342876" cy="253660"/>
          </a:xfrm>
          <a:prstGeom prst="rect">
            <a:avLst/>
          </a:prstGeom>
        </p:spPr>
      </p:pic>
    </p:spTree>
    <p:extLst>
      <p:ext uri="{BB962C8B-B14F-4D97-AF65-F5344CB8AC3E}">
        <p14:creationId xmlns:p14="http://schemas.microsoft.com/office/powerpoint/2010/main" val="1152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Wrap up/surv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BA45E2-0803-264B-9189-3E66EBBA232F}"/>
              </a:ext>
            </a:extLst>
          </p:cNvPr>
          <p:cNvSpPr/>
          <p:nvPr/>
        </p:nvSpPr>
        <p:spPr>
          <a:xfrm>
            <a:off x="0" y="296652"/>
            <a:ext cx="6019800" cy="323165"/>
          </a:xfrm>
          <a:prstGeom prst="rect">
            <a:avLst/>
          </a:prstGeom>
        </p:spPr>
        <p:txBody>
          <a:bodyPr wrap="square">
            <a:spAutoFit/>
          </a:bodyPr>
          <a:lstStyle/>
          <a:p>
            <a:pPr algn="ctr"/>
            <a:r>
              <a:rPr lang="en-US" sz="1500" i="0" dirty="0">
                <a:solidFill>
                  <a:srgbClr val="3A54A5"/>
                </a:solidFill>
                <a:latin typeface="Calibri" panose="020F0502020204030204" pitchFamily="34" charset="0"/>
                <a:cs typeface="Calibri" panose="020F0502020204030204" pitchFamily="34" charset="0"/>
              </a:rPr>
              <a:t>National PBIS Leadership Forum    |   October 4-5, 2018</a:t>
            </a:r>
            <a:r>
              <a:rPr lang="en-US" sz="1500" i="0" baseline="0" dirty="0">
                <a:solidFill>
                  <a:srgbClr val="3A54A5"/>
                </a:solidFill>
                <a:latin typeface="Calibri" panose="020F0502020204030204" pitchFamily="34" charset="0"/>
                <a:cs typeface="Calibri" panose="020F0502020204030204" pitchFamily="34" charset="0"/>
              </a:rPr>
              <a:t>, </a:t>
            </a:r>
            <a:r>
              <a:rPr lang="en-US" sz="1500" i="0" dirty="0">
                <a:solidFill>
                  <a:srgbClr val="3A54A5"/>
                </a:solidFill>
                <a:latin typeface="Calibri" panose="020F0502020204030204" pitchFamily="34" charset="0"/>
                <a:cs typeface="Calibri" panose="020F0502020204030204" pitchFamily="34" charset="0"/>
              </a:rPr>
              <a:t>Chicago, IL</a:t>
            </a:r>
          </a:p>
        </p:txBody>
      </p:sp>
      <p:pic>
        <p:nvPicPr>
          <p:cNvPr id="7" name="Picture 6">
            <a:extLst>
              <a:ext uri="{FF2B5EF4-FFF2-40B4-BE49-F238E27FC236}">
                <a16:creationId xmlns:a16="http://schemas.microsoft.com/office/drawing/2014/main" id="{9778DCFB-21E7-6248-B8E8-585DA073536B}"/>
              </a:ext>
            </a:extLst>
          </p:cNvPr>
          <p:cNvPicPr>
            <a:picLocks noChangeAspect="1"/>
          </p:cNvPicPr>
          <p:nvPr/>
        </p:nvPicPr>
        <p:blipFill>
          <a:blip r:embed="rId3">
            <a:alphaModFix amt="20000"/>
          </a:blip>
          <a:stretch>
            <a:fillRect/>
          </a:stretch>
        </p:blipFill>
        <p:spPr>
          <a:xfrm>
            <a:off x="0" y="4627840"/>
            <a:ext cx="9144000" cy="2257544"/>
          </a:xfrm>
          <a:prstGeom prst="rect">
            <a:avLst/>
          </a:prstGeom>
        </p:spPr>
      </p:pic>
      <p:pic>
        <p:nvPicPr>
          <p:cNvPr id="8" name="Picture 7">
            <a:extLst>
              <a:ext uri="{FF2B5EF4-FFF2-40B4-BE49-F238E27FC236}">
                <a16:creationId xmlns:a16="http://schemas.microsoft.com/office/drawing/2014/main" id="{A027A028-3948-0C46-9BC6-8B7631FB5653}"/>
              </a:ext>
            </a:extLst>
          </p:cNvPr>
          <p:cNvPicPr>
            <a:picLocks noChangeAspect="1"/>
          </p:cNvPicPr>
          <p:nvPr/>
        </p:nvPicPr>
        <p:blipFill>
          <a:blip r:embed="rId4"/>
          <a:stretch>
            <a:fillRect/>
          </a:stretch>
        </p:blipFill>
        <p:spPr>
          <a:xfrm>
            <a:off x="5724128" y="331404"/>
            <a:ext cx="3342876" cy="253660"/>
          </a:xfrm>
          <a:prstGeom prst="rect">
            <a:avLst/>
          </a:prstGeom>
        </p:spPr>
      </p:pic>
      <p:sp>
        <p:nvSpPr>
          <p:cNvPr id="6" name="Rectangle 5">
            <a:extLst>
              <a:ext uri="{FF2B5EF4-FFF2-40B4-BE49-F238E27FC236}">
                <a16:creationId xmlns:a16="http://schemas.microsoft.com/office/drawing/2014/main" id="{807744A1-BE77-4DF6-80C9-470CB2ECEF55}"/>
              </a:ext>
            </a:extLst>
          </p:cNvPr>
          <p:cNvSpPr/>
          <p:nvPr userDrawn="1"/>
        </p:nvSpPr>
        <p:spPr>
          <a:xfrm>
            <a:off x="0" y="296652"/>
            <a:ext cx="6019800" cy="323165"/>
          </a:xfrm>
          <a:prstGeom prst="rect">
            <a:avLst/>
          </a:prstGeom>
        </p:spPr>
        <p:txBody>
          <a:bodyPr wrap="square">
            <a:spAutoFit/>
          </a:bodyPr>
          <a:lstStyle/>
          <a:p>
            <a:pPr algn="ctr"/>
            <a:r>
              <a:rPr lang="en-US" sz="1500" i="0" dirty="0">
                <a:solidFill>
                  <a:srgbClr val="3A54A5"/>
                </a:solidFill>
                <a:latin typeface="Calibri" panose="020F0502020204030204" pitchFamily="34" charset="0"/>
                <a:cs typeface="Calibri" panose="020F0502020204030204" pitchFamily="34" charset="0"/>
              </a:rPr>
              <a:t>National PBIS Leadership Forum    |   October 4-5, 2018</a:t>
            </a:r>
            <a:r>
              <a:rPr lang="en-US" sz="1500" i="0" baseline="0" dirty="0">
                <a:solidFill>
                  <a:srgbClr val="3A54A5"/>
                </a:solidFill>
                <a:latin typeface="Calibri" panose="020F0502020204030204" pitchFamily="34" charset="0"/>
                <a:cs typeface="Calibri" panose="020F0502020204030204" pitchFamily="34" charset="0"/>
              </a:rPr>
              <a:t>, </a:t>
            </a:r>
            <a:r>
              <a:rPr lang="en-US" sz="1500" i="0" dirty="0">
                <a:solidFill>
                  <a:srgbClr val="3A54A5"/>
                </a:solidFill>
                <a:latin typeface="Calibri" panose="020F0502020204030204" pitchFamily="34" charset="0"/>
                <a:cs typeface="Calibri" panose="020F0502020204030204" pitchFamily="34" charset="0"/>
              </a:rPr>
              <a:t>Chicago, IL</a:t>
            </a:r>
          </a:p>
        </p:txBody>
      </p:sp>
      <p:pic>
        <p:nvPicPr>
          <p:cNvPr id="9" name="Picture 8">
            <a:extLst>
              <a:ext uri="{FF2B5EF4-FFF2-40B4-BE49-F238E27FC236}">
                <a16:creationId xmlns:a16="http://schemas.microsoft.com/office/drawing/2014/main" id="{23C709B9-0D52-4293-ABA4-A1F6E4132E89}"/>
              </a:ext>
            </a:extLst>
          </p:cNvPr>
          <p:cNvPicPr>
            <a:picLocks noChangeAspect="1"/>
          </p:cNvPicPr>
          <p:nvPr userDrawn="1"/>
        </p:nvPicPr>
        <p:blipFill>
          <a:blip r:embed="rId3">
            <a:alphaModFix amt="20000"/>
          </a:blip>
          <a:stretch>
            <a:fillRect/>
          </a:stretch>
        </p:blipFill>
        <p:spPr>
          <a:xfrm>
            <a:off x="0" y="4627840"/>
            <a:ext cx="9144000" cy="2257544"/>
          </a:xfrm>
          <a:prstGeom prst="rect">
            <a:avLst/>
          </a:prstGeom>
        </p:spPr>
      </p:pic>
      <p:pic>
        <p:nvPicPr>
          <p:cNvPr id="10" name="Picture 9">
            <a:extLst>
              <a:ext uri="{FF2B5EF4-FFF2-40B4-BE49-F238E27FC236}">
                <a16:creationId xmlns:a16="http://schemas.microsoft.com/office/drawing/2014/main" id="{8D95640F-D2E5-4F08-B11B-B9EEF7841EA6}"/>
              </a:ext>
            </a:extLst>
          </p:cNvPr>
          <p:cNvPicPr>
            <a:picLocks noChangeAspect="1"/>
          </p:cNvPicPr>
          <p:nvPr userDrawn="1"/>
        </p:nvPicPr>
        <p:blipFill>
          <a:blip r:embed="rId4"/>
          <a:stretch>
            <a:fillRect/>
          </a:stretch>
        </p:blipFill>
        <p:spPr>
          <a:xfrm>
            <a:off x="5724128" y="331404"/>
            <a:ext cx="3342876" cy="253660"/>
          </a:xfrm>
          <a:prstGeom prst="rect">
            <a:avLst/>
          </a:prstGeom>
        </p:spPr>
      </p:pic>
    </p:spTree>
    <p:custDataLst>
      <p:tags r:id="rId1"/>
    </p:custDataLst>
    <p:extLst>
      <p:ext uri="{BB962C8B-B14F-4D97-AF65-F5344CB8AC3E}">
        <p14:creationId xmlns:p14="http://schemas.microsoft.com/office/powerpoint/2010/main" val="1157272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64E3361F-28E6-D649-9269-B38F946F97FE}" type="slidenum">
              <a:rPr lang="en-US" smtClean="0"/>
              <a:pPr/>
              <a:t>‹#›</a:t>
            </a:fld>
            <a:endParaRPr lang="en-US"/>
          </a:p>
        </p:txBody>
      </p:sp>
    </p:spTree>
    <p:extLst>
      <p:ext uri="{BB962C8B-B14F-4D97-AF65-F5344CB8AC3E}">
        <p14:creationId xmlns:p14="http://schemas.microsoft.com/office/powerpoint/2010/main" val="210334005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Wrap up/survey">
    <p:spTree>
      <p:nvGrpSpPr>
        <p:cNvPr id="1" name=""/>
        <p:cNvGrpSpPr/>
        <p:nvPr/>
      </p:nvGrpSpPr>
      <p:grpSpPr>
        <a:xfrm>
          <a:off x="0" y="0"/>
          <a:ext cx="0" cy="0"/>
          <a:chOff x="0" y="0"/>
          <a:chExt cx="0" cy="0"/>
        </a:xfrm>
      </p:grpSpPr>
      <p:sp>
        <p:nvSpPr>
          <p:cNvPr id="6" name="Rectangle 5"/>
          <p:cNvSpPr/>
          <p:nvPr/>
        </p:nvSpPr>
        <p:spPr>
          <a:xfrm>
            <a:off x="662940" y="1736812"/>
            <a:ext cx="7818120" cy="1323439"/>
          </a:xfrm>
          <a:prstGeom prst="rect">
            <a:avLst/>
          </a:prstGeom>
        </p:spPr>
        <p:txBody>
          <a:bodyPr wrap="square">
            <a:spAutoFit/>
          </a:bodyPr>
          <a:lstStyle/>
          <a:p>
            <a:pPr algn="ctr"/>
            <a:r>
              <a:rPr lang="en-US" sz="4000" dirty="0">
                <a:solidFill>
                  <a:srgbClr val="3A54A5"/>
                </a:solidFill>
                <a:latin typeface="+mj-lt"/>
                <a:ea typeface="ＭＳ Ｐゴシック" pitchFamily="68" charset="-128"/>
              </a:rPr>
              <a:t>Please Complete the Session Evaluation </a:t>
            </a:r>
            <a:br>
              <a:rPr lang="en-US" sz="4000" dirty="0">
                <a:solidFill>
                  <a:srgbClr val="3A54A5"/>
                </a:solidFill>
                <a:latin typeface="+mj-lt"/>
                <a:ea typeface="ＭＳ Ｐゴシック" pitchFamily="68" charset="-128"/>
              </a:rPr>
            </a:br>
            <a:r>
              <a:rPr lang="en-US" sz="4000" dirty="0">
                <a:solidFill>
                  <a:srgbClr val="3A54A5"/>
                </a:solidFill>
                <a:latin typeface="+mj-lt"/>
                <a:ea typeface="ＭＳ Ｐゴシック" pitchFamily="68" charset="-128"/>
              </a:rPr>
              <a:t>to Tell Us What You Thought of This Session</a:t>
            </a:r>
          </a:p>
        </p:txBody>
      </p:sp>
      <p:sp>
        <p:nvSpPr>
          <p:cNvPr id="5" name="Rectangle 4">
            <a:extLst>
              <a:ext uri="{FF2B5EF4-FFF2-40B4-BE49-F238E27FC236}">
                <a16:creationId xmlns:a16="http://schemas.microsoft.com/office/drawing/2014/main" id="{8CBA45E2-0803-264B-9189-3E66EBBA232F}"/>
              </a:ext>
            </a:extLst>
          </p:cNvPr>
          <p:cNvSpPr/>
          <p:nvPr userDrawn="1"/>
        </p:nvSpPr>
        <p:spPr>
          <a:xfrm>
            <a:off x="0" y="296652"/>
            <a:ext cx="6019800" cy="323165"/>
          </a:xfrm>
          <a:prstGeom prst="rect">
            <a:avLst/>
          </a:prstGeom>
        </p:spPr>
        <p:txBody>
          <a:bodyPr wrap="square">
            <a:spAutoFit/>
          </a:bodyPr>
          <a:lstStyle/>
          <a:p>
            <a:pPr algn="ctr"/>
            <a:r>
              <a:rPr lang="en-US" sz="1500" i="0" dirty="0">
                <a:solidFill>
                  <a:srgbClr val="3A54A5"/>
                </a:solidFill>
                <a:latin typeface="Calibri" panose="020F0502020204030204" pitchFamily="34" charset="0"/>
                <a:cs typeface="Calibri" panose="020F0502020204030204" pitchFamily="34" charset="0"/>
              </a:rPr>
              <a:t>National PBIS Leadership Forum    |   October 4-5, 2018</a:t>
            </a:r>
            <a:r>
              <a:rPr lang="en-US" sz="1500" i="0" baseline="0" dirty="0">
                <a:solidFill>
                  <a:srgbClr val="3A54A5"/>
                </a:solidFill>
                <a:latin typeface="Calibri" panose="020F0502020204030204" pitchFamily="34" charset="0"/>
                <a:cs typeface="Calibri" panose="020F0502020204030204" pitchFamily="34" charset="0"/>
              </a:rPr>
              <a:t>, </a:t>
            </a:r>
            <a:r>
              <a:rPr lang="en-US" sz="1500" i="0" dirty="0">
                <a:solidFill>
                  <a:srgbClr val="3A54A5"/>
                </a:solidFill>
                <a:latin typeface="Calibri" panose="020F0502020204030204" pitchFamily="34" charset="0"/>
                <a:cs typeface="Calibri" panose="020F0502020204030204" pitchFamily="34" charset="0"/>
              </a:rPr>
              <a:t>Chicago, IL</a:t>
            </a:r>
          </a:p>
        </p:txBody>
      </p:sp>
      <p:pic>
        <p:nvPicPr>
          <p:cNvPr id="7" name="Picture 6">
            <a:extLst>
              <a:ext uri="{FF2B5EF4-FFF2-40B4-BE49-F238E27FC236}">
                <a16:creationId xmlns:a16="http://schemas.microsoft.com/office/drawing/2014/main" id="{9778DCFB-21E7-6248-B8E8-585DA073536B}"/>
              </a:ext>
            </a:extLst>
          </p:cNvPr>
          <p:cNvPicPr>
            <a:picLocks noChangeAspect="1"/>
          </p:cNvPicPr>
          <p:nvPr userDrawn="1"/>
        </p:nvPicPr>
        <p:blipFill>
          <a:blip r:embed="rId3">
            <a:alphaModFix amt="20000"/>
          </a:blip>
          <a:stretch>
            <a:fillRect/>
          </a:stretch>
        </p:blipFill>
        <p:spPr>
          <a:xfrm>
            <a:off x="0" y="4627840"/>
            <a:ext cx="9144000" cy="2257544"/>
          </a:xfrm>
          <a:prstGeom prst="rect">
            <a:avLst/>
          </a:prstGeom>
        </p:spPr>
      </p:pic>
      <p:pic>
        <p:nvPicPr>
          <p:cNvPr id="8" name="Picture 7">
            <a:extLst>
              <a:ext uri="{FF2B5EF4-FFF2-40B4-BE49-F238E27FC236}">
                <a16:creationId xmlns:a16="http://schemas.microsoft.com/office/drawing/2014/main" id="{A027A028-3948-0C46-9BC6-8B7631FB5653}"/>
              </a:ext>
            </a:extLst>
          </p:cNvPr>
          <p:cNvPicPr>
            <a:picLocks noChangeAspect="1"/>
          </p:cNvPicPr>
          <p:nvPr userDrawn="1"/>
        </p:nvPicPr>
        <p:blipFill>
          <a:blip r:embed="rId4"/>
          <a:stretch>
            <a:fillRect/>
          </a:stretch>
        </p:blipFill>
        <p:spPr>
          <a:xfrm>
            <a:off x="5724128" y="331404"/>
            <a:ext cx="3342876" cy="253660"/>
          </a:xfrm>
          <a:prstGeom prst="rect">
            <a:avLst/>
          </a:prstGeom>
        </p:spPr>
      </p:pic>
    </p:spTree>
    <p:custDataLst>
      <p:tags r:id="rId1"/>
    </p:custDataLst>
    <p:extLst>
      <p:ext uri="{BB962C8B-B14F-4D97-AF65-F5344CB8AC3E}">
        <p14:creationId xmlns:p14="http://schemas.microsoft.com/office/powerpoint/2010/main" val="1003116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358775" y="188913"/>
            <a:ext cx="67437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Rectangle 3"/>
          <p:cNvSpPr>
            <a:spLocks noGrp="1" noChangeArrowheads="1"/>
          </p:cNvSpPr>
          <p:nvPr>
            <p:ph type="body" idx="1"/>
          </p:nvPr>
        </p:nvSpPr>
        <p:spPr bwMode="auto">
          <a:xfrm>
            <a:off x="971550" y="1881188"/>
            <a:ext cx="7921625" cy="406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68" charset="-128"/>
                <a:cs typeface="+mn-cs"/>
              </a:defRPr>
            </a:lvl1pPr>
          </a:lstStyle>
          <a:p>
            <a:fld id="{ABE9671B-4097-3145-88BA-CEB98AF9B4EB}" type="datetimeFigureOut">
              <a:rPr lang="en-US" smtClean="0"/>
              <a:pPr/>
              <a:t>9/3/2019</a:t>
            </a:fld>
            <a:endParaRPr lang="en-US"/>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68" charset="-128"/>
                <a:cs typeface="+mn-cs"/>
              </a:defRPr>
            </a:lvl1pPr>
          </a:lstStyle>
          <a:p>
            <a:endParaRPr lang="en-US"/>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defRPr>
            </a:lvl1pPr>
          </a:lstStyle>
          <a:p>
            <a:fld id="{64E3361F-28E6-D649-9269-B38F946F97FE}" type="slidenum">
              <a:rPr lang="en-US" smtClean="0"/>
              <a:pPr/>
              <a:t>‹#›</a:t>
            </a:fld>
            <a:endParaRPr lang="en-US"/>
          </a:p>
        </p:txBody>
      </p:sp>
    </p:spTree>
    <p:extLst>
      <p:ext uri="{BB962C8B-B14F-4D97-AF65-F5344CB8AC3E}">
        <p14:creationId xmlns:p14="http://schemas.microsoft.com/office/powerpoint/2010/main" val="69090177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660" r:id="rId4"/>
  </p:sldLayoutIdLst>
  <p:txStyles>
    <p:titleStyle>
      <a:lvl1pPr algn="ctr" rtl="0" eaLnBrk="1" fontAlgn="base" hangingPunct="1">
        <a:spcBef>
          <a:spcPct val="0"/>
        </a:spcBef>
        <a:spcAft>
          <a:spcPct val="0"/>
        </a:spcAft>
        <a:defRPr sz="4800">
          <a:solidFill>
            <a:srgbClr val="3A54A5"/>
          </a:solidFill>
          <a:latin typeface="+mj-lt"/>
          <a:ea typeface="ＭＳ Ｐゴシック" pitchFamily="68" charset="-128"/>
          <a:cs typeface="ＭＳ Ｐゴシック" charset="-128"/>
        </a:defRPr>
      </a:lvl1pPr>
      <a:lvl2pPr algn="ctr" rtl="0" eaLnBrk="1" fontAlgn="base" hangingPunct="1">
        <a:spcBef>
          <a:spcPct val="0"/>
        </a:spcBef>
        <a:spcAft>
          <a:spcPct val="0"/>
        </a:spcAft>
        <a:defRPr sz="4800">
          <a:solidFill>
            <a:srgbClr val="3A54A5"/>
          </a:solidFill>
          <a:latin typeface="Gloucester MT Extra Condensed" pitchFamily="68" charset="0"/>
          <a:ea typeface="ＭＳ Ｐゴシック" pitchFamily="68" charset="-128"/>
          <a:cs typeface="ＭＳ Ｐゴシック" charset="-128"/>
        </a:defRPr>
      </a:lvl2pPr>
      <a:lvl3pPr algn="ctr" rtl="0" eaLnBrk="1" fontAlgn="base" hangingPunct="1">
        <a:spcBef>
          <a:spcPct val="0"/>
        </a:spcBef>
        <a:spcAft>
          <a:spcPct val="0"/>
        </a:spcAft>
        <a:defRPr sz="4800">
          <a:solidFill>
            <a:srgbClr val="3A54A5"/>
          </a:solidFill>
          <a:latin typeface="Gloucester MT Extra Condensed" pitchFamily="68" charset="0"/>
          <a:ea typeface="ＭＳ Ｐゴシック" pitchFamily="68" charset="-128"/>
          <a:cs typeface="ＭＳ Ｐゴシック" charset="-128"/>
        </a:defRPr>
      </a:lvl3pPr>
      <a:lvl4pPr algn="ctr" rtl="0" eaLnBrk="1" fontAlgn="base" hangingPunct="1">
        <a:spcBef>
          <a:spcPct val="0"/>
        </a:spcBef>
        <a:spcAft>
          <a:spcPct val="0"/>
        </a:spcAft>
        <a:defRPr sz="4800">
          <a:solidFill>
            <a:srgbClr val="3A54A5"/>
          </a:solidFill>
          <a:latin typeface="Gloucester MT Extra Condensed" pitchFamily="68" charset="0"/>
          <a:ea typeface="ＭＳ Ｐゴシック" pitchFamily="68" charset="-128"/>
          <a:cs typeface="ＭＳ Ｐゴシック" charset="-128"/>
        </a:defRPr>
      </a:lvl4pPr>
      <a:lvl5pPr algn="ctr" rtl="0" eaLnBrk="1" fontAlgn="base" hangingPunct="1">
        <a:spcBef>
          <a:spcPct val="0"/>
        </a:spcBef>
        <a:spcAft>
          <a:spcPct val="0"/>
        </a:spcAft>
        <a:defRPr sz="4800">
          <a:solidFill>
            <a:srgbClr val="3A54A5"/>
          </a:solidFill>
          <a:latin typeface="Gloucester MT Extra Condensed" pitchFamily="68" charset="0"/>
          <a:ea typeface="ＭＳ Ｐゴシック" pitchFamily="68" charset="-128"/>
          <a:cs typeface="ＭＳ Ｐゴシック" charset="-128"/>
        </a:defRPr>
      </a:lvl5pPr>
      <a:lvl6pPr marL="457200" algn="ctr" rtl="0" eaLnBrk="1" fontAlgn="base" hangingPunct="1">
        <a:spcBef>
          <a:spcPct val="0"/>
        </a:spcBef>
        <a:spcAft>
          <a:spcPct val="0"/>
        </a:spcAft>
        <a:defRPr sz="4800">
          <a:solidFill>
            <a:srgbClr val="3A54A5"/>
          </a:solidFill>
          <a:latin typeface="Gloucester MT Extra Condensed" pitchFamily="68" charset="0"/>
        </a:defRPr>
      </a:lvl6pPr>
      <a:lvl7pPr marL="914400" algn="ctr" rtl="0" eaLnBrk="1" fontAlgn="base" hangingPunct="1">
        <a:spcBef>
          <a:spcPct val="0"/>
        </a:spcBef>
        <a:spcAft>
          <a:spcPct val="0"/>
        </a:spcAft>
        <a:defRPr sz="4800">
          <a:solidFill>
            <a:srgbClr val="3A54A5"/>
          </a:solidFill>
          <a:latin typeface="Gloucester MT Extra Condensed" pitchFamily="68" charset="0"/>
        </a:defRPr>
      </a:lvl7pPr>
      <a:lvl8pPr marL="1371600" algn="ctr" rtl="0" eaLnBrk="1" fontAlgn="base" hangingPunct="1">
        <a:spcBef>
          <a:spcPct val="0"/>
        </a:spcBef>
        <a:spcAft>
          <a:spcPct val="0"/>
        </a:spcAft>
        <a:defRPr sz="4800">
          <a:solidFill>
            <a:srgbClr val="3A54A5"/>
          </a:solidFill>
          <a:latin typeface="Gloucester MT Extra Condensed" pitchFamily="68" charset="0"/>
        </a:defRPr>
      </a:lvl8pPr>
      <a:lvl9pPr marL="1828800" algn="ctr" rtl="0" eaLnBrk="1" fontAlgn="base" hangingPunct="1">
        <a:spcBef>
          <a:spcPct val="0"/>
        </a:spcBef>
        <a:spcAft>
          <a:spcPct val="0"/>
        </a:spcAft>
        <a:defRPr sz="4800">
          <a:solidFill>
            <a:srgbClr val="3A54A5"/>
          </a:solidFill>
          <a:latin typeface="Gloucester MT Extra Condensed" pitchFamily="68" charset="0"/>
        </a:defRPr>
      </a:lvl9pPr>
    </p:titleStyle>
    <p:bodyStyle>
      <a:lvl1pPr marL="342900" indent="-342900" algn="l" rtl="0" eaLnBrk="1" fontAlgn="base" hangingPunct="1">
        <a:spcBef>
          <a:spcPct val="20000"/>
        </a:spcBef>
        <a:spcAft>
          <a:spcPct val="0"/>
        </a:spcAft>
        <a:buChar char="•"/>
        <a:defRPr sz="3600">
          <a:solidFill>
            <a:schemeClr val="tx1"/>
          </a:solidFill>
          <a:latin typeface="+mn-lt"/>
          <a:ea typeface="ＭＳ Ｐゴシック" pitchFamily="68" charset="-128"/>
          <a:cs typeface="ＭＳ Ｐゴシック" charset="-128"/>
        </a:defRPr>
      </a:lvl1pPr>
      <a:lvl2pPr marL="742950" indent="-285750" algn="l" rtl="0" eaLnBrk="1" fontAlgn="base" hangingPunct="1">
        <a:spcBef>
          <a:spcPct val="20000"/>
        </a:spcBef>
        <a:spcAft>
          <a:spcPct val="0"/>
        </a:spcAft>
        <a:buChar char="–"/>
        <a:defRPr sz="3200">
          <a:solidFill>
            <a:schemeClr val="tx1"/>
          </a:solidFill>
          <a:latin typeface="+mn-lt"/>
          <a:ea typeface="ＭＳ Ｐゴシック" pitchFamily="68" charset="-128"/>
        </a:defRPr>
      </a:lvl2pPr>
      <a:lvl3pPr marL="1143000" indent="-228600" algn="l" rtl="0" eaLnBrk="1" fontAlgn="base" hangingPunct="1">
        <a:spcBef>
          <a:spcPct val="20000"/>
        </a:spcBef>
        <a:spcAft>
          <a:spcPct val="0"/>
        </a:spcAft>
        <a:buChar char="•"/>
        <a:defRPr sz="2800">
          <a:solidFill>
            <a:schemeClr val="tx1"/>
          </a:solidFill>
          <a:latin typeface="+mn-lt"/>
          <a:ea typeface="ＭＳ Ｐゴシック" pitchFamily="68" charset="-128"/>
        </a:defRPr>
      </a:lvl3pPr>
      <a:lvl4pPr marL="1600200" indent="-228600" algn="l" rtl="0" eaLnBrk="1" fontAlgn="base" hangingPunct="1">
        <a:spcBef>
          <a:spcPct val="20000"/>
        </a:spcBef>
        <a:spcAft>
          <a:spcPct val="0"/>
        </a:spcAft>
        <a:buChar char="–"/>
        <a:defRPr sz="2400">
          <a:solidFill>
            <a:schemeClr val="tx1"/>
          </a:solidFill>
          <a:latin typeface="+mn-lt"/>
          <a:ea typeface="ＭＳ Ｐゴシック" pitchFamily="68" charset="-128"/>
        </a:defRPr>
      </a:lvl4pPr>
      <a:lvl5pPr marL="2057400" indent="-228600" algn="l" rtl="0" eaLnBrk="1" fontAlgn="base" hangingPunct="1">
        <a:spcBef>
          <a:spcPct val="20000"/>
        </a:spcBef>
        <a:spcAft>
          <a:spcPct val="0"/>
        </a:spcAft>
        <a:buChar char="»"/>
        <a:defRPr sz="2400">
          <a:solidFill>
            <a:schemeClr val="tx1"/>
          </a:solidFill>
          <a:latin typeface="+mn-lt"/>
          <a:ea typeface="ＭＳ Ｐゴシック" pitchFamily="68"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8"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8"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8"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596900" y="3552826"/>
            <a:ext cx="7950200" cy="1752600"/>
          </a:xfrm>
        </p:spPr>
        <p:txBody>
          <a:bodyPr>
            <a:normAutofit/>
          </a:bodyPr>
          <a:lstStyle/>
          <a:p>
            <a:pPr marL="0" indent="0" algn="ctr">
              <a:buNone/>
            </a:pPr>
            <a:r>
              <a:rPr lang="en-US" sz="1600" dirty="0">
                <a:solidFill>
                  <a:srgbClr val="002060"/>
                </a:solidFill>
                <a:latin typeface="Microsoft YaHei UI" panose="020B0503020204020204" pitchFamily="34" charset="-122"/>
                <a:ea typeface="Microsoft YaHei UI" panose="020B0503020204020204" pitchFamily="34" charset="-122"/>
              </a:rPr>
              <a:t>Tim Knoster (McDowell Institute: Bloomsburg University)</a:t>
            </a:r>
          </a:p>
          <a:p>
            <a:pPr marL="0" indent="0" algn="ctr">
              <a:buNone/>
            </a:pPr>
            <a:r>
              <a:rPr lang="en-US" sz="1600" dirty="0">
                <a:solidFill>
                  <a:srgbClr val="002060"/>
                </a:solidFill>
                <a:latin typeface="Microsoft YaHei UI" panose="020B0503020204020204" pitchFamily="34" charset="-122"/>
                <a:ea typeface="Microsoft YaHei UI" panose="020B0503020204020204" pitchFamily="34" charset="-122"/>
              </a:rPr>
              <a:t>Danielle Empson (McDowell Institute: Bloomsburg University)</a:t>
            </a:r>
          </a:p>
          <a:p>
            <a:pPr marL="0" indent="0" algn="ctr">
              <a:buNone/>
            </a:pPr>
            <a:r>
              <a:rPr lang="en-US" sz="1600" dirty="0">
                <a:solidFill>
                  <a:srgbClr val="002060"/>
                </a:solidFill>
                <a:latin typeface="Microsoft YaHei UI" panose="020B0503020204020204" pitchFamily="34" charset="-122"/>
                <a:ea typeface="Microsoft YaHei UI" panose="020B0503020204020204" pitchFamily="34" charset="-122"/>
              </a:rPr>
              <a:t>Joanne Troutman (Greater Susquehanna Valley United Way)</a:t>
            </a:r>
          </a:p>
          <a:p>
            <a:pPr marL="0" indent="0" algn="ctr">
              <a:buNone/>
            </a:pPr>
            <a:endParaRPr lang="en-US" sz="1600" dirty="0">
              <a:solidFill>
                <a:srgbClr val="002060"/>
              </a:solidFill>
              <a:latin typeface="Microsoft YaHei UI" panose="020B0503020204020204" pitchFamily="34" charset="-122"/>
              <a:ea typeface="Microsoft YaHei UI" panose="020B0503020204020204" pitchFamily="34" charset="-122"/>
            </a:endParaRPr>
          </a:p>
          <a:p>
            <a:pPr marL="0" indent="0" algn="ctr">
              <a:buNone/>
            </a:pPr>
            <a:r>
              <a:rPr lang="en-US" sz="1600" i="1" dirty="0">
                <a:solidFill>
                  <a:schemeClr val="tx1"/>
                </a:solidFill>
                <a:latin typeface="Microsoft YaHei UI" panose="020B0503020204020204" pitchFamily="34" charset="-122"/>
                <a:ea typeface="Microsoft YaHei UI" panose="020B0503020204020204" pitchFamily="34" charset="-122"/>
              </a:rPr>
              <a:t>Keywords: Mental Health, Systems Alignment, and Evaluation</a:t>
            </a:r>
          </a:p>
        </p:txBody>
      </p:sp>
      <p:sp>
        <p:nvSpPr>
          <p:cNvPr id="2" name="Title 1"/>
          <p:cNvSpPr>
            <a:spLocks noGrp="1"/>
          </p:cNvSpPr>
          <p:nvPr>
            <p:ph type="ctrTitle" idx="4294967295"/>
          </p:nvPr>
        </p:nvSpPr>
        <p:spPr>
          <a:xfrm>
            <a:off x="1473200" y="971550"/>
            <a:ext cx="6197600" cy="2336800"/>
          </a:xfrm>
        </p:spPr>
        <p:txBody>
          <a:bodyPr>
            <a:noAutofit/>
          </a:bodyPr>
          <a:lstStyle/>
          <a:p>
            <a:r>
              <a:rPr lang="en-US" sz="3200" b="1" dirty="0">
                <a:solidFill>
                  <a:srgbClr val="002060"/>
                </a:solidFill>
                <a:latin typeface="Microsoft YaHei UI" panose="020B0503020204020204" pitchFamily="34" charset="-122"/>
                <a:ea typeface="Microsoft YaHei UI" panose="020B0503020204020204" pitchFamily="34" charset="-122"/>
              </a:rPr>
              <a:t>Session D-9 </a:t>
            </a:r>
            <a:br>
              <a:rPr lang="en-US" sz="3200" b="1" dirty="0">
                <a:solidFill>
                  <a:srgbClr val="002060"/>
                </a:solidFill>
                <a:latin typeface="Microsoft YaHei UI" panose="020B0503020204020204" pitchFamily="34" charset="-122"/>
                <a:ea typeface="Microsoft YaHei UI" panose="020B0503020204020204" pitchFamily="34" charset="-122"/>
              </a:rPr>
            </a:br>
            <a:r>
              <a:rPr lang="en-US" sz="3200" b="1" dirty="0">
                <a:solidFill>
                  <a:srgbClr val="002060"/>
                </a:solidFill>
                <a:latin typeface="Microsoft YaHei UI" panose="020B0503020204020204" pitchFamily="34" charset="-122"/>
                <a:ea typeface="Microsoft YaHei UI" panose="020B0503020204020204" pitchFamily="34" charset="-122"/>
              </a:rPr>
              <a:t>Installing Suicide Prevention District-wide through Community Partnerships</a:t>
            </a:r>
          </a:p>
        </p:txBody>
      </p:sp>
    </p:spTree>
    <p:extLst>
      <p:ext uri="{BB962C8B-B14F-4D97-AF65-F5344CB8AC3E}">
        <p14:creationId xmlns:p14="http://schemas.microsoft.com/office/powerpoint/2010/main" val="135930734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0" y="908050"/>
            <a:ext cx="9144000" cy="622300"/>
          </a:xfrm>
        </p:spPr>
        <p:txBody>
          <a:bodyPr lIns="81280" tIns="40640" rIns="81280" bIns="40640" anchor="t">
            <a:normAutofit/>
          </a:bodyPr>
          <a:lstStyle/>
          <a:p>
            <a:r>
              <a:rPr lang="en-US" sz="3200" b="1" dirty="0">
                <a:solidFill>
                  <a:srgbClr val="002060"/>
                </a:solidFill>
                <a:latin typeface="Microsoft YaHei UI" panose="020B0503020204020204" pitchFamily="34" charset="-122"/>
                <a:ea typeface="Microsoft YaHei UI" panose="020B0503020204020204" pitchFamily="34" charset="-122"/>
              </a:rPr>
              <a:t>ISF Enhances MTSS Core Features</a:t>
            </a:r>
          </a:p>
        </p:txBody>
      </p:sp>
      <p:sp>
        <p:nvSpPr>
          <p:cNvPr id="14339" name="Content Placeholder 2"/>
          <p:cNvSpPr>
            <a:spLocks noGrp="1"/>
          </p:cNvSpPr>
          <p:nvPr>
            <p:ph idx="4294967295"/>
          </p:nvPr>
        </p:nvSpPr>
        <p:spPr>
          <a:xfrm>
            <a:off x="0" y="1696278"/>
            <a:ext cx="9144000" cy="5041900"/>
          </a:xfrm>
        </p:spPr>
        <p:txBody>
          <a:bodyPr lIns="81280" tIns="40640" rIns="81280" bIns="40640">
            <a:noAutofit/>
          </a:bodyPr>
          <a:lstStyle/>
          <a:p>
            <a:pPr marL="454025" lvl="1" indent="-342900">
              <a:buFont typeface="Arial" panose="020B0604020202020204" pitchFamily="34" charset="0"/>
              <a:buChar char="•"/>
              <a:defRPr/>
            </a:pPr>
            <a:r>
              <a:rPr lang="en-US" sz="2000" b="1" dirty="0">
                <a:solidFill>
                  <a:srgbClr val="002060"/>
                </a:solidFill>
                <a:latin typeface="Microsoft YaHei UI" panose="020B0503020204020204" pitchFamily="34" charset="-122"/>
                <a:ea typeface="Microsoft YaHei UI" panose="020B0503020204020204" pitchFamily="34" charset="-122"/>
              </a:rPr>
              <a:t>Effective teams </a:t>
            </a:r>
            <a:r>
              <a:rPr lang="en-US" sz="2000" dirty="0">
                <a:solidFill>
                  <a:srgbClr val="002060"/>
                </a:solidFill>
                <a:latin typeface="Microsoft YaHei UI" panose="020B0503020204020204" pitchFamily="34" charset="-122"/>
                <a:ea typeface="Microsoft YaHei UI" panose="020B0503020204020204" pitchFamily="34" charset="-122"/>
              </a:rPr>
              <a:t>that include community mental health providers</a:t>
            </a:r>
          </a:p>
          <a:p>
            <a:pPr marL="454025" lvl="1" indent="-342900">
              <a:buFont typeface="Arial" panose="020B0604020202020204" pitchFamily="34" charset="0"/>
              <a:buChar char="•"/>
              <a:defRPr/>
            </a:pPr>
            <a:r>
              <a:rPr lang="en-US" sz="2000" b="1" dirty="0">
                <a:solidFill>
                  <a:srgbClr val="002060"/>
                </a:solidFill>
                <a:latin typeface="Microsoft YaHei UI" panose="020B0503020204020204" pitchFamily="34" charset="-122"/>
                <a:ea typeface="Microsoft YaHei UI" panose="020B0503020204020204" pitchFamily="34" charset="-122"/>
              </a:rPr>
              <a:t>Data</a:t>
            </a:r>
            <a:r>
              <a:rPr lang="en-US" sz="2000" dirty="0">
                <a:solidFill>
                  <a:srgbClr val="002060"/>
                </a:solidFill>
                <a:latin typeface="Microsoft YaHei UI" panose="020B0503020204020204" pitchFamily="34" charset="-122"/>
                <a:ea typeface="Microsoft YaHei UI" panose="020B0503020204020204" pitchFamily="34" charset="-122"/>
              </a:rPr>
              <a:t>-based decision making that include school data beyond ODRs and community data</a:t>
            </a:r>
          </a:p>
          <a:p>
            <a:pPr marL="454025" lvl="1" indent="-342900">
              <a:buFont typeface="Arial" panose="020B0604020202020204" pitchFamily="34" charset="0"/>
              <a:buChar char="•"/>
              <a:defRPr/>
            </a:pPr>
            <a:r>
              <a:rPr lang="en-US" sz="2000" dirty="0">
                <a:solidFill>
                  <a:srgbClr val="002060"/>
                </a:solidFill>
                <a:latin typeface="Microsoft YaHei UI" panose="020B0503020204020204" pitchFamily="34" charset="-122"/>
                <a:ea typeface="Microsoft YaHei UI" panose="020B0503020204020204" pitchFamily="34" charset="-122"/>
              </a:rPr>
              <a:t>Formal processes for the selection &amp; implementation of </a:t>
            </a:r>
            <a:r>
              <a:rPr lang="en-US" sz="2000" b="1" dirty="0">
                <a:solidFill>
                  <a:srgbClr val="002060"/>
                </a:solidFill>
                <a:latin typeface="Microsoft YaHei UI" panose="020B0503020204020204" pitchFamily="34" charset="-122"/>
                <a:ea typeface="Microsoft YaHei UI" panose="020B0503020204020204" pitchFamily="34" charset="-122"/>
              </a:rPr>
              <a:t>evidence-based practices </a:t>
            </a:r>
            <a:r>
              <a:rPr lang="en-US" sz="2000" dirty="0">
                <a:solidFill>
                  <a:srgbClr val="002060"/>
                </a:solidFill>
                <a:latin typeface="Microsoft YaHei UI" panose="020B0503020204020204" pitchFamily="34" charset="-122"/>
                <a:ea typeface="Microsoft YaHei UI" panose="020B0503020204020204" pitchFamily="34" charset="-122"/>
              </a:rPr>
              <a:t>(EBP) across tiers with team decision making</a:t>
            </a:r>
          </a:p>
          <a:p>
            <a:pPr marL="454025" lvl="1" indent="-342900">
              <a:buFont typeface="Arial" panose="020B0604020202020204" pitchFamily="34" charset="0"/>
              <a:buChar char="•"/>
              <a:defRPr/>
            </a:pPr>
            <a:r>
              <a:rPr lang="en-US" sz="2000" b="1" dirty="0">
                <a:solidFill>
                  <a:srgbClr val="002060"/>
                </a:solidFill>
                <a:latin typeface="Microsoft YaHei UI" panose="020B0503020204020204" pitchFamily="34" charset="-122"/>
                <a:ea typeface="Microsoft YaHei UI" panose="020B0503020204020204" pitchFamily="34" charset="-122"/>
              </a:rPr>
              <a:t>Early access </a:t>
            </a:r>
            <a:r>
              <a:rPr lang="en-US" sz="2000" dirty="0">
                <a:solidFill>
                  <a:srgbClr val="002060"/>
                </a:solidFill>
                <a:latin typeface="Microsoft YaHei UI" panose="020B0503020204020204" pitchFamily="34" charset="-122"/>
                <a:ea typeface="Microsoft YaHei UI" panose="020B0503020204020204" pitchFamily="34" charset="-122"/>
              </a:rPr>
              <a:t>through use of comprehensive screening, which includes internalizing and externalizing needs</a:t>
            </a:r>
          </a:p>
          <a:p>
            <a:pPr marL="454025" lvl="1" indent="-342900">
              <a:buFont typeface="Arial" panose="020B0604020202020204" pitchFamily="34" charset="0"/>
              <a:buChar char="•"/>
              <a:defRPr/>
            </a:pPr>
            <a:r>
              <a:rPr lang="en-US" sz="2000" dirty="0">
                <a:solidFill>
                  <a:srgbClr val="002060"/>
                </a:solidFill>
                <a:latin typeface="Microsoft YaHei UI" panose="020B0503020204020204" pitchFamily="34" charset="-122"/>
                <a:ea typeface="Microsoft YaHei UI" panose="020B0503020204020204" pitchFamily="34" charset="-122"/>
              </a:rPr>
              <a:t>Rigorous </a:t>
            </a:r>
            <a:r>
              <a:rPr lang="en-US" sz="2000" b="1" dirty="0">
                <a:solidFill>
                  <a:srgbClr val="002060"/>
                </a:solidFill>
                <a:latin typeface="Microsoft YaHei UI" panose="020B0503020204020204" pitchFamily="34" charset="-122"/>
                <a:ea typeface="Microsoft YaHei UI" panose="020B0503020204020204" pitchFamily="34" charset="-122"/>
              </a:rPr>
              <a:t>progress-monitoring</a:t>
            </a:r>
            <a:r>
              <a:rPr lang="en-US" sz="2000" dirty="0">
                <a:solidFill>
                  <a:srgbClr val="002060"/>
                </a:solidFill>
                <a:latin typeface="Microsoft YaHei UI" panose="020B0503020204020204" pitchFamily="34" charset="-122"/>
                <a:ea typeface="Microsoft YaHei UI" panose="020B0503020204020204" pitchFamily="34" charset="-122"/>
              </a:rPr>
              <a:t> for both fidelity &amp; effectiveness of all interventions regardless of who delivers</a:t>
            </a:r>
          </a:p>
          <a:p>
            <a:pPr marL="454025" lvl="1" indent="-342900">
              <a:buFont typeface="Arial" panose="020B0604020202020204" pitchFamily="34" charset="0"/>
              <a:buChar char="•"/>
              <a:defRPr/>
            </a:pPr>
            <a:r>
              <a:rPr lang="en-US" sz="2000" dirty="0">
                <a:solidFill>
                  <a:srgbClr val="002060"/>
                </a:solidFill>
                <a:latin typeface="Microsoft YaHei UI" panose="020B0503020204020204" pitchFamily="34" charset="-122"/>
                <a:ea typeface="Microsoft YaHei UI" panose="020B0503020204020204" pitchFamily="34" charset="-122"/>
              </a:rPr>
              <a:t>Ongoing </a:t>
            </a:r>
            <a:r>
              <a:rPr lang="en-US" sz="2000" b="1" dirty="0">
                <a:solidFill>
                  <a:srgbClr val="002060"/>
                </a:solidFill>
                <a:latin typeface="Microsoft YaHei UI" panose="020B0503020204020204" pitchFamily="34" charset="-122"/>
                <a:ea typeface="Microsoft YaHei UI" panose="020B0503020204020204" pitchFamily="34" charset="-122"/>
              </a:rPr>
              <a:t>coaching</a:t>
            </a:r>
            <a:r>
              <a:rPr lang="en-US" sz="2000" dirty="0">
                <a:solidFill>
                  <a:srgbClr val="002060"/>
                </a:solidFill>
                <a:latin typeface="Microsoft YaHei UI" panose="020B0503020204020204" pitchFamily="34" charset="-122"/>
                <a:ea typeface="Microsoft YaHei UI" panose="020B0503020204020204" pitchFamily="34" charset="-122"/>
              </a:rPr>
              <a:t> at both the systems &amp; practices level for both school and community employed professionals</a:t>
            </a:r>
          </a:p>
        </p:txBody>
      </p:sp>
    </p:spTree>
    <p:extLst>
      <p:ext uri="{BB962C8B-B14F-4D97-AF65-F5344CB8AC3E}">
        <p14:creationId xmlns:p14="http://schemas.microsoft.com/office/powerpoint/2010/main" val="156897541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394331537"/>
              </p:ext>
            </p:extLst>
          </p:nvPr>
        </p:nvGraphicFramePr>
        <p:xfrm>
          <a:off x="452609" y="545374"/>
          <a:ext cx="8238781" cy="6175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06566" y="746874"/>
            <a:ext cx="2302525" cy="2154436"/>
          </a:xfrm>
          <a:prstGeom prst="rect">
            <a:avLst/>
          </a:prstGeom>
          <a:solidFill>
            <a:schemeClr val="bg1"/>
          </a:solidFill>
          <a:ln>
            <a:solidFill>
              <a:srgbClr val="00206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b="1" u="sng" dirty="0">
                <a:solidFill>
                  <a:srgbClr val="002060"/>
                </a:solidFill>
                <a:latin typeface="Microsoft YaHei UI" panose="020B0503020204020204" pitchFamily="34" charset="-122"/>
                <a:ea typeface="Microsoft YaHei UI" panose="020B0503020204020204" pitchFamily="34" charset="-122"/>
              </a:rPr>
              <a:t>PBIS Core Components</a:t>
            </a:r>
          </a:p>
          <a:p>
            <a:pPr marL="171450" lvl="0" indent="-171450">
              <a:buFont typeface="Arial" panose="020B0604020202020204" pitchFamily="34" charset="0"/>
              <a:buChar char="•"/>
            </a:pPr>
            <a:r>
              <a:rPr lang="en-US" sz="1200" dirty="0">
                <a:solidFill>
                  <a:srgbClr val="002060"/>
                </a:solidFill>
                <a:latin typeface="Microsoft YaHei UI" panose="020B0503020204020204" pitchFamily="34" charset="-122"/>
                <a:ea typeface="Microsoft YaHei UI" panose="020B0503020204020204" pitchFamily="34" charset="-122"/>
              </a:rPr>
              <a:t>Evidence based interventions and strategies.</a:t>
            </a:r>
          </a:p>
          <a:p>
            <a:pPr marL="171450" lvl="0" indent="-171450">
              <a:buFont typeface="Arial" panose="020B0604020202020204" pitchFamily="34" charset="0"/>
              <a:buChar char="•"/>
            </a:pPr>
            <a:r>
              <a:rPr lang="en-US" sz="1200" dirty="0">
                <a:solidFill>
                  <a:srgbClr val="002060"/>
                </a:solidFill>
                <a:latin typeface="Microsoft YaHei UI" panose="020B0503020204020204" pitchFamily="34" charset="-122"/>
                <a:ea typeface="Microsoft YaHei UI" panose="020B0503020204020204" pitchFamily="34" charset="-122"/>
              </a:rPr>
              <a:t>Data informed decision making.</a:t>
            </a:r>
          </a:p>
          <a:p>
            <a:pPr marL="171450" lvl="0" indent="-171450">
              <a:buFont typeface="Arial" panose="020B0604020202020204" pitchFamily="34" charset="0"/>
              <a:buChar char="•"/>
            </a:pPr>
            <a:r>
              <a:rPr lang="en-US" sz="1200" dirty="0">
                <a:solidFill>
                  <a:srgbClr val="002060"/>
                </a:solidFill>
                <a:latin typeface="Microsoft YaHei UI" panose="020B0503020204020204" pitchFamily="34" charset="-122"/>
                <a:ea typeface="Microsoft YaHei UI" panose="020B0503020204020204" pitchFamily="34" charset="-122"/>
              </a:rPr>
              <a:t>System development to enable accurate and durable implementation </a:t>
            </a:r>
          </a:p>
          <a:p>
            <a:r>
              <a:rPr lang="en-US" sz="1200" dirty="0">
                <a:latin typeface="Microsoft YaHei UI" panose="020B0503020204020204" pitchFamily="34" charset="-122"/>
                <a:ea typeface="Microsoft YaHei UI" panose="020B0503020204020204" pitchFamily="34" charset="-122"/>
              </a:rPr>
              <a:t> </a:t>
            </a:r>
          </a:p>
          <a:p>
            <a:endParaRPr lang="en-US" sz="1200" dirty="0">
              <a:latin typeface="Microsoft YaHei UI" panose="020B0503020204020204" pitchFamily="34" charset="-122"/>
              <a:ea typeface="Microsoft YaHei UI" panose="020B0503020204020204" pitchFamily="34" charset="-122"/>
            </a:endParaRPr>
          </a:p>
        </p:txBody>
      </p:sp>
      <p:sp>
        <p:nvSpPr>
          <p:cNvPr id="7" name="TextBox 6"/>
          <p:cNvSpPr txBox="1"/>
          <p:nvPr/>
        </p:nvSpPr>
        <p:spPr>
          <a:xfrm>
            <a:off x="6637961" y="773426"/>
            <a:ext cx="2302525" cy="2154436"/>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u="sng" dirty="0">
                <a:solidFill>
                  <a:srgbClr val="002060"/>
                </a:solidFill>
                <a:latin typeface="Microsoft YaHei UI" panose="020B0503020204020204" pitchFamily="34" charset="-122"/>
                <a:ea typeface="Microsoft YaHei UI" panose="020B0503020204020204" pitchFamily="34" charset="-122"/>
              </a:rPr>
              <a:t>School-based Suicide Prevention</a:t>
            </a:r>
          </a:p>
          <a:p>
            <a:pPr marL="171450" lvl="0" indent="-171450">
              <a:buFont typeface="Arial" panose="020B0604020202020204" pitchFamily="34" charset="0"/>
              <a:buChar char="•"/>
            </a:pPr>
            <a:r>
              <a:rPr lang="en-US" sz="1200" dirty="0">
                <a:solidFill>
                  <a:srgbClr val="002060"/>
                </a:solidFill>
                <a:latin typeface="Microsoft YaHei UI" panose="020B0503020204020204" pitchFamily="34" charset="-122"/>
                <a:ea typeface="Microsoft YaHei UI" panose="020B0503020204020204" pitchFamily="34" charset="-122"/>
              </a:rPr>
              <a:t>Policies and procedures for prevention, intervention and postvention</a:t>
            </a:r>
          </a:p>
          <a:p>
            <a:pPr marL="171450" lvl="0" indent="-171450">
              <a:buFont typeface="Arial" panose="020B0604020202020204" pitchFamily="34" charset="0"/>
              <a:buChar char="•"/>
            </a:pPr>
            <a:r>
              <a:rPr lang="en-US" sz="1200" dirty="0">
                <a:solidFill>
                  <a:srgbClr val="002060"/>
                </a:solidFill>
                <a:latin typeface="Microsoft YaHei UI" panose="020B0503020204020204" pitchFamily="34" charset="-122"/>
                <a:ea typeface="Microsoft YaHei UI" panose="020B0503020204020204" pitchFamily="34" charset="-122"/>
              </a:rPr>
              <a:t>Education for students, staff, and families</a:t>
            </a:r>
          </a:p>
          <a:p>
            <a:pPr marL="171450" lvl="0" indent="-171450">
              <a:buFont typeface="Arial" panose="020B0604020202020204" pitchFamily="34" charset="0"/>
              <a:buChar char="•"/>
            </a:pPr>
            <a:r>
              <a:rPr lang="en-US" sz="1200" dirty="0">
                <a:solidFill>
                  <a:srgbClr val="002060"/>
                </a:solidFill>
                <a:latin typeface="Microsoft YaHei UI" panose="020B0503020204020204" pitchFamily="34" charset="-122"/>
                <a:ea typeface="Microsoft YaHei UI" panose="020B0503020204020204" pitchFamily="34" charset="-122"/>
              </a:rPr>
              <a:t>Screening and assessment</a:t>
            </a:r>
          </a:p>
          <a:p>
            <a:endParaRPr lang="en-US" dirty="0">
              <a:latin typeface="Microsoft YaHei UI" panose="020B0503020204020204" pitchFamily="34" charset="-122"/>
              <a:ea typeface="Microsoft YaHei UI" panose="020B0503020204020204" pitchFamily="34" charset="-122"/>
            </a:endParaRPr>
          </a:p>
        </p:txBody>
      </p:sp>
      <p:sp>
        <p:nvSpPr>
          <p:cNvPr id="3" name="Rectangle 2">
            <a:extLst>
              <a:ext uri="{FF2B5EF4-FFF2-40B4-BE49-F238E27FC236}">
                <a16:creationId xmlns:a16="http://schemas.microsoft.com/office/drawing/2014/main" id="{C9FC86D4-19FF-419A-B0D4-C27820C8EDE9}"/>
              </a:ext>
            </a:extLst>
          </p:cNvPr>
          <p:cNvSpPr/>
          <p:nvPr/>
        </p:nvSpPr>
        <p:spPr>
          <a:xfrm>
            <a:off x="206566" y="159360"/>
            <a:ext cx="8892189" cy="38601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040E1BBA-FB89-4504-8E16-22858D71F60C}"/>
              </a:ext>
            </a:extLst>
          </p:cNvPr>
          <p:cNvSpPr txBox="1"/>
          <p:nvPr/>
        </p:nvSpPr>
        <p:spPr>
          <a:xfrm>
            <a:off x="1354774" y="21587"/>
            <a:ext cx="6434450" cy="461665"/>
          </a:xfrm>
          <a:prstGeom prst="rect">
            <a:avLst/>
          </a:prstGeom>
          <a:noFill/>
        </p:spPr>
        <p:txBody>
          <a:bodyPr wrap="square" rtlCol="0">
            <a:spAutoFit/>
          </a:bodyPr>
          <a:lstStyle/>
          <a:p>
            <a:r>
              <a:rPr lang="en-US" sz="2400" b="1" dirty="0">
                <a:solidFill>
                  <a:srgbClr val="002060"/>
                </a:solidFill>
                <a:latin typeface="Microsoft YaHei UI" panose="020B0503020204020204" pitchFamily="34" charset="-122"/>
                <a:ea typeface="Microsoft YaHei UI" panose="020B0503020204020204" pitchFamily="34" charset="-122"/>
              </a:rPr>
              <a:t>Situating Suicide Prevention within PBIS</a:t>
            </a:r>
          </a:p>
        </p:txBody>
      </p:sp>
    </p:spTree>
    <p:extLst>
      <p:ext uri="{BB962C8B-B14F-4D97-AF65-F5344CB8AC3E}">
        <p14:creationId xmlns:p14="http://schemas.microsoft.com/office/powerpoint/2010/main" val="241238630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33413"/>
            <a:ext cx="9144000" cy="1143000"/>
          </a:xfrm>
        </p:spPr>
        <p:txBody>
          <a:bodyPr>
            <a:normAutofit/>
          </a:bodyPr>
          <a:lstStyle/>
          <a:p>
            <a:r>
              <a:rPr lang="en-US" sz="3200" b="1" dirty="0">
                <a:solidFill>
                  <a:srgbClr val="002060"/>
                </a:solidFill>
                <a:latin typeface="Microsoft YaHei UI" panose="020B0503020204020204" pitchFamily="34" charset="-122"/>
                <a:ea typeface="Microsoft YaHei UI" panose="020B0503020204020204" pitchFamily="34" charset="-122"/>
              </a:rPr>
              <a:t>All Journeys Start with a First Step</a:t>
            </a:r>
          </a:p>
        </p:txBody>
      </p:sp>
      <p:sp>
        <p:nvSpPr>
          <p:cNvPr id="3" name="TextBox 2"/>
          <p:cNvSpPr txBox="1"/>
          <p:nvPr/>
        </p:nvSpPr>
        <p:spPr>
          <a:xfrm>
            <a:off x="63500" y="1776413"/>
            <a:ext cx="9017000" cy="2554545"/>
          </a:xfrm>
          <a:prstGeom prst="rect">
            <a:avLst/>
          </a:prstGeom>
          <a:noFill/>
        </p:spPr>
        <p:txBody>
          <a:bodyPr wrap="square" rtlCol="0">
            <a:spAutoFit/>
          </a:bodyPr>
          <a:lstStyle/>
          <a:p>
            <a:r>
              <a:rPr lang="en-US" sz="2000" dirty="0">
                <a:solidFill>
                  <a:srgbClr val="002060"/>
                </a:solidFill>
                <a:latin typeface="Microsoft YaHei UI" panose="020B0503020204020204" pitchFamily="34" charset="-122"/>
                <a:ea typeface="Microsoft YaHei UI" panose="020B0503020204020204" pitchFamily="34" charset="-122"/>
              </a:rPr>
              <a:t>Most districts start by requesting “gatekeeper” training such as YMHFA, QPR or other programs</a:t>
            </a:r>
          </a:p>
          <a:p>
            <a:endParaRPr lang="en-US" sz="2000" dirty="0">
              <a:solidFill>
                <a:srgbClr val="002060"/>
              </a:solidFill>
              <a:latin typeface="Microsoft YaHei UI" panose="020B0503020204020204" pitchFamily="34" charset="-122"/>
              <a:ea typeface="Microsoft YaHei UI" panose="020B0503020204020204" pitchFamily="34" charset="-122"/>
            </a:endParaRPr>
          </a:p>
          <a:p>
            <a:r>
              <a:rPr lang="en-US" sz="2000" dirty="0">
                <a:solidFill>
                  <a:srgbClr val="002060"/>
                </a:solidFill>
                <a:latin typeface="Microsoft YaHei UI" panose="020B0503020204020204" pitchFamily="34" charset="-122"/>
                <a:ea typeface="Microsoft YaHei UI" panose="020B0503020204020204" pitchFamily="34" charset="-122"/>
              </a:rPr>
              <a:t>However, it is important to view training in context</a:t>
            </a:r>
          </a:p>
          <a:p>
            <a:endParaRPr lang="en-US" sz="2000" dirty="0">
              <a:solidFill>
                <a:srgbClr val="002060"/>
              </a:solidFill>
              <a:latin typeface="Microsoft YaHei UI" panose="020B0503020204020204" pitchFamily="34" charset="-122"/>
              <a:ea typeface="Microsoft YaHei UI" panose="020B0503020204020204" pitchFamily="34" charset="-122"/>
            </a:endParaRPr>
          </a:p>
          <a:p>
            <a:r>
              <a:rPr lang="en-US" sz="2000" dirty="0">
                <a:solidFill>
                  <a:srgbClr val="002060"/>
                </a:solidFill>
                <a:latin typeface="Microsoft YaHei UI" panose="020B0503020204020204" pitchFamily="34" charset="-122"/>
                <a:ea typeface="Microsoft YaHei UI" panose="020B0503020204020204" pitchFamily="34" charset="-122"/>
              </a:rPr>
              <a:t>This initial point of entry requires meeting people where they are at (as opposed to where we wish they would be) while applying multi-tiered logic </a:t>
            </a:r>
          </a:p>
        </p:txBody>
      </p:sp>
    </p:spTree>
    <p:extLst>
      <p:ext uri="{BB962C8B-B14F-4D97-AF65-F5344CB8AC3E}">
        <p14:creationId xmlns:p14="http://schemas.microsoft.com/office/powerpoint/2010/main" val="427493198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Isosceles Triangle 21"/>
          <p:cNvSpPr/>
          <p:nvPr/>
        </p:nvSpPr>
        <p:spPr bwMode="auto">
          <a:xfrm>
            <a:off x="396618" y="685834"/>
            <a:ext cx="3692782" cy="5943600"/>
          </a:xfrm>
          <a:prstGeom prst="triangle">
            <a:avLst/>
          </a:prstGeom>
          <a:gradFill>
            <a:gsLst>
              <a:gs pos="9000">
                <a:srgbClr val="FF0000">
                  <a:alpha val="81000"/>
                </a:srgbClr>
              </a:gs>
              <a:gs pos="24000">
                <a:srgbClr val="FFFF00">
                  <a:alpha val="54000"/>
                </a:srgbClr>
              </a:gs>
              <a:gs pos="63000">
                <a:srgbClr val="008000">
                  <a:alpha val="68000"/>
                </a:srgbClr>
              </a:gs>
            </a:gsLst>
            <a:lin ang="5400000" scaled="0"/>
          </a:gradFill>
          <a:ln w="9525" cap="flat" cmpd="sng" algn="ctr">
            <a:solidFill>
              <a:schemeClr val="tx1"/>
            </a:solidFill>
            <a:prstDash val="solid"/>
            <a:round/>
            <a:headEnd type="none" w="med" len="med"/>
            <a:tailEnd type="none" w="med" len="med"/>
          </a:ln>
          <a:effectLst/>
        </p:spPr>
        <p:txBody>
          <a:bodyPr/>
          <a:lstStyle/>
          <a:p>
            <a:pPr>
              <a:defRPr/>
            </a:pPr>
            <a:endParaRPr lang="en-US" dirty="0">
              <a:solidFill>
                <a:srgbClr val="000000"/>
              </a:solidFill>
              <a:latin typeface="Times New Roman" pitchFamily="18" charset="0"/>
              <a:cs typeface="Arial" charset="0"/>
            </a:endParaRPr>
          </a:p>
        </p:txBody>
      </p:sp>
      <p:sp>
        <p:nvSpPr>
          <p:cNvPr id="50182" name="AutoShape 5"/>
          <p:cNvSpPr>
            <a:spLocks/>
          </p:cNvSpPr>
          <p:nvPr/>
        </p:nvSpPr>
        <p:spPr bwMode="auto">
          <a:xfrm rot="1293180">
            <a:off x="824728" y="512439"/>
            <a:ext cx="704107" cy="6241833"/>
          </a:xfrm>
          <a:custGeom>
            <a:avLst/>
            <a:gdLst>
              <a:gd name="connsiteX0" fmla="*/ 230036 w 230036"/>
              <a:gd name="connsiteY0" fmla="*/ 6241833 h 6241833"/>
              <a:gd name="connsiteX1" fmla="*/ 115018 w 230036"/>
              <a:gd name="connsiteY1" fmla="*/ 6003927 h 6241833"/>
              <a:gd name="connsiteX2" fmla="*/ 115018 w 230036"/>
              <a:gd name="connsiteY2" fmla="*/ 3358822 h 6241833"/>
              <a:gd name="connsiteX3" fmla="*/ 0 w 230036"/>
              <a:gd name="connsiteY3" fmla="*/ 3120916 h 6241833"/>
              <a:gd name="connsiteX4" fmla="*/ 115018 w 230036"/>
              <a:gd name="connsiteY4" fmla="*/ 2883010 h 6241833"/>
              <a:gd name="connsiteX5" fmla="*/ 115018 w 230036"/>
              <a:gd name="connsiteY5" fmla="*/ 237906 h 6241833"/>
              <a:gd name="connsiteX6" fmla="*/ 230036 w 230036"/>
              <a:gd name="connsiteY6" fmla="*/ 0 h 6241833"/>
              <a:gd name="connsiteX7" fmla="*/ 230036 w 230036"/>
              <a:gd name="connsiteY7" fmla="*/ 6241833 h 6241833"/>
              <a:gd name="connsiteX0" fmla="*/ 230036 w 230036"/>
              <a:gd name="connsiteY0" fmla="*/ 6241833 h 6241833"/>
              <a:gd name="connsiteX1" fmla="*/ 115018 w 230036"/>
              <a:gd name="connsiteY1" fmla="*/ 6003927 h 6241833"/>
              <a:gd name="connsiteX2" fmla="*/ 115018 w 230036"/>
              <a:gd name="connsiteY2" fmla="*/ 3358822 h 6241833"/>
              <a:gd name="connsiteX3" fmla="*/ 0 w 230036"/>
              <a:gd name="connsiteY3" fmla="*/ 3120916 h 6241833"/>
              <a:gd name="connsiteX4" fmla="*/ 115018 w 230036"/>
              <a:gd name="connsiteY4" fmla="*/ 2883010 h 6241833"/>
              <a:gd name="connsiteX5" fmla="*/ 115018 w 230036"/>
              <a:gd name="connsiteY5" fmla="*/ 237906 h 6241833"/>
              <a:gd name="connsiteX6" fmla="*/ 230036 w 230036"/>
              <a:gd name="connsiteY6" fmla="*/ 0 h 6241833"/>
              <a:gd name="connsiteX0" fmla="*/ 230036 w 704107"/>
              <a:gd name="connsiteY0" fmla="*/ 6241833 h 6241833"/>
              <a:gd name="connsiteX1" fmla="*/ 115018 w 704107"/>
              <a:gd name="connsiteY1" fmla="*/ 6003927 h 6241833"/>
              <a:gd name="connsiteX2" fmla="*/ 115018 w 704107"/>
              <a:gd name="connsiteY2" fmla="*/ 3358822 h 6241833"/>
              <a:gd name="connsiteX3" fmla="*/ 0 w 704107"/>
              <a:gd name="connsiteY3" fmla="*/ 3120916 h 6241833"/>
              <a:gd name="connsiteX4" fmla="*/ 115018 w 704107"/>
              <a:gd name="connsiteY4" fmla="*/ 2883010 h 6241833"/>
              <a:gd name="connsiteX5" fmla="*/ 115018 w 704107"/>
              <a:gd name="connsiteY5" fmla="*/ 237906 h 6241833"/>
              <a:gd name="connsiteX6" fmla="*/ 230036 w 704107"/>
              <a:gd name="connsiteY6" fmla="*/ 0 h 6241833"/>
              <a:gd name="connsiteX7" fmla="*/ 230036 w 704107"/>
              <a:gd name="connsiteY7" fmla="*/ 6241833 h 6241833"/>
              <a:gd name="connsiteX0" fmla="*/ 704107 w 704107"/>
              <a:gd name="connsiteY0" fmla="*/ 6232097 h 6241833"/>
              <a:gd name="connsiteX1" fmla="*/ 115018 w 704107"/>
              <a:gd name="connsiteY1" fmla="*/ 6003927 h 6241833"/>
              <a:gd name="connsiteX2" fmla="*/ 115018 w 704107"/>
              <a:gd name="connsiteY2" fmla="*/ 3358822 h 6241833"/>
              <a:gd name="connsiteX3" fmla="*/ 0 w 704107"/>
              <a:gd name="connsiteY3" fmla="*/ 3120916 h 6241833"/>
              <a:gd name="connsiteX4" fmla="*/ 115018 w 704107"/>
              <a:gd name="connsiteY4" fmla="*/ 2883010 h 6241833"/>
              <a:gd name="connsiteX5" fmla="*/ 115018 w 704107"/>
              <a:gd name="connsiteY5" fmla="*/ 237906 h 6241833"/>
              <a:gd name="connsiteX6" fmla="*/ 230036 w 704107"/>
              <a:gd name="connsiteY6" fmla="*/ 0 h 6241833"/>
              <a:gd name="connsiteX0" fmla="*/ 230036 w 704107"/>
              <a:gd name="connsiteY0" fmla="*/ 6241833 h 6241833"/>
              <a:gd name="connsiteX1" fmla="*/ 115018 w 704107"/>
              <a:gd name="connsiteY1" fmla="*/ 6003927 h 6241833"/>
              <a:gd name="connsiteX2" fmla="*/ 115018 w 704107"/>
              <a:gd name="connsiteY2" fmla="*/ 3358822 h 6241833"/>
              <a:gd name="connsiteX3" fmla="*/ 0 w 704107"/>
              <a:gd name="connsiteY3" fmla="*/ 3120916 h 6241833"/>
              <a:gd name="connsiteX4" fmla="*/ 115018 w 704107"/>
              <a:gd name="connsiteY4" fmla="*/ 2883010 h 6241833"/>
              <a:gd name="connsiteX5" fmla="*/ 115018 w 704107"/>
              <a:gd name="connsiteY5" fmla="*/ 237906 h 6241833"/>
              <a:gd name="connsiteX6" fmla="*/ 230036 w 704107"/>
              <a:gd name="connsiteY6" fmla="*/ 0 h 6241833"/>
              <a:gd name="connsiteX7" fmla="*/ 230036 w 704107"/>
              <a:gd name="connsiteY7" fmla="*/ 6241833 h 6241833"/>
              <a:gd name="connsiteX0" fmla="*/ 704107 w 704107"/>
              <a:gd name="connsiteY0" fmla="*/ 6232097 h 6241833"/>
              <a:gd name="connsiteX1" fmla="*/ 308377 w 704107"/>
              <a:gd name="connsiteY1" fmla="*/ 6009482 h 6241833"/>
              <a:gd name="connsiteX2" fmla="*/ 115018 w 704107"/>
              <a:gd name="connsiteY2" fmla="*/ 3358822 h 6241833"/>
              <a:gd name="connsiteX3" fmla="*/ 0 w 704107"/>
              <a:gd name="connsiteY3" fmla="*/ 3120916 h 6241833"/>
              <a:gd name="connsiteX4" fmla="*/ 115018 w 704107"/>
              <a:gd name="connsiteY4" fmla="*/ 2883010 h 6241833"/>
              <a:gd name="connsiteX5" fmla="*/ 115018 w 704107"/>
              <a:gd name="connsiteY5" fmla="*/ 237906 h 6241833"/>
              <a:gd name="connsiteX6" fmla="*/ 230036 w 704107"/>
              <a:gd name="connsiteY6" fmla="*/ 0 h 624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107" h="6241833" stroke="0" extrusionOk="0">
                <a:moveTo>
                  <a:pt x="230036" y="6241833"/>
                </a:moveTo>
                <a:cubicBezTo>
                  <a:pt x="166513" y="6241833"/>
                  <a:pt x="115018" y="6135319"/>
                  <a:pt x="115018" y="6003927"/>
                </a:cubicBezTo>
                <a:lnTo>
                  <a:pt x="115018" y="3358822"/>
                </a:lnTo>
                <a:cubicBezTo>
                  <a:pt x="115018" y="3227430"/>
                  <a:pt x="63523" y="3120916"/>
                  <a:pt x="0" y="3120916"/>
                </a:cubicBezTo>
                <a:cubicBezTo>
                  <a:pt x="63523" y="3120916"/>
                  <a:pt x="115018" y="3014402"/>
                  <a:pt x="115018" y="2883010"/>
                </a:cubicBezTo>
                <a:lnTo>
                  <a:pt x="115018" y="237906"/>
                </a:lnTo>
                <a:cubicBezTo>
                  <a:pt x="115018" y="106514"/>
                  <a:pt x="166513" y="0"/>
                  <a:pt x="230036" y="0"/>
                </a:cubicBezTo>
                <a:lnTo>
                  <a:pt x="230036" y="6241833"/>
                </a:lnTo>
                <a:close/>
              </a:path>
              <a:path w="704107" h="6241833" fill="none">
                <a:moveTo>
                  <a:pt x="704107" y="6232097"/>
                </a:moveTo>
                <a:cubicBezTo>
                  <a:pt x="640584" y="6232097"/>
                  <a:pt x="308377" y="6140874"/>
                  <a:pt x="308377" y="6009482"/>
                </a:cubicBezTo>
                <a:lnTo>
                  <a:pt x="115018" y="3358822"/>
                </a:lnTo>
                <a:cubicBezTo>
                  <a:pt x="115018" y="3227430"/>
                  <a:pt x="63523" y="3120916"/>
                  <a:pt x="0" y="3120916"/>
                </a:cubicBezTo>
                <a:cubicBezTo>
                  <a:pt x="63523" y="3120916"/>
                  <a:pt x="115018" y="3014402"/>
                  <a:pt x="115018" y="2883010"/>
                </a:cubicBezTo>
                <a:lnTo>
                  <a:pt x="115018" y="237906"/>
                </a:lnTo>
                <a:cubicBezTo>
                  <a:pt x="115018" y="106514"/>
                  <a:pt x="166513" y="0"/>
                  <a:pt x="230036"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a:solidFill>
                <a:srgbClr val="000000"/>
              </a:solidFill>
              <a:latin typeface="Times New Roman" charset="0"/>
              <a:ea typeface="ＭＳ Ｐゴシック" charset="0"/>
              <a:cs typeface="Arial" charset="0"/>
            </a:endParaRPr>
          </a:p>
        </p:txBody>
      </p:sp>
      <p:sp>
        <p:nvSpPr>
          <p:cNvPr id="5" name="TextBox 4"/>
          <p:cNvSpPr txBox="1"/>
          <p:nvPr/>
        </p:nvSpPr>
        <p:spPr>
          <a:xfrm>
            <a:off x="3975100" y="1078809"/>
            <a:ext cx="4983370" cy="4701287"/>
          </a:xfrm>
          <a:prstGeom prst="rect">
            <a:avLst/>
          </a:prstGeom>
          <a:solidFill>
            <a:schemeClr val="accent1"/>
          </a:solidFill>
        </p:spPr>
        <p:txBody>
          <a:bodyPr wrap="square" rtlCol="0">
            <a:spAutoFit/>
          </a:bodyPr>
          <a:lstStyle/>
          <a:p>
            <a:pPr algn="ctr"/>
            <a:r>
              <a:rPr lang="en-US" sz="2000" b="1" dirty="0">
                <a:solidFill>
                  <a:srgbClr val="002060"/>
                </a:solidFill>
                <a:latin typeface="Microsoft YaHei UI" panose="020B0503020204020204" pitchFamily="34" charset="-122"/>
                <a:ea typeface="Microsoft YaHei UI" panose="020B0503020204020204" pitchFamily="34" charset="-122"/>
                <a:cs typeface="Arial" charset="0"/>
              </a:rPr>
              <a:t>UNIVERSAL PREVENTION</a:t>
            </a:r>
          </a:p>
          <a:p>
            <a:pPr algn="ctr"/>
            <a:endParaRPr lang="en-US" sz="2000" b="1" dirty="0">
              <a:solidFill>
                <a:srgbClr val="002060"/>
              </a:solidFill>
              <a:latin typeface="Microsoft YaHei UI" panose="020B0503020204020204" pitchFamily="34" charset="-122"/>
              <a:ea typeface="Microsoft YaHei UI" panose="020B0503020204020204" pitchFamily="34" charset="-122"/>
              <a:cs typeface="Arial" charset="0"/>
            </a:endParaRPr>
          </a:p>
          <a:p>
            <a:pPr>
              <a:buFont typeface="Arial" charset="0"/>
              <a:buChar char="•"/>
            </a:pPr>
            <a:r>
              <a:rPr lang="en-US" sz="1300" dirty="0">
                <a:solidFill>
                  <a:srgbClr val="002060"/>
                </a:solidFill>
                <a:latin typeface="Microsoft YaHei UI" panose="020B0503020204020204" pitchFamily="34" charset="-122"/>
                <a:ea typeface="Microsoft YaHei UI" panose="020B0503020204020204" pitchFamily="34" charset="-122"/>
                <a:cs typeface="Arial" charset="0"/>
              </a:rPr>
              <a:t> PBIS implementation with fidelity emphasizing:</a:t>
            </a:r>
          </a:p>
          <a:p>
            <a:r>
              <a:rPr lang="en-US" sz="1300" dirty="0">
                <a:solidFill>
                  <a:srgbClr val="002060"/>
                </a:solidFill>
                <a:latin typeface="Microsoft YaHei UI" panose="020B0503020204020204" pitchFamily="34" charset="-122"/>
                <a:ea typeface="Microsoft YaHei UI" panose="020B0503020204020204" pitchFamily="34" charset="-122"/>
                <a:cs typeface="Arial" charset="0"/>
              </a:rPr>
              <a:t>	</a:t>
            </a:r>
            <a:r>
              <a:rPr lang="en-US" sz="1300" u="sng" dirty="0">
                <a:solidFill>
                  <a:srgbClr val="002060"/>
                </a:solidFill>
                <a:latin typeface="Microsoft YaHei UI" panose="020B0503020204020204" pitchFamily="34" charset="-122"/>
                <a:ea typeface="Microsoft YaHei UI" panose="020B0503020204020204" pitchFamily="34" charset="-122"/>
                <a:cs typeface="Arial" charset="0"/>
              </a:rPr>
              <a:t>Practices</a:t>
            </a:r>
          </a:p>
          <a:p>
            <a:r>
              <a:rPr lang="en-US" sz="1300" dirty="0">
                <a:solidFill>
                  <a:srgbClr val="002060"/>
                </a:solidFill>
                <a:latin typeface="Microsoft YaHei UI" panose="020B0503020204020204" pitchFamily="34" charset="-122"/>
                <a:ea typeface="Microsoft YaHei UI" panose="020B0503020204020204" pitchFamily="34" charset="-122"/>
                <a:cs typeface="Arial" charset="0"/>
              </a:rPr>
              <a:t>	</a:t>
            </a:r>
            <a:r>
              <a:rPr lang="en-US" sz="1150" dirty="0">
                <a:solidFill>
                  <a:srgbClr val="002060"/>
                </a:solidFill>
                <a:latin typeface="Microsoft YaHei UI" panose="020B0503020204020204" pitchFamily="34" charset="-122"/>
                <a:ea typeface="Microsoft YaHei UI" panose="020B0503020204020204" pitchFamily="34" charset="-122"/>
                <a:cs typeface="Arial" charset="0"/>
              </a:rPr>
              <a:t>3-5 Positive Stated Expectations</a:t>
            </a:r>
          </a:p>
          <a:p>
            <a:r>
              <a:rPr lang="en-US" sz="1150" dirty="0">
                <a:solidFill>
                  <a:srgbClr val="002060"/>
                </a:solidFill>
                <a:latin typeface="Microsoft YaHei UI" panose="020B0503020204020204" pitchFamily="34" charset="-122"/>
                <a:ea typeface="Microsoft YaHei UI" panose="020B0503020204020204" pitchFamily="34" charset="-122"/>
                <a:cs typeface="Arial" charset="0"/>
              </a:rPr>
              <a:t>	High Frequency Positive Reinforcement of Expectations</a:t>
            </a:r>
          </a:p>
          <a:p>
            <a:r>
              <a:rPr lang="en-US" sz="1150" dirty="0">
                <a:solidFill>
                  <a:srgbClr val="002060"/>
                </a:solidFill>
                <a:latin typeface="Microsoft YaHei UI" panose="020B0503020204020204" pitchFamily="34" charset="-122"/>
                <a:ea typeface="Microsoft YaHei UI" panose="020B0503020204020204" pitchFamily="34" charset="-122"/>
                <a:cs typeface="Arial" charset="0"/>
              </a:rPr>
              <a:t>	Building Rapport</a:t>
            </a:r>
          </a:p>
          <a:p>
            <a:r>
              <a:rPr lang="en-US" sz="1300" dirty="0">
                <a:solidFill>
                  <a:srgbClr val="002060"/>
                </a:solidFill>
                <a:latin typeface="Microsoft YaHei UI" panose="020B0503020204020204" pitchFamily="34" charset="-122"/>
                <a:ea typeface="Microsoft YaHei UI" panose="020B0503020204020204" pitchFamily="34" charset="-122"/>
                <a:cs typeface="Arial" charset="0"/>
              </a:rPr>
              <a:t>	</a:t>
            </a:r>
            <a:r>
              <a:rPr lang="en-US" sz="1300" u="sng" dirty="0">
                <a:solidFill>
                  <a:srgbClr val="002060"/>
                </a:solidFill>
                <a:latin typeface="Microsoft YaHei UI" panose="020B0503020204020204" pitchFamily="34" charset="-122"/>
                <a:ea typeface="Microsoft YaHei UI" panose="020B0503020204020204" pitchFamily="34" charset="-122"/>
                <a:cs typeface="Arial" charset="0"/>
              </a:rPr>
              <a:t>Systems &amp; Data</a:t>
            </a:r>
          </a:p>
          <a:p>
            <a:r>
              <a:rPr lang="en-US" sz="1300" dirty="0">
                <a:solidFill>
                  <a:srgbClr val="002060"/>
                </a:solidFill>
                <a:latin typeface="Microsoft YaHei UI" panose="020B0503020204020204" pitchFamily="34" charset="-122"/>
                <a:ea typeface="Microsoft YaHei UI" panose="020B0503020204020204" pitchFamily="34" charset="-122"/>
                <a:cs typeface="Arial" charset="0"/>
              </a:rPr>
              <a:t>	</a:t>
            </a:r>
            <a:r>
              <a:rPr lang="en-US" sz="1150" dirty="0">
                <a:solidFill>
                  <a:srgbClr val="002060"/>
                </a:solidFill>
                <a:latin typeface="Microsoft YaHei UI" panose="020B0503020204020204" pitchFamily="34" charset="-122"/>
                <a:ea typeface="Microsoft YaHei UI" panose="020B0503020204020204" pitchFamily="34" charset="-122"/>
                <a:cs typeface="Arial" charset="0"/>
              </a:rPr>
              <a:t>Functioning Universal Prevention Team</a:t>
            </a:r>
          </a:p>
          <a:p>
            <a:r>
              <a:rPr lang="en-US" sz="1150" dirty="0">
                <a:solidFill>
                  <a:srgbClr val="002060"/>
                </a:solidFill>
                <a:latin typeface="Microsoft YaHei UI" panose="020B0503020204020204" pitchFamily="34" charset="-122"/>
                <a:ea typeface="Microsoft YaHei UI" panose="020B0503020204020204" pitchFamily="34" charset="-122"/>
                <a:cs typeface="Arial" charset="0"/>
              </a:rPr>
              <a:t>	Functional data system</a:t>
            </a:r>
          </a:p>
          <a:p>
            <a:r>
              <a:rPr lang="en-US" sz="1150" dirty="0">
                <a:solidFill>
                  <a:srgbClr val="002060"/>
                </a:solidFill>
                <a:latin typeface="Microsoft YaHei UI" panose="020B0503020204020204" pitchFamily="34" charset="-122"/>
                <a:ea typeface="Microsoft YaHei UI" panose="020B0503020204020204" pitchFamily="34" charset="-122"/>
                <a:cs typeface="Arial" charset="0"/>
              </a:rPr>
              <a:t>	Data used by Universal Prevention Team</a:t>
            </a:r>
          </a:p>
          <a:p>
            <a:endParaRPr lang="en-US" sz="1300" dirty="0">
              <a:solidFill>
                <a:srgbClr val="002060"/>
              </a:solidFill>
              <a:latin typeface="Microsoft YaHei UI" panose="020B0503020204020204" pitchFamily="34" charset="-122"/>
              <a:ea typeface="Microsoft YaHei UI" panose="020B0503020204020204" pitchFamily="34" charset="-122"/>
              <a:cs typeface="Arial" charset="0"/>
            </a:endParaRPr>
          </a:p>
          <a:p>
            <a:pPr>
              <a:buFont typeface="Arial" charset="0"/>
              <a:buChar char="•"/>
            </a:pPr>
            <a:r>
              <a:rPr lang="en-US" sz="1300" dirty="0">
                <a:solidFill>
                  <a:srgbClr val="002060"/>
                </a:solidFill>
                <a:latin typeface="Microsoft YaHei UI" panose="020B0503020204020204" pitchFamily="34" charset="-122"/>
                <a:ea typeface="Microsoft YaHei UI" panose="020B0503020204020204" pitchFamily="34" charset="-122"/>
                <a:cs typeface="Arial" charset="0"/>
              </a:rPr>
              <a:t> Evidence-based SEL Curriculum with a bully prevention &amp; substance abuse prevention component</a:t>
            </a:r>
          </a:p>
          <a:p>
            <a:endParaRPr lang="en-US" sz="1300" dirty="0">
              <a:solidFill>
                <a:srgbClr val="002060"/>
              </a:solidFill>
              <a:latin typeface="Microsoft YaHei UI" panose="020B0503020204020204" pitchFamily="34" charset="-122"/>
              <a:ea typeface="Microsoft YaHei UI" panose="020B0503020204020204" pitchFamily="34" charset="-122"/>
              <a:cs typeface="Arial" charset="0"/>
            </a:endParaRPr>
          </a:p>
          <a:p>
            <a:pPr>
              <a:buFont typeface="Arial" charset="0"/>
              <a:buChar char="•"/>
            </a:pPr>
            <a:r>
              <a:rPr lang="en-US" sz="1300" dirty="0">
                <a:solidFill>
                  <a:srgbClr val="002060"/>
                </a:solidFill>
                <a:latin typeface="Microsoft YaHei UI" panose="020B0503020204020204" pitchFamily="34" charset="-122"/>
                <a:ea typeface="Microsoft YaHei UI" panose="020B0503020204020204" pitchFamily="34" charset="-122"/>
                <a:cs typeface="Arial" charset="0"/>
              </a:rPr>
              <a:t> Universal screening </a:t>
            </a:r>
          </a:p>
          <a:p>
            <a:endParaRPr lang="en-US" sz="1300" dirty="0">
              <a:solidFill>
                <a:srgbClr val="002060"/>
              </a:solidFill>
              <a:latin typeface="Microsoft YaHei UI" panose="020B0503020204020204" pitchFamily="34" charset="-122"/>
              <a:ea typeface="Microsoft YaHei UI" panose="020B0503020204020204" pitchFamily="34" charset="-122"/>
              <a:cs typeface="Arial" charset="0"/>
            </a:endParaRPr>
          </a:p>
          <a:p>
            <a:pPr>
              <a:buFont typeface="Arial" charset="0"/>
              <a:buChar char="•"/>
            </a:pPr>
            <a:r>
              <a:rPr lang="en-US" sz="1300" dirty="0">
                <a:solidFill>
                  <a:srgbClr val="002060"/>
                </a:solidFill>
                <a:latin typeface="Microsoft YaHei UI" panose="020B0503020204020204" pitchFamily="34" charset="-122"/>
                <a:ea typeface="Microsoft YaHei UI" panose="020B0503020204020204" pitchFamily="34" charset="-122"/>
                <a:cs typeface="Arial" charset="0"/>
              </a:rPr>
              <a:t> Professional development emphasizing:</a:t>
            </a:r>
          </a:p>
          <a:p>
            <a:pPr lvl="1">
              <a:buFont typeface="Arial" charset="0"/>
              <a:buChar char="•"/>
            </a:pPr>
            <a:r>
              <a:rPr lang="en-US" sz="1150" dirty="0">
                <a:solidFill>
                  <a:srgbClr val="002060"/>
                </a:solidFill>
                <a:latin typeface="Microsoft YaHei UI" panose="020B0503020204020204" pitchFamily="34" charset="-122"/>
                <a:ea typeface="Microsoft YaHei UI" panose="020B0503020204020204" pitchFamily="34" charset="-122"/>
                <a:cs typeface="Arial" charset="0"/>
              </a:rPr>
              <a:t> ACEs &amp; Trauma</a:t>
            </a:r>
          </a:p>
          <a:p>
            <a:pPr lvl="1">
              <a:buFont typeface="Arial" charset="0"/>
              <a:buChar char="•"/>
            </a:pPr>
            <a:r>
              <a:rPr lang="en-US" sz="1150" dirty="0">
                <a:solidFill>
                  <a:srgbClr val="002060"/>
                </a:solidFill>
                <a:latin typeface="Microsoft YaHei UI" panose="020B0503020204020204" pitchFamily="34" charset="-122"/>
                <a:ea typeface="Microsoft YaHei UI" panose="020B0503020204020204" pitchFamily="34" charset="-122"/>
                <a:cs typeface="Arial" charset="0"/>
              </a:rPr>
              <a:t> Core preventive approaches (Positive Behavior Support) that are trauma informed across all classrooms</a:t>
            </a:r>
          </a:p>
          <a:p>
            <a:pPr lvl="1">
              <a:buFont typeface="Arial" charset="0"/>
              <a:buChar char="•"/>
            </a:pPr>
            <a:r>
              <a:rPr lang="en-US" sz="1150" dirty="0">
                <a:solidFill>
                  <a:srgbClr val="002060"/>
                </a:solidFill>
                <a:latin typeface="Microsoft YaHei UI" panose="020B0503020204020204" pitchFamily="34" charset="-122"/>
                <a:ea typeface="Microsoft YaHei UI" panose="020B0503020204020204" pitchFamily="34" charset="-122"/>
                <a:cs typeface="Arial" charset="0"/>
              </a:rPr>
              <a:t> Gatekeeper training </a:t>
            </a:r>
          </a:p>
        </p:txBody>
      </p:sp>
      <p:sp>
        <p:nvSpPr>
          <p:cNvPr id="2" name="Rectangle 1">
            <a:extLst>
              <a:ext uri="{FF2B5EF4-FFF2-40B4-BE49-F238E27FC236}">
                <a16:creationId xmlns:a16="http://schemas.microsoft.com/office/drawing/2014/main" id="{8C261C48-26D9-4F86-A25F-0F2B7E9B333B}"/>
              </a:ext>
            </a:extLst>
          </p:cNvPr>
          <p:cNvSpPr/>
          <p:nvPr/>
        </p:nvSpPr>
        <p:spPr>
          <a:xfrm>
            <a:off x="238539" y="192617"/>
            <a:ext cx="8905461" cy="40871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E949E784-4F1C-4582-8701-53259C85163D}"/>
              </a:ext>
            </a:extLst>
          </p:cNvPr>
          <p:cNvSpPr txBox="1"/>
          <p:nvPr/>
        </p:nvSpPr>
        <p:spPr>
          <a:xfrm>
            <a:off x="622852" y="108110"/>
            <a:ext cx="7938052" cy="584775"/>
          </a:xfrm>
          <a:prstGeom prst="rect">
            <a:avLst/>
          </a:prstGeom>
          <a:noFill/>
        </p:spPr>
        <p:txBody>
          <a:bodyPr wrap="square" rtlCol="0">
            <a:spAutoFit/>
          </a:bodyPr>
          <a:lstStyle/>
          <a:p>
            <a:pPr algn="ctr"/>
            <a:r>
              <a:rPr lang="en-US" sz="1600" b="1" dirty="0">
                <a:solidFill>
                  <a:srgbClr val="002060"/>
                </a:solidFill>
                <a:latin typeface="Microsoft YaHei UI" panose="020B0503020204020204" pitchFamily="34" charset="-122"/>
                <a:ea typeface="Microsoft YaHei UI" panose="020B0503020204020204" pitchFamily="34" charset="-122"/>
              </a:rPr>
              <a:t>Examples of </a:t>
            </a:r>
            <a:r>
              <a:rPr lang="en-US" sz="1600" b="1" u="sng" dirty="0">
                <a:solidFill>
                  <a:srgbClr val="002060"/>
                </a:solidFill>
                <a:latin typeface="Microsoft YaHei UI" panose="020B0503020204020204" pitchFamily="34" charset="-122"/>
                <a:ea typeface="Microsoft YaHei UI" panose="020B0503020204020204" pitchFamily="34" charset="-122"/>
              </a:rPr>
              <a:t>Tier One </a:t>
            </a:r>
            <a:r>
              <a:rPr lang="en-US" sz="1600" b="1" dirty="0">
                <a:solidFill>
                  <a:srgbClr val="002060"/>
                </a:solidFill>
                <a:latin typeface="Microsoft YaHei UI" panose="020B0503020204020204" pitchFamily="34" charset="-122"/>
                <a:ea typeface="Microsoft YaHei UI" panose="020B0503020204020204" pitchFamily="34" charset="-122"/>
              </a:rPr>
              <a:t>Programs and Practices to Enhance Social, Emotional, &amp; Behavioral Wellness</a:t>
            </a:r>
          </a:p>
        </p:txBody>
      </p:sp>
    </p:spTree>
    <p:extLst>
      <p:ext uri="{BB962C8B-B14F-4D97-AF65-F5344CB8AC3E}">
        <p14:creationId xmlns:p14="http://schemas.microsoft.com/office/powerpoint/2010/main" val="2989148690"/>
      </p:ext>
    </p:extLst>
  </p:cSld>
  <p:clrMapOvr>
    <a:masterClrMapping/>
  </p:clrMapOvr>
  <p:transition>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1722" y="965036"/>
            <a:ext cx="1774679" cy="1201167"/>
          </a:xfrm>
          <a:prstGeom prst="rect">
            <a:avLst/>
          </a:prstGeom>
        </p:spPr>
      </p:pic>
      <p:sp>
        <p:nvSpPr>
          <p:cNvPr id="9" name="TextBox 8"/>
          <p:cNvSpPr txBox="1"/>
          <p:nvPr/>
        </p:nvSpPr>
        <p:spPr>
          <a:xfrm>
            <a:off x="551330" y="2166203"/>
            <a:ext cx="8179173" cy="3785652"/>
          </a:xfrm>
          <a:prstGeom prst="rect">
            <a:avLst/>
          </a:prstGeom>
          <a:noFill/>
        </p:spPr>
        <p:txBody>
          <a:bodyPr wrap="square" rtlCol="0">
            <a:spAutoFit/>
          </a:bodyPr>
          <a:lstStyle/>
          <a:p>
            <a:pPr algn="ctr"/>
            <a:r>
              <a:rPr lang="en-US" sz="2400" i="1" dirty="0">
                <a:latin typeface="Microsoft YaHei UI" panose="020B0503020204020204" pitchFamily="34" charset="-122"/>
                <a:ea typeface="Microsoft YaHei UI" panose="020B0503020204020204" pitchFamily="34" charset="-122"/>
              </a:rPr>
              <a:t>Our Mantra: </a:t>
            </a:r>
            <a:br>
              <a:rPr lang="en-US" sz="2400" i="1" dirty="0">
                <a:latin typeface="Microsoft YaHei UI" panose="020B0503020204020204" pitchFamily="34" charset="-122"/>
                <a:ea typeface="Microsoft YaHei UI" panose="020B0503020204020204" pitchFamily="34" charset="-122"/>
              </a:rPr>
            </a:br>
            <a:r>
              <a:rPr lang="en-US" sz="2400" dirty="0">
                <a:latin typeface="Microsoft YaHei UI" panose="020B0503020204020204" pitchFamily="34" charset="-122"/>
                <a:ea typeface="Microsoft YaHei UI" panose="020B0503020204020204" pitchFamily="34" charset="-122"/>
              </a:rPr>
              <a:t>To fight for the health, education and financial </a:t>
            </a:r>
            <a:br>
              <a:rPr lang="en-US" sz="2400" dirty="0">
                <a:latin typeface="Microsoft YaHei UI" panose="020B0503020204020204" pitchFamily="34" charset="-122"/>
                <a:ea typeface="Microsoft YaHei UI" panose="020B0503020204020204" pitchFamily="34" charset="-122"/>
              </a:rPr>
            </a:br>
            <a:r>
              <a:rPr lang="en-US" sz="2400" dirty="0">
                <a:latin typeface="Microsoft YaHei UI" panose="020B0503020204020204" pitchFamily="34" charset="-122"/>
                <a:ea typeface="Microsoft YaHei UI" panose="020B0503020204020204" pitchFamily="34" charset="-122"/>
              </a:rPr>
              <a:t>stability of every person in every community</a:t>
            </a:r>
          </a:p>
          <a:p>
            <a:pPr algn="ctr"/>
            <a:endParaRPr lang="en-US" sz="2400" dirty="0">
              <a:latin typeface="Microsoft YaHei UI" panose="020B0503020204020204" pitchFamily="34" charset="-122"/>
              <a:ea typeface="Microsoft YaHei UI" panose="020B0503020204020204" pitchFamily="34" charset="-122"/>
            </a:endParaRPr>
          </a:p>
          <a:p>
            <a:pPr algn="ctr"/>
            <a:r>
              <a:rPr lang="en-US" sz="2400" i="1" dirty="0">
                <a:latin typeface="Microsoft YaHei UI" panose="020B0503020204020204" pitchFamily="34" charset="-122"/>
                <a:ea typeface="Microsoft YaHei UI" panose="020B0503020204020204" pitchFamily="34" charset="-122"/>
              </a:rPr>
              <a:t>Our Mission: </a:t>
            </a:r>
            <a:br>
              <a:rPr lang="en-US" sz="2400" i="1" dirty="0">
                <a:latin typeface="Microsoft YaHei UI" panose="020B0503020204020204" pitchFamily="34" charset="-122"/>
                <a:ea typeface="Microsoft YaHei UI" panose="020B0503020204020204" pitchFamily="34" charset="-122"/>
              </a:rPr>
            </a:br>
            <a:r>
              <a:rPr lang="en-US" sz="2400" dirty="0">
                <a:latin typeface="Microsoft YaHei UI" panose="020B0503020204020204" pitchFamily="34" charset="-122"/>
                <a:ea typeface="Microsoft YaHei UI" panose="020B0503020204020204" pitchFamily="34" charset="-122"/>
              </a:rPr>
              <a:t>To address the root cause of </a:t>
            </a:r>
            <a:br>
              <a:rPr lang="en-US" sz="2400" dirty="0">
                <a:latin typeface="Microsoft YaHei UI" panose="020B0503020204020204" pitchFamily="34" charset="-122"/>
                <a:ea typeface="Microsoft YaHei UI" panose="020B0503020204020204" pitchFamily="34" charset="-122"/>
              </a:rPr>
            </a:br>
            <a:r>
              <a:rPr lang="en-US" sz="2400" dirty="0">
                <a:latin typeface="Microsoft YaHei UI" panose="020B0503020204020204" pitchFamily="34" charset="-122"/>
                <a:ea typeface="Microsoft YaHei UI" panose="020B0503020204020204" pitchFamily="34" charset="-122"/>
              </a:rPr>
              <a:t>social problems in our community</a:t>
            </a:r>
          </a:p>
          <a:p>
            <a:pPr algn="ctr"/>
            <a:endParaRPr lang="en-US" sz="2400" dirty="0">
              <a:latin typeface="Microsoft YaHei UI" panose="020B0503020204020204" pitchFamily="34" charset="-122"/>
              <a:ea typeface="Microsoft YaHei UI" panose="020B0503020204020204" pitchFamily="34" charset="-122"/>
            </a:endParaRPr>
          </a:p>
          <a:p>
            <a:pPr algn="ctr"/>
            <a:r>
              <a:rPr lang="en-US" sz="2400" i="1" dirty="0">
                <a:latin typeface="Microsoft YaHei UI" panose="020B0503020204020204" pitchFamily="34" charset="-122"/>
                <a:ea typeface="Microsoft YaHei UI" panose="020B0503020204020204" pitchFamily="34" charset="-122"/>
              </a:rPr>
              <a:t>Our Model: </a:t>
            </a:r>
            <a:br>
              <a:rPr lang="en-US" sz="2400" i="1" dirty="0">
                <a:latin typeface="Microsoft YaHei UI" panose="020B0503020204020204" pitchFamily="34" charset="-122"/>
                <a:ea typeface="Microsoft YaHei UI" panose="020B0503020204020204" pitchFamily="34" charset="-122"/>
              </a:rPr>
            </a:br>
            <a:r>
              <a:rPr lang="en-US" sz="2400" dirty="0">
                <a:latin typeface="Microsoft YaHei UI" panose="020B0503020204020204" pitchFamily="34" charset="-122"/>
                <a:ea typeface="Microsoft YaHei UI" panose="020B0503020204020204" pitchFamily="34" charset="-122"/>
              </a:rPr>
              <a:t>Together we can do more – collective impact</a:t>
            </a:r>
          </a:p>
        </p:txBody>
      </p:sp>
    </p:spTree>
    <p:extLst>
      <p:ext uri="{BB962C8B-B14F-4D97-AF65-F5344CB8AC3E}">
        <p14:creationId xmlns:p14="http://schemas.microsoft.com/office/powerpoint/2010/main" val="54071738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35" y="1321428"/>
            <a:ext cx="6558384" cy="3847586"/>
          </a:xfrm>
          <a:prstGeom prst="rect">
            <a:avLst/>
          </a:prstGeom>
        </p:spPr>
      </p:pic>
      <p:sp>
        <p:nvSpPr>
          <p:cNvPr id="5" name="TextBox 4"/>
          <p:cNvSpPr txBox="1"/>
          <p:nvPr/>
        </p:nvSpPr>
        <p:spPr>
          <a:xfrm>
            <a:off x="748927" y="859763"/>
            <a:ext cx="8179173" cy="430887"/>
          </a:xfrm>
          <a:prstGeom prst="rect">
            <a:avLst/>
          </a:prstGeom>
          <a:noFill/>
        </p:spPr>
        <p:txBody>
          <a:bodyPr wrap="square" rtlCol="0">
            <a:spAutoFit/>
          </a:bodyPr>
          <a:lstStyle/>
          <a:p>
            <a:r>
              <a:rPr lang="en-US" sz="2200" dirty="0">
                <a:latin typeface="Microsoft YaHei UI" panose="020B0503020204020204" pitchFamily="34" charset="-122"/>
                <a:ea typeface="Microsoft YaHei UI" panose="020B0503020204020204" pitchFamily="34" charset="-122"/>
              </a:rPr>
              <a:t>Greater Susquehanna Valley/Columbia-Montour Region</a:t>
            </a:r>
          </a:p>
        </p:txBody>
      </p:sp>
      <p:sp>
        <p:nvSpPr>
          <p:cNvPr id="6" name="TextBox 5"/>
          <p:cNvSpPr txBox="1"/>
          <p:nvPr/>
        </p:nvSpPr>
        <p:spPr>
          <a:xfrm>
            <a:off x="6777319" y="2160308"/>
            <a:ext cx="2486398" cy="2169825"/>
          </a:xfrm>
          <a:prstGeom prst="rect">
            <a:avLst/>
          </a:prstGeom>
          <a:noFill/>
        </p:spPr>
        <p:txBody>
          <a:bodyPr wrap="square" rtlCol="0">
            <a:spAutoFit/>
          </a:bodyPr>
          <a:lstStyle/>
          <a:p>
            <a:pPr marL="214313" indent="-214313">
              <a:buFont typeface="Arial" panose="020B0604020202020204" pitchFamily="34" charset="0"/>
              <a:buChar char="•"/>
            </a:pPr>
            <a:r>
              <a:rPr lang="en-US" sz="1350" dirty="0">
                <a:latin typeface="Microsoft YaHei UI" panose="020B0503020204020204" pitchFamily="34" charset="-122"/>
                <a:ea typeface="Microsoft YaHei UI" panose="020B0503020204020204" pitchFamily="34" charset="-122"/>
              </a:rPr>
              <a:t>Population &gt; 270,000</a:t>
            </a:r>
          </a:p>
          <a:p>
            <a:pPr marL="214313" indent="-214313">
              <a:buFont typeface="Arial" panose="020B0604020202020204" pitchFamily="34" charset="0"/>
              <a:buChar char="•"/>
            </a:pPr>
            <a:r>
              <a:rPr lang="en-US" sz="1350" dirty="0">
                <a:latin typeface="Microsoft YaHei UI" panose="020B0503020204020204" pitchFamily="34" charset="-122"/>
                <a:ea typeface="Microsoft YaHei UI" panose="020B0503020204020204" pitchFamily="34" charset="-122"/>
              </a:rPr>
              <a:t>Rural communities</a:t>
            </a:r>
          </a:p>
          <a:p>
            <a:pPr marL="214313" indent="-214313">
              <a:buFont typeface="Arial" panose="020B0604020202020204" pitchFamily="34" charset="0"/>
              <a:buChar char="•"/>
            </a:pPr>
            <a:r>
              <a:rPr lang="en-US" sz="1350" dirty="0">
                <a:latin typeface="Microsoft YaHei UI" panose="020B0503020204020204" pitchFamily="34" charset="-122"/>
                <a:ea typeface="Microsoft YaHei UI" panose="020B0503020204020204" pitchFamily="34" charset="-122"/>
              </a:rPr>
              <a:t>Two primary United Ways</a:t>
            </a:r>
          </a:p>
          <a:p>
            <a:pPr marL="214313" indent="-214313">
              <a:buFont typeface="Arial" panose="020B0604020202020204" pitchFamily="34" charset="0"/>
              <a:buChar char="•"/>
            </a:pPr>
            <a:r>
              <a:rPr lang="en-US" sz="1350" dirty="0">
                <a:latin typeface="Microsoft YaHei UI" panose="020B0503020204020204" pitchFamily="34" charset="-122"/>
                <a:ea typeface="Microsoft YaHei UI" panose="020B0503020204020204" pitchFamily="34" charset="-122"/>
              </a:rPr>
              <a:t>17 school districts</a:t>
            </a:r>
          </a:p>
          <a:p>
            <a:pPr marL="214313" indent="-214313">
              <a:buFont typeface="Arial" panose="020B0604020202020204" pitchFamily="34" charset="0"/>
              <a:buChar char="•"/>
            </a:pPr>
            <a:r>
              <a:rPr lang="en-US" sz="1350" dirty="0">
                <a:latin typeface="Microsoft YaHei UI" panose="020B0503020204020204" pitchFamily="34" charset="-122"/>
                <a:ea typeface="Microsoft YaHei UI" panose="020B0503020204020204" pitchFamily="34" charset="-122"/>
              </a:rPr>
              <a:t>3 Hospitals/Health Systems</a:t>
            </a:r>
          </a:p>
          <a:p>
            <a:pPr marL="214313" indent="-214313">
              <a:buFont typeface="Arial" panose="020B0604020202020204" pitchFamily="34" charset="0"/>
              <a:buChar char="•"/>
            </a:pPr>
            <a:r>
              <a:rPr lang="en-US" sz="1350" dirty="0">
                <a:latin typeface="Microsoft YaHei UI" panose="020B0503020204020204" pitchFamily="34" charset="-122"/>
                <a:ea typeface="Microsoft YaHei UI" panose="020B0503020204020204" pitchFamily="34" charset="-122"/>
              </a:rPr>
              <a:t>Somewhat homogenous population</a:t>
            </a:r>
          </a:p>
          <a:p>
            <a:pPr marL="214313" indent="-214313">
              <a:buFont typeface="Arial" panose="020B0604020202020204" pitchFamily="34" charset="0"/>
              <a:buChar char="•"/>
            </a:pPr>
            <a:endParaRPr lang="en-US" sz="135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15210098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490" y="632119"/>
            <a:ext cx="9144000" cy="461665"/>
          </a:xfrm>
          <a:prstGeom prst="rect">
            <a:avLst/>
          </a:prstGeom>
          <a:noFill/>
        </p:spPr>
        <p:txBody>
          <a:bodyPr wrap="square" rtlCol="0">
            <a:spAutoFit/>
          </a:bodyPr>
          <a:lstStyle/>
          <a:p>
            <a:pPr algn="ctr"/>
            <a:r>
              <a:rPr lang="en-US" sz="2400" b="1" u="sng" dirty="0" err="1">
                <a:latin typeface="Microsoft YaHei UI" panose="020B0503020204020204" pitchFamily="34" charset="-122"/>
                <a:ea typeface="Microsoft YaHei UI" panose="020B0503020204020204" pitchFamily="34" charset="-122"/>
              </a:rPr>
              <a:t>P</a:t>
            </a:r>
            <a:r>
              <a:rPr lang="en-US" sz="2400" dirty="0" err="1">
                <a:latin typeface="Microsoft YaHei UI" panose="020B0503020204020204" pitchFamily="34" charset="-122"/>
                <a:ea typeface="Microsoft YaHei UI" panose="020B0503020204020204" pitchFamily="34" charset="-122"/>
              </a:rPr>
              <a:t>ennsylvani</a:t>
            </a:r>
            <a:r>
              <a:rPr lang="en-US" sz="2400" b="1" u="sng" dirty="0" err="1">
                <a:latin typeface="Microsoft YaHei UI" panose="020B0503020204020204" pitchFamily="34" charset="-122"/>
                <a:ea typeface="Microsoft YaHei UI" panose="020B0503020204020204" pitchFamily="34" charset="-122"/>
              </a:rPr>
              <a:t>A</a:t>
            </a:r>
            <a:r>
              <a:rPr lang="en-US" sz="2400" dirty="0">
                <a:latin typeface="Microsoft YaHei UI" panose="020B0503020204020204" pitchFamily="34" charset="-122"/>
                <a:ea typeface="Microsoft YaHei UI" panose="020B0503020204020204" pitchFamily="34" charset="-122"/>
              </a:rPr>
              <a:t> </a:t>
            </a:r>
            <a:r>
              <a:rPr lang="en-US" sz="2400" b="1" u="sng" dirty="0">
                <a:latin typeface="Microsoft YaHei UI" panose="020B0503020204020204" pitchFamily="34" charset="-122"/>
                <a:ea typeface="Microsoft YaHei UI" panose="020B0503020204020204" pitchFamily="34" charset="-122"/>
              </a:rPr>
              <a:t>Y</a:t>
            </a:r>
            <a:r>
              <a:rPr lang="en-US" sz="2400" dirty="0">
                <a:latin typeface="Microsoft YaHei UI" panose="020B0503020204020204" pitchFamily="34" charset="-122"/>
                <a:ea typeface="Microsoft YaHei UI" panose="020B0503020204020204" pitchFamily="34" charset="-122"/>
              </a:rPr>
              <a:t>outh </a:t>
            </a:r>
            <a:r>
              <a:rPr lang="en-US" sz="2400" b="1" u="sng" dirty="0">
                <a:latin typeface="Microsoft YaHei UI" panose="020B0503020204020204" pitchFamily="34" charset="-122"/>
                <a:ea typeface="Microsoft YaHei UI" panose="020B0503020204020204" pitchFamily="34" charset="-122"/>
              </a:rPr>
              <a:t>S</a:t>
            </a:r>
            <a:r>
              <a:rPr lang="en-US" sz="2400" dirty="0">
                <a:latin typeface="Microsoft YaHei UI" panose="020B0503020204020204" pitchFamily="34" charset="-122"/>
                <a:ea typeface="Microsoft YaHei UI" panose="020B0503020204020204" pitchFamily="34" charset="-122"/>
              </a:rPr>
              <a:t>urvey (PAYS) – 2017 data</a:t>
            </a:r>
          </a:p>
        </p:txBody>
      </p:sp>
      <p:sp>
        <p:nvSpPr>
          <p:cNvPr id="6" name="TextBox 5"/>
          <p:cNvSpPr txBox="1"/>
          <p:nvPr/>
        </p:nvSpPr>
        <p:spPr>
          <a:xfrm>
            <a:off x="833717" y="1626974"/>
            <a:ext cx="7493370" cy="507831"/>
          </a:xfrm>
          <a:prstGeom prst="rect">
            <a:avLst/>
          </a:prstGeom>
          <a:noFill/>
        </p:spPr>
        <p:txBody>
          <a:bodyPr wrap="square" rtlCol="0">
            <a:spAutoFit/>
          </a:bodyPr>
          <a:lstStyle/>
          <a:p>
            <a:pPr algn="ctr"/>
            <a:r>
              <a:rPr lang="en-US" sz="1350" dirty="0">
                <a:latin typeface="Microsoft YaHei UI" panose="020B0503020204020204" pitchFamily="34" charset="-122"/>
                <a:ea typeface="Microsoft YaHei UI" panose="020B0503020204020204" pitchFamily="34" charset="-122"/>
              </a:rPr>
              <a:t>felt sad or depressed in the last twelve months</a:t>
            </a:r>
          </a:p>
          <a:p>
            <a:pPr algn="ctr"/>
            <a:endParaRPr lang="en-US" sz="1350" dirty="0">
              <a:latin typeface="Microsoft YaHei UI" panose="020B0503020204020204" pitchFamily="34" charset="-122"/>
              <a:ea typeface="Microsoft YaHei UI" panose="020B0503020204020204" pitchFamily="34" charset="-122"/>
            </a:endParaRPr>
          </a:p>
        </p:txBody>
      </p:sp>
      <p:graphicFrame>
        <p:nvGraphicFramePr>
          <p:cNvPr id="2" name="Table 1"/>
          <p:cNvGraphicFramePr>
            <a:graphicFrameLocks noGrp="1"/>
          </p:cNvGraphicFramePr>
          <p:nvPr>
            <p:extLst>
              <p:ext uri="{D42A27DB-BD31-4B8C-83A1-F6EECF244321}">
                <p14:modId xmlns:p14="http://schemas.microsoft.com/office/powerpoint/2010/main" val="2424270005"/>
              </p:ext>
            </p:extLst>
          </p:nvPr>
        </p:nvGraphicFramePr>
        <p:xfrm>
          <a:off x="820270" y="1883902"/>
          <a:ext cx="7493372" cy="563880"/>
        </p:xfrm>
        <a:graphic>
          <a:graphicData uri="http://schemas.openxmlformats.org/drawingml/2006/table">
            <a:tbl>
              <a:tblPr firstRow="1" bandRow="1">
                <a:tableStyleId>{5C22544A-7EE6-4342-B048-85BDC9FD1C3A}</a:tableStyleId>
              </a:tblPr>
              <a:tblGrid>
                <a:gridCol w="1873343">
                  <a:extLst>
                    <a:ext uri="{9D8B030D-6E8A-4147-A177-3AD203B41FA5}">
                      <a16:colId xmlns:a16="http://schemas.microsoft.com/office/drawing/2014/main" val="20000"/>
                    </a:ext>
                  </a:extLst>
                </a:gridCol>
                <a:gridCol w="1873343">
                  <a:extLst>
                    <a:ext uri="{9D8B030D-6E8A-4147-A177-3AD203B41FA5}">
                      <a16:colId xmlns:a16="http://schemas.microsoft.com/office/drawing/2014/main" val="20001"/>
                    </a:ext>
                  </a:extLst>
                </a:gridCol>
                <a:gridCol w="1873343">
                  <a:extLst>
                    <a:ext uri="{9D8B030D-6E8A-4147-A177-3AD203B41FA5}">
                      <a16:colId xmlns:a16="http://schemas.microsoft.com/office/drawing/2014/main" val="20002"/>
                    </a:ext>
                  </a:extLst>
                </a:gridCol>
                <a:gridCol w="1873343">
                  <a:extLst>
                    <a:ext uri="{9D8B030D-6E8A-4147-A177-3AD203B41FA5}">
                      <a16:colId xmlns:a16="http://schemas.microsoft.com/office/drawing/2014/main" val="20003"/>
                    </a:ext>
                  </a:extLst>
                </a:gridCol>
              </a:tblGrid>
              <a:tr h="274320">
                <a:tc>
                  <a:txBody>
                    <a:bodyPr/>
                    <a:lstStyle/>
                    <a:p>
                      <a:pPr algn="ctr"/>
                      <a:r>
                        <a:rPr lang="en-US" sz="1400" dirty="0">
                          <a:latin typeface="Microsoft YaHei UI" panose="020B0503020204020204" pitchFamily="34" charset="-122"/>
                          <a:ea typeface="Microsoft YaHei UI" panose="020B0503020204020204" pitchFamily="34" charset="-122"/>
                        </a:rPr>
                        <a:t>Columbia</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Northumberland</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Snyder</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Union</a:t>
                      </a:r>
                    </a:p>
                  </a:txBody>
                  <a:tcPr marL="68580" marR="68580" marT="34290" marB="34290"/>
                </a:tc>
                <a:extLst>
                  <a:ext uri="{0D108BD9-81ED-4DB2-BD59-A6C34878D82A}">
                    <a16:rowId xmlns:a16="http://schemas.microsoft.com/office/drawing/2014/main" val="10000"/>
                  </a:ext>
                </a:extLst>
              </a:tr>
              <a:tr h="278130">
                <a:tc>
                  <a:txBody>
                    <a:bodyPr/>
                    <a:lstStyle/>
                    <a:p>
                      <a:pPr algn="ctr"/>
                      <a:r>
                        <a:rPr lang="en-US" sz="1400" dirty="0">
                          <a:latin typeface="Microsoft YaHei UI" panose="020B0503020204020204" pitchFamily="34" charset="-122"/>
                          <a:ea typeface="Microsoft YaHei UI" panose="020B0503020204020204" pitchFamily="34" charset="-122"/>
                        </a:rPr>
                        <a:t>38.2%</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41.2%</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30.1%</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37.3%</a:t>
                      </a:r>
                    </a:p>
                  </a:txBody>
                  <a:tcPr marL="68580" marR="68580" marT="34290" marB="34290"/>
                </a:tc>
                <a:extLst>
                  <a:ext uri="{0D108BD9-81ED-4DB2-BD59-A6C34878D82A}">
                    <a16:rowId xmlns:a16="http://schemas.microsoft.com/office/drawing/2014/main" val="10001"/>
                  </a:ext>
                </a:extLst>
              </a:tr>
            </a:tbl>
          </a:graphicData>
        </a:graphic>
      </p:graphicFrame>
      <p:sp>
        <p:nvSpPr>
          <p:cNvPr id="7" name="TextBox 6"/>
          <p:cNvSpPr txBox="1"/>
          <p:nvPr/>
        </p:nvSpPr>
        <p:spPr>
          <a:xfrm>
            <a:off x="813548" y="2623160"/>
            <a:ext cx="7479923" cy="300082"/>
          </a:xfrm>
          <a:prstGeom prst="rect">
            <a:avLst/>
          </a:prstGeom>
          <a:noFill/>
        </p:spPr>
        <p:txBody>
          <a:bodyPr wrap="square" rtlCol="0">
            <a:spAutoFit/>
          </a:bodyPr>
          <a:lstStyle/>
          <a:p>
            <a:pPr algn="ctr"/>
            <a:r>
              <a:rPr lang="en-US" sz="1350" dirty="0">
                <a:latin typeface="Microsoft YaHei UI" panose="020B0503020204020204" pitchFamily="34" charset="-122"/>
                <a:ea typeface="Microsoft YaHei UI" panose="020B0503020204020204" pitchFamily="34" charset="-122"/>
              </a:rPr>
              <a:t>felt so sad, they stopped doing activities</a:t>
            </a:r>
          </a:p>
        </p:txBody>
      </p:sp>
      <p:graphicFrame>
        <p:nvGraphicFramePr>
          <p:cNvPr id="8" name="Table 7"/>
          <p:cNvGraphicFramePr>
            <a:graphicFrameLocks noGrp="1"/>
          </p:cNvGraphicFramePr>
          <p:nvPr>
            <p:extLst>
              <p:ext uri="{D42A27DB-BD31-4B8C-83A1-F6EECF244321}">
                <p14:modId xmlns:p14="http://schemas.microsoft.com/office/powerpoint/2010/main" val="1601534633"/>
              </p:ext>
            </p:extLst>
          </p:nvPr>
        </p:nvGraphicFramePr>
        <p:xfrm>
          <a:off x="833718" y="2915960"/>
          <a:ext cx="7479920" cy="563880"/>
        </p:xfrm>
        <a:graphic>
          <a:graphicData uri="http://schemas.openxmlformats.org/drawingml/2006/table">
            <a:tbl>
              <a:tblPr firstRow="1" bandRow="1">
                <a:tableStyleId>{5C22544A-7EE6-4342-B048-85BDC9FD1C3A}</a:tableStyleId>
              </a:tblPr>
              <a:tblGrid>
                <a:gridCol w="1869980">
                  <a:extLst>
                    <a:ext uri="{9D8B030D-6E8A-4147-A177-3AD203B41FA5}">
                      <a16:colId xmlns:a16="http://schemas.microsoft.com/office/drawing/2014/main" val="20000"/>
                    </a:ext>
                  </a:extLst>
                </a:gridCol>
                <a:gridCol w="1869980">
                  <a:extLst>
                    <a:ext uri="{9D8B030D-6E8A-4147-A177-3AD203B41FA5}">
                      <a16:colId xmlns:a16="http://schemas.microsoft.com/office/drawing/2014/main" val="20001"/>
                    </a:ext>
                  </a:extLst>
                </a:gridCol>
                <a:gridCol w="1869980">
                  <a:extLst>
                    <a:ext uri="{9D8B030D-6E8A-4147-A177-3AD203B41FA5}">
                      <a16:colId xmlns:a16="http://schemas.microsoft.com/office/drawing/2014/main" val="20002"/>
                    </a:ext>
                  </a:extLst>
                </a:gridCol>
                <a:gridCol w="1869980">
                  <a:extLst>
                    <a:ext uri="{9D8B030D-6E8A-4147-A177-3AD203B41FA5}">
                      <a16:colId xmlns:a16="http://schemas.microsoft.com/office/drawing/2014/main" val="20003"/>
                    </a:ext>
                  </a:extLst>
                </a:gridCol>
              </a:tblGrid>
              <a:tr h="278130">
                <a:tc>
                  <a:txBody>
                    <a:bodyPr/>
                    <a:lstStyle/>
                    <a:p>
                      <a:pPr algn="ctr"/>
                      <a:r>
                        <a:rPr lang="en-US" sz="1400" dirty="0">
                          <a:latin typeface="Microsoft YaHei UI" panose="020B0503020204020204" pitchFamily="34" charset="-122"/>
                          <a:ea typeface="Microsoft YaHei UI" panose="020B0503020204020204" pitchFamily="34" charset="-122"/>
                        </a:rPr>
                        <a:t>Columbia</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Northumberland</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Snyder</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Union</a:t>
                      </a:r>
                    </a:p>
                  </a:txBody>
                  <a:tcPr marL="68580" marR="68580" marT="34290" marB="34290"/>
                </a:tc>
                <a:extLst>
                  <a:ext uri="{0D108BD9-81ED-4DB2-BD59-A6C34878D82A}">
                    <a16:rowId xmlns:a16="http://schemas.microsoft.com/office/drawing/2014/main" val="10000"/>
                  </a:ext>
                </a:extLst>
              </a:tr>
              <a:tr h="278130">
                <a:tc>
                  <a:txBody>
                    <a:bodyPr/>
                    <a:lstStyle/>
                    <a:p>
                      <a:pPr algn="ctr"/>
                      <a:r>
                        <a:rPr lang="en-US" sz="1400" dirty="0">
                          <a:latin typeface="Microsoft YaHei UI" panose="020B0503020204020204" pitchFamily="34" charset="-122"/>
                          <a:ea typeface="Microsoft YaHei UI" panose="020B0503020204020204" pitchFamily="34" charset="-122"/>
                        </a:rPr>
                        <a:t>23.4%</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25.9%</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18.1%</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20%</a:t>
                      </a:r>
                    </a:p>
                  </a:txBody>
                  <a:tcPr marL="68580" marR="68580" marT="34290" marB="34290"/>
                </a:tc>
                <a:extLst>
                  <a:ext uri="{0D108BD9-81ED-4DB2-BD59-A6C34878D82A}">
                    <a16:rowId xmlns:a16="http://schemas.microsoft.com/office/drawing/2014/main" val="10001"/>
                  </a:ext>
                </a:extLst>
              </a:tr>
            </a:tbl>
          </a:graphicData>
        </a:graphic>
      </p:graphicFrame>
      <p:sp>
        <p:nvSpPr>
          <p:cNvPr id="9" name="TextBox 8"/>
          <p:cNvSpPr txBox="1"/>
          <p:nvPr/>
        </p:nvSpPr>
        <p:spPr>
          <a:xfrm>
            <a:off x="837081" y="4804704"/>
            <a:ext cx="7493370" cy="507831"/>
          </a:xfrm>
          <a:prstGeom prst="rect">
            <a:avLst/>
          </a:prstGeom>
          <a:noFill/>
        </p:spPr>
        <p:txBody>
          <a:bodyPr wrap="square" rtlCol="0">
            <a:spAutoFit/>
          </a:bodyPr>
          <a:lstStyle/>
          <a:p>
            <a:pPr algn="ctr"/>
            <a:r>
              <a:rPr lang="en-US" sz="1350" dirty="0">
                <a:latin typeface="Microsoft YaHei UI" panose="020B0503020204020204" pitchFamily="34" charset="-122"/>
                <a:ea typeface="Microsoft YaHei UI" panose="020B0503020204020204" pitchFamily="34" charset="-122"/>
              </a:rPr>
              <a:t>planned suicide</a:t>
            </a:r>
          </a:p>
          <a:p>
            <a:endParaRPr lang="en-US" sz="1350" dirty="0">
              <a:latin typeface="Microsoft YaHei UI" panose="020B0503020204020204" pitchFamily="34" charset="-122"/>
              <a:ea typeface="Microsoft YaHei UI" panose="020B0503020204020204" pitchFamily="34" charset="-122"/>
            </a:endParaRPr>
          </a:p>
        </p:txBody>
      </p:sp>
      <p:graphicFrame>
        <p:nvGraphicFramePr>
          <p:cNvPr id="10" name="Table 9"/>
          <p:cNvGraphicFramePr>
            <a:graphicFrameLocks noGrp="1"/>
          </p:cNvGraphicFramePr>
          <p:nvPr>
            <p:extLst>
              <p:ext uri="{D42A27DB-BD31-4B8C-83A1-F6EECF244321}">
                <p14:modId xmlns:p14="http://schemas.microsoft.com/office/powerpoint/2010/main" val="3110582819"/>
              </p:ext>
            </p:extLst>
          </p:nvPr>
        </p:nvGraphicFramePr>
        <p:xfrm>
          <a:off x="847167" y="5074425"/>
          <a:ext cx="7479920" cy="563880"/>
        </p:xfrm>
        <a:graphic>
          <a:graphicData uri="http://schemas.openxmlformats.org/drawingml/2006/table">
            <a:tbl>
              <a:tblPr firstRow="1" bandRow="1">
                <a:tableStyleId>{5C22544A-7EE6-4342-B048-85BDC9FD1C3A}</a:tableStyleId>
              </a:tblPr>
              <a:tblGrid>
                <a:gridCol w="1869980">
                  <a:extLst>
                    <a:ext uri="{9D8B030D-6E8A-4147-A177-3AD203B41FA5}">
                      <a16:colId xmlns:a16="http://schemas.microsoft.com/office/drawing/2014/main" val="20000"/>
                    </a:ext>
                  </a:extLst>
                </a:gridCol>
                <a:gridCol w="1869980">
                  <a:extLst>
                    <a:ext uri="{9D8B030D-6E8A-4147-A177-3AD203B41FA5}">
                      <a16:colId xmlns:a16="http://schemas.microsoft.com/office/drawing/2014/main" val="20001"/>
                    </a:ext>
                  </a:extLst>
                </a:gridCol>
                <a:gridCol w="1869980">
                  <a:extLst>
                    <a:ext uri="{9D8B030D-6E8A-4147-A177-3AD203B41FA5}">
                      <a16:colId xmlns:a16="http://schemas.microsoft.com/office/drawing/2014/main" val="20002"/>
                    </a:ext>
                  </a:extLst>
                </a:gridCol>
                <a:gridCol w="1869980">
                  <a:extLst>
                    <a:ext uri="{9D8B030D-6E8A-4147-A177-3AD203B41FA5}">
                      <a16:colId xmlns:a16="http://schemas.microsoft.com/office/drawing/2014/main" val="20003"/>
                    </a:ext>
                  </a:extLst>
                </a:gridCol>
              </a:tblGrid>
              <a:tr h="278130">
                <a:tc>
                  <a:txBody>
                    <a:bodyPr/>
                    <a:lstStyle/>
                    <a:p>
                      <a:pPr algn="ctr"/>
                      <a:r>
                        <a:rPr lang="en-US" sz="1400" dirty="0">
                          <a:latin typeface="Microsoft YaHei UI" panose="020B0503020204020204" pitchFamily="34" charset="-122"/>
                          <a:ea typeface="Microsoft YaHei UI" panose="020B0503020204020204" pitchFamily="34" charset="-122"/>
                        </a:rPr>
                        <a:t>Columbia</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Northumberland</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Snyder</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Union</a:t>
                      </a:r>
                    </a:p>
                  </a:txBody>
                  <a:tcPr marL="68580" marR="68580" marT="34290" marB="34290"/>
                </a:tc>
                <a:extLst>
                  <a:ext uri="{0D108BD9-81ED-4DB2-BD59-A6C34878D82A}">
                    <a16:rowId xmlns:a16="http://schemas.microsoft.com/office/drawing/2014/main" val="10000"/>
                  </a:ext>
                </a:extLst>
              </a:tr>
              <a:tr h="278130">
                <a:tc>
                  <a:txBody>
                    <a:bodyPr/>
                    <a:lstStyle/>
                    <a:p>
                      <a:pPr algn="ctr"/>
                      <a:r>
                        <a:rPr lang="en-US" sz="1400" dirty="0">
                          <a:latin typeface="Microsoft YaHei UI" panose="020B0503020204020204" pitchFamily="34" charset="-122"/>
                          <a:ea typeface="Microsoft YaHei UI" panose="020B0503020204020204" pitchFamily="34" charset="-122"/>
                        </a:rPr>
                        <a:t>14.7%</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15.5%</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9.9%</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13.6%</a:t>
                      </a:r>
                    </a:p>
                  </a:txBody>
                  <a:tcPr marL="68580" marR="68580" marT="34290" marB="34290"/>
                </a:tc>
                <a:extLst>
                  <a:ext uri="{0D108BD9-81ED-4DB2-BD59-A6C34878D82A}">
                    <a16:rowId xmlns:a16="http://schemas.microsoft.com/office/drawing/2014/main" val="10001"/>
                  </a:ext>
                </a:extLst>
              </a:tr>
            </a:tbl>
          </a:graphicData>
        </a:graphic>
      </p:graphicFrame>
      <p:sp>
        <p:nvSpPr>
          <p:cNvPr id="11" name="TextBox 10"/>
          <p:cNvSpPr txBox="1"/>
          <p:nvPr/>
        </p:nvSpPr>
        <p:spPr>
          <a:xfrm>
            <a:off x="837081" y="3740275"/>
            <a:ext cx="7476560" cy="507831"/>
          </a:xfrm>
          <a:prstGeom prst="rect">
            <a:avLst/>
          </a:prstGeom>
          <a:noFill/>
        </p:spPr>
        <p:txBody>
          <a:bodyPr wrap="square" rtlCol="0">
            <a:spAutoFit/>
          </a:bodyPr>
          <a:lstStyle/>
          <a:p>
            <a:pPr algn="ctr"/>
            <a:r>
              <a:rPr lang="en-US" sz="1350" dirty="0">
                <a:latin typeface="Microsoft YaHei UI" panose="020B0503020204020204" pitchFamily="34" charset="-122"/>
                <a:ea typeface="Microsoft YaHei UI" panose="020B0503020204020204" pitchFamily="34" charset="-122"/>
              </a:rPr>
              <a:t>considered suicide</a:t>
            </a:r>
          </a:p>
          <a:p>
            <a:endParaRPr lang="en-US" sz="1350" dirty="0">
              <a:latin typeface="Microsoft YaHei UI" panose="020B0503020204020204" pitchFamily="34" charset="-122"/>
              <a:ea typeface="Microsoft YaHei UI" panose="020B0503020204020204" pitchFamily="34" charset="-122"/>
            </a:endParaRPr>
          </a:p>
        </p:txBody>
      </p:sp>
      <p:graphicFrame>
        <p:nvGraphicFramePr>
          <p:cNvPr id="12" name="Table 11"/>
          <p:cNvGraphicFramePr>
            <a:graphicFrameLocks noGrp="1"/>
          </p:cNvGraphicFramePr>
          <p:nvPr>
            <p:extLst>
              <p:ext uri="{D42A27DB-BD31-4B8C-83A1-F6EECF244321}">
                <p14:modId xmlns:p14="http://schemas.microsoft.com/office/powerpoint/2010/main" val="236255907"/>
              </p:ext>
            </p:extLst>
          </p:nvPr>
        </p:nvGraphicFramePr>
        <p:xfrm>
          <a:off x="837080" y="3968195"/>
          <a:ext cx="7476560" cy="563880"/>
        </p:xfrm>
        <a:graphic>
          <a:graphicData uri="http://schemas.openxmlformats.org/drawingml/2006/table">
            <a:tbl>
              <a:tblPr firstRow="1" bandRow="1">
                <a:tableStyleId>{5C22544A-7EE6-4342-B048-85BDC9FD1C3A}</a:tableStyleId>
              </a:tblPr>
              <a:tblGrid>
                <a:gridCol w="1869140">
                  <a:extLst>
                    <a:ext uri="{9D8B030D-6E8A-4147-A177-3AD203B41FA5}">
                      <a16:colId xmlns:a16="http://schemas.microsoft.com/office/drawing/2014/main" val="20000"/>
                    </a:ext>
                  </a:extLst>
                </a:gridCol>
                <a:gridCol w="1869140">
                  <a:extLst>
                    <a:ext uri="{9D8B030D-6E8A-4147-A177-3AD203B41FA5}">
                      <a16:colId xmlns:a16="http://schemas.microsoft.com/office/drawing/2014/main" val="20001"/>
                    </a:ext>
                  </a:extLst>
                </a:gridCol>
                <a:gridCol w="1869140">
                  <a:extLst>
                    <a:ext uri="{9D8B030D-6E8A-4147-A177-3AD203B41FA5}">
                      <a16:colId xmlns:a16="http://schemas.microsoft.com/office/drawing/2014/main" val="20002"/>
                    </a:ext>
                  </a:extLst>
                </a:gridCol>
                <a:gridCol w="1869140">
                  <a:extLst>
                    <a:ext uri="{9D8B030D-6E8A-4147-A177-3AD203B41FA5}">
                      <a16:colId xmlns:a16="http://schemas.microsoft.com/office/drawing/2014/main" val="20003"/>
                    </a:ext>
                  </a:extLst>
                </a:gridCol>
              </a:tblGrid>
              <a:tr h="278130">
                <a:tc>
                  <a:txBody>
                    <a:bodyPr/>
                    <a:lstStyle/>
                    <a:p>
                      <a:pPr algn="ctr"/>
                      <a:r>
                        <a:rPr lang="en-US" sz="1400" dirty="0">
                          <a:latin typeface="Microsoft YaHei UI" panose="020B0503020204020204" pitchFamily="34" charset="-122"/>
                          <a:ea typeface="Microsoft YaHei UI" panose="020B0503020204020204" pitchFamily="34" charset="-122"/>
                        </a:rPr>
                        <a:t>Columbia</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Northumberland</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Snyder</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Union</a:t>
                      </a:r>
                    </a:p>
                  </a:txBody>
                  <a:tcPr marL="68580" marR="68580" marT="34290" marB="34290"/>
                </a:tc>
                <a:extLst>
                  <a:ext uri="{0D108BD9-81ED-4DB2-BD59-A6C34878D82A}">
                    <a16:rowId xmlns:a16="http://schemas.microsoft.com/office/drawing/2014/main" val="10000"/>
                  </a:ext>
                </a:extLst>
              </a:tr>
              <a:tr h="278130">
                <a:tc>
                  <a:txBody>
                    <a:bodyPr/>
                    <a:lstStyle/>
                    <a:p>
                      <a:pPr algn="ctr"/>
                      <a:r>
                        <a:rPr lang="en-US" sz="1400" dirty="0">
                          <a:latin typeface="Microsoft YaHei UI" panose="020B0503020204020204" pitchFamily="34" charset="-122"/>
                          <a:ea typeface="Microsoft YaHei UI" panose="020B0503020204020204" pitchFamily="34" charset="-122"/>
                        </a:rPr>
                        <a:t>17.7%</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16.5%</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12.2%</a:t>
                      </a:r>
                    </a:p>
                  </a:txBody>
                  <a:tcPr marL="68580" marR="68580" marT="34290" marB="34290"/>
                </a:tc>
                <a:tc>
                  <a:txBody>
                    <a:bodyPr/>
                    <a:lstStyle/>
                    <a:p>
                      <a:pPr algn="ctr"/>
                      <a:r>
                        <a:rPr lang="en-US" sz="1400" dirty="0">
                          <a:latin typeface="Microsoft YaHei UI" panose="020B0503020204020204" pitchFamily="34" charset="-122"/>
                          <a:ea typeface="Microsoft YaHei UI" panose="020B0503020204020204" pitchFamily="34" charset="-122"/>
                        </a:rPr>
                        <a:t>14.4%</a:t>
                      </a:r>
                    </a:p>
                  </a:txBody>
                  <a:tcPr marL="68580" marR="68580" marT="34290" marB="34290"/>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70B54289-6373-43B2-897A-A040DD10E7DE}"/>
              </a:ext>
            </a:extLst>
          </p:cNvPr>
          <p:cNvSpPr txBox="1"/>
          <p:nvPr/>
        </p:nvSpPr>
        <p:spPr>
          <a:xfrm>
            <a:off x="813548" y="1341447"/>
            <a:ext cx="6440557" cy="300082"/>
          </a:xfrm>
          <a:prstGeom prst="rect">
            <a:avLst/>
          </a:prstGeom>
          <a:noFill/>
        </p:spPr>
        <p:txBody>
          <a:bodyPr wrap="square" rtlCol="0">
            <a:spAutoFit/>
          </a:bodyPr>
          <a:lstStyle/>
          <a:p>
            <a:r>
              <a:rPr lang="en-US" sz="1350" b="1" dirty="0">
                <a:latin typeface="Microsoft YaHei UI" panose="020B0503020204020204" pitchFamily="34" charset="-122"/>
                <a:ea typeface="Microsoft YaHei UI" panose="020B0503020204020204" pitchFamily="34" charset="-122"/>
              </a:rPr>
              <a:t>Percentage of students who have:</a:t>
            </a:r>
          </a:p>
        </p:txBody>
      </p:sp>
    </p:spTree>
    <p:extLst>
      <p:ext uri="{BB962C8B-B14F-4D97-AF65-F5344CB8AC3E}">
        <p14:creationId xmlns:p14="http://schemas.microsoft.com/office/powerpoint/2010/main" val="281130010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1822" y="650524"/>
            <a:ext cx="1774679" cy="1201167"/>
          </a:xfrm>
          <a:prstGeom prst="rect">
            <a:avLst/>
          </a:prstGeom>
        </p:spPr>
      </p:pic>
      <p:sp>
        <p:nvSpPr>
          <p:cNvPr id="9" name="TextBox 8"/>
          <p:cNvSpPr txBox="1"/>
          <p:nvPr/>
        </p:nvSpPr>
        <p:spPr>
          <a:xfrm>
            <a:off x="317499" y="1012909"/>
            <a:ext cx="8509002" cy="4708981"/>
          </a:xfrm>
          <a:prstGeom prst="rect">
            <a:avLst/>
          </a:prstGeom>
          <a:noFill/>
        </p:spPr>
        <p:txBody>
          <a:bodyPr wrap="square" rtlCol="0">
            <a:spAutoFit/>
          </a:bodyPr>
          <a:lstStyle/>
          <a:p>
            <a:pPr algn="ctr"/>
            <a:r>
              <a:rPr lang="en-US" sz="2400" dirty="0">
                <a:latin typeface="Microsoft YaHei UI" panose="020B0503020204020204" pitchFamily="34" charset="-122"/>
                <a:ea typeface="Microsoft YaHei UI" panose="020B0503020204020204" pitchFamily="34" charset="-122"/>
              </a:rPr>
              <a:t>Up Until Now</a:t>
            </a:r>
          </a:p>
          <a:p>
            <a:pPr algn="ctr"/>
            <a:endParaRPr lang="en-US" sz="2400" dirty="0">
              <a:latin typeface="Microsoft YaHei UI" panose="020B0503020204020204" pitchFamily="34" charset="-122"/>
              <a:ea typeface="Microsoft YaHei UI" panose="020B0503020204020204" pitchFamily="34" charset="-122"/>
            </a:endParaRPr>
          </a:p>
          <a:p>
            <a:r>
              <a:rPr lang="en-US" sz="1400" dirty="0">
                <a:latin typeface="Microsoft YaHei UI" panose="020B0503020204020204" pitchFamily="34" charset="-122"/>
                <a:ea typeface="Microsoft YaHei UI" panose="020B0503020204020204" pitchFamily="34" charset="-122"/>
              </a:rPr>
              <a:t>2013 – Behavioral Health &amp; Addiction Impact Council formed</a:t>
            </a:r>
          </a:p>
          <a:p>
            <a:endParaRPr lang="en-US" sz="1400" dirty="0">
              <a:latin typeface="Microsoft YaHei UI" panose="020B0503020204020204" pitchFamily="34" charset="-122"/>
              <a:ea typeface="Microsoft YaHei UI" panose="020B0503020204020204" pitchFamily="34" charset="-122"/>
            </a:endParaRPr>
          </a:p>
          <a:p>
            <a:r>
              <a:rPr lang="en-US" sz="1400" dirty="0">
                <a:latin typeface="Microsoft YaHei UI" panose="020B0503020204020204" pitchFamily="34" charset="-122"/>
                <a:ea typeface="Microsoft YaHei UI" panose="020B0503020204020204" pitchFamily="34" charset="-122"/>
              </a:rPr>
              <a:t>2016 – Council reorganized with new leadership</a:t>
            </a:r>
          </a:p>
          <a:p>
            <a:endParaRPr lang="en-US" sz="1400" dirty="0">
              <a:latin typeface="Microsoft YaHei UI" panose="020B0503020204020204" pitchFamily="34" charset="-122"/>
              <a:ea typeface="Microsoft YaHei UI" panose="020B0503020204020204" pitchFamily="34" charset="-122"/>
            </a:endParaRPr>
          </a:p>
          <a:p>
            <a:r>
              <a:rPr lang="en-US" sz="1400" dirty="0">
                <a:latin typeface="Microsoft YaHei UI" panose="020B0503020204020204" pitchFamily="34" charset="-122"/>
                <a:ea typeface="Microsoft YaHei UI" panose="020B0503020204020204" pitchFamily="34" charset="-122"/>
              </a:rPr>
              <a:t>2017 – Started offering direct supports/trainings to schools; Began organically working with the McDowell Institute to make school connections</a:t>
            </a:r>
          </a:p>
          <a:p>
            <a:endParaRPr lang="en-US" sz="1400" dirty="0">
              <a:latin typeface="Microsoft YaHei UI" panose="020B0503020204020204" pitchFamily="34" charset="-122"/>
              <a:ea typeface="Microsoft YaHei UI" panose="020B0503020204020204" pitchFamily="34" charset="-122"/>
            </a:endParaRPr>
          </a:p>
          <a:p>
            <a:r>
              <a:rPr lang="en-US" sz="1400" dirty="0">
                <a:latin typeface="Microsoft YaHei UI" panose="020B0503020204020204" pitchFamily="34" charset="-122"/>
                <a:ea typeface="Microsoft YaHei UI" panose="020B0503020204020204" pitchFamily="34" charset="-122"/>
              </a:rPr>
              <a:t>Summer 2018 – First offering of Social Leadership Institute where McDowell presented</a:t>
            </a:r>
          </a:p>
          <a:p>
            <a:endParaRPr lang="en-US" sz="1400" dirty="0">
              <a:latin typeface="Microsoft YaHei UI" panose="020B0503020204020204" pitchFamily="34" charset="-122"/>
              <a:ea typeface="Microsoft YaHei UI" panose="020B0503020204020204" pitchFamily="34" charset="-122"/>
            </a:endParaRPr>
          </a:p>
          <a:p>
            <a:r>
              <a:rPr lang="en-US" sz="1400" dirty="0">
                <a:latin typeface="Microsoft YaHei UI" panose="020B0503020204020204" pitchFamily="34" charset="-122"/>
                <a:ea typeface="Microsoft YaHei UI" panose="020B0503020204020204" pitchFamily="34" charset="-122"/>
              </a:rPr>
              <a:t>Dec. 2018 – Formed the Youth Mental Health Taskforce (40+ school personnel)</a:t>
            </a:r>
          </a:p>
          <a:p>
            <a:endParaRPr lang="en-US" sz="1400" dirty="0">
              <a:latin typeface="Microsoft YaHei UI" panose="020B0503020204020204" pitchFamily="34" charset="-122"/>
              <a:ea typeface="Microsoft YaHei UI" panose="020B0503020204020204" pitchFamily="34" charset="-122"/>
            </a:endParaRPr>
          </a:p>
          <a:p>
            <a:r>
              <a:rPr lang="en-US" sz="1400" dirty="0">
                <a:latin typeface="Microsoft YaHei UI" panose="020B0503020204020204" pitchFamily="34" charset="-122"/>
                <a:ea typeface="Microsoft YaHei UI" panose="020B0503020204020204" pitchFamily="34" charset="-122"/>
              </a:rPr>
              <a:t>March 2019 – Completed and presented regional PAYS analysis results to </a:t>
            </a:r>
          </a:p>
          <a:p>
            <a:endParaRPr lang="en-US" sz="1400" dirty="0">
              <a:latin typeface="Microsoft YaHei UI" panose="020B0503020204020204" pitchFamily="34" charset="-122"/>
              <a:ea typeface="Microsoft YaHei UI" panose="020B0503020204020204" pitchFamily="34" charset="-122"/>
            </a:endParaRPr>
          </a:p>
          <a:p>
            <a:r>
              <a:rPr lang="en-US" sz="1400" dirty="0">
                <a:latin typeface="Microsoft YaHei UI" panose="020B0503020204020204" pitchFamily="34" charset="-122"/>
                <a:ea typeface="Microsoft YaHei UI" panose="020B0503020204020204" pitchFamily="34" charset="-122"/>
              </a:rPr>
              <a:t>May 2019 – School-Based Behavioral Health Summit at the Intermediate Unit with McDowell</a:t>
            </a:r>
          </a:p>
          <a:p>
            <a:endParaRPr lang="en-US" sz="1400" dirty="0">
              <a:latin typeface="Microsoft YaHei UI" panose="020B0503020204020204" pitchFamily="34" charset="-122"/>
              <a:ea typeface="Microsoft YaHei UI" panose="020B0503020204020204" pitchFamily="34" charset="-122"/>
            </a:endParaRPr>
          </a:p>
          <a:p>
            <a:r>
              <a:rPr lang="en-US" sz="1400" dirty="0">
                <a:latin typeface="Microsoft YaHei UI" panose="020B0503020204020204" pitchFamily="34" charset="-122"/>
                <a:ea typeface="Microsoft YaHei UI" panose="020B0503020204020204" pitchFamily="34" charset="-122"/>
              </a:rPr>
              <a:t>Summer 2019 – Two UW staff trained in YMHQPR training; One trained in YMHFA; One trained in Trauma; McDowell outreach to school districts to train trainers; Launched public Suicide Prevention campaign</a:t>
            </a:r>
          </a:p>
        </p:txBody>
      </p:sp>
    </p:spTree>
    <p:extLst>
      <p:ext uri="{BB962C8B-B14F-4D97-AF65-F5344CB8AC3E}">
        <p14:creationId xmlns:p14="http://schemas.microsoft.com/office/powerpoint/2010/main" val="363517508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1722" y="904524"/>
            <a:ext cx="1774679" cy="1201167"/>
          </a:xfrm>
          <a:prstGeom prst="rect">
            <a:avLst/>
          </a:prstGeom>
        </p:spPr>
      </p:pic>
      <p:sp>
        <p:nvSpPr>
          <p:cNvPr id="9" name="TextBox 8"/>
          <p:cNvSpPr txBox="1"/>
          <p:nvPr/>
        </p:nvSpPr>
        <p:spPr>
          <a:xfrm>
            <a:off x="509475" y="2105691"/>
            <a:ext cx="8179173" cy="4047262"/>
          </a:xfrm>
          <a:prstGeom prst="rect">
            <a:avLst/>
          </a:prstGeom>
          <a:noFill/>
        </p:spPr>
        <p:txBody>
          <a:bodyPr wrap="square" rtlCol="0">
            <a:spAutoFit/>
          </a:bodyPr>
          <a:lstStyle/>
          <a:p>
            <a:pPr algn="ctr"/>
            <a:r>
              <a:rPr lang="en-US" sz="2400" dirty="0">
                <a:latin typeface="Microsoft YaHei UI" panose="020B0503020204020204" pitchFamily="34" charset="-122"/>
                <a:ea typeface="Microsoft YaHei UI" panose="020B0503020204020204" pitchFamily="34" charset="-122"/>
              </a:rPr>
              <a:t>Where We Are &amp; Where We Are Going </a:t>
            </a:r>
          </a:p>
          <a:p>
            <a:pPr algn="ctr"/>
            <a:r>
              <a:rPr lang="en-US" sz="2400" dirty="0">
                <a:latin typeface="Microsoft YaHei UI" panose="020B0503020204020204" pitchFamily="34" charset="-122"/>
                <a:ea typeface="Microsoft YaHei UI" panose="020B0503020204020204" pitchFamily="34" charset="-122"/>
              </a:rPr>
              <a:t>2019-20 Academic Year</a:t>
            </a:r>
          </a:p>
          <a:p>
            <a:pPr marL="214313" indent="-214313">
              <a:buFont typeface="Arial" panose="020B0604020202020204" pitchFamily="34" charset="0"/>
              <a:buChar char="•"/>
            </a:pPr>
            <a:r>
              <a:rPr lang="en-US" sz="1400" dirty="0">
                <a:latin typeface="Microsoft YaHei UI" panose="020B0503020204020204" pitchFamily="34" charset="-122"/>
                <a:ea typeface="Microsoft YaHei UI" panose="020B0503020204020204" pitchFamily="34" charset="-122"/>
              </a:rPr>
              <a:t>Training</a:t>
            </a:r>
          </a:p>
          <a:p>
            <a:pPr marL="557213" lvl="1" indent="-214313">
              <a:buFont typeface="Arial" panose="020B0604020202020204" pitchFamily="34" charset="0"/>
              <a:buChar char="•"/>
            </a:pPr>
            <a:r>
              <a:rPr lang="en-US" sz="1400" dirty="0">
                <a:latin typeface="Microsoft YaHei UI" panose="020B0503020204020204" pitchFamily="34" charset="-122"/>
                <a:ea typeface="Microsoft YaHei UI" panose="020B0503020204020204" pitchFamily="34" charset="-122"/>
              </a:rPr>
              <a:t>12 educational systems signed up to credential QPR trainers</a:t>
            </a:r>
          </a:p>
          <a:p>
            <a:pPr marL="557213" lvl="1" indent="-214313">
              <a:buFont typeface="Arial" panose="020B0604020202020204" pitchFamily="34" charset="0"/>
              <a:buChar char="•"/>
            </a:pPr>
            <a:r>
              <a:rPr lang="en-US" sz="1400" dirty="0">
                <a:latin typeface="Microsoft YaHei UI" panose="020B0503020204020204" pitchFamily="34" charset="-122"/>
                <a:ea typeface="Microsoft YaHei UI" panose="020B0503020204020204" pitchFamily="34" charset="-122"/>
              </a:rPr>
              <a:t>Developing a “training clearinghouse” in partnership with the Intermediate Unit </a:t>
            </a:r>
          </a:p>
          <a:p>
            <a:pPr marL="214313" indent="-214313">
              <a:buFont typeface="Arial" panose="020B0604020202020204" pitchFamily="34" charset="0"/>
              <a:buChar char="•"/>
            </a:pPr>
            <a:r>
              <a:rPr lang="en-US" sz="1400" dirty="0">
                <a:latin typeface="Microsoft YaHei UI" panose="020B0503020204020204" pitchFamily="34" charset="-122"/>
                <a:ea typeface="Microsoft YaHei UI" panose="020B0503020204020204" pitchFamily="34" charset="-122"/>
              </a:rPr>
              <a:t>Curriculum</a:t>
            </a:r>
          </a:p>
          <a:p>
            <a:pPr marL="557213" lvl="1" indent="-214313">
              <a:buFont typeface="Arial" panose="020B0604020202020204" pitchFamily="34" charset="0"/>
              <a:buChar char="•"/>
            </a:pPr>
            <a:r>
              <a:rPr lang="en-US" sz="1400" dirty="0">
                <a:latin typeface="Microsoft YaHei UI" panose="020B0503020204020204" pitchFamily="34" charset="-122"/>
                <a:ea typeface="Microsoft YaHei UI" panose="020B0503020204020204" pitchFamily="34" charset="-122"/>
              </a:rPr>
              <a:t>Many schools participating in Too Good for Drugs/Too Good for Violence</a:t>
            </a:r>
          </a:p>
          <a:p>
            <a:pPr marL="557213" lvl="1" indent="-214313">
              <a:buFont typeface="Arial" panose="020B0604020202020204" pitchFamily="34" charset="0"/>
              <a:buChar char="•"/>
            </a:pPr>
            <a:r>
              <a:rPr lang="en-US" sz="1400" dirty="0">
                <a:latin typeface="Microsoft YaHei UI" panose="020B0503020204020204" pitchFamily="34" charset="-122"/>
                <a:ea typeface="Microsoft YaHei UI" panose="020B0503020204020204" pitchFamily="34" charset="-122"/>
              </a:rPr>
              <a:t>Working to offer partnership to evaluate district-level and building-level data to make recommendations about SEL curricula and other MTSS related supports</a:t>
            </a:r>
          </a:p>
          <a:p>
            <a:pPr marL="214313" indent="-214313">
              <a:buFont typeface="Arial" panose="020B0604020202020204" pitchFamily="34" charset="0"/>
              <a:buChar char="•"/>
            </a:pPr>
            <a:r>
              <a:rPr lang="en-US" sz="1400" dirty="0">
                <a:latin typeface="Microsoft YaHei UI" panose="020B0503020204020204" pitchFamily="34" charset="-122"/>
                <a:ea typeface="Microsoft YaHei UI" panose="020B0503020204020204" pitchFamily="34" charset="-122"/>
              </a:rPr>
              <a:t>Youth Mental Health resources</a:t>
            </a:r>
          </a:p>
          <a:p>
            <a:pPr marL="557213" lvl="1" indent="-214313">
              <a:buFont typeface="Arial" panose="020B0604020202020204" pitchFamily="34" charset="0"/>
              <a:buChar char="•"/>
            </a:pPr>
            <a:r>
              <a:rPr lang="en-US" sz="1400" dirty="0">
                <a:latin typeface="Microsoft YaHei UI" panose="020B0503020204020204" pitchFamily="34" charset="-122"/>
                <a:ea typeface="Microsoft YaHei UI" panose="020B0503020204020204" pitchFamily="34" charset="-122"/>
              </a:rPr>
              <a:t>Piloting our first “Community School”</a:t>
            </a:r>
          </a:p>
          <a:p>
            <a:pPr marL="557213" lvl="1" indent="-214313">
              <a:buFont typeface="Arial" panose="020B0604020202020204" pitchFamily="34" charset="0"/>
              <a:buChar char="•"/>
            </a:pPr>
            <a:r>
              <a:rPr lang="en-US" sz="1400" dirty="0">
                <a:latin typeface="Microsoft YaHei UI" panose="020B0503020204020204" pitchFamily="34" charset="-122"/>
                <a:ea typeface="Microsoft YaHei UI" panose="020B0503020204020204" pitchFamily="34" charset="-122"/>
              </a:rPr>
              <a:t>Advocating with insurance providers to expand benefits for school-based behavioral health</a:t>
            </a:r>
          </a:p>
          <a:p>
            <a:pPr marL="214313" indent="-214313">
              <a:buFont typeface="Arial" panose="020B0604020202020204" pitchFamily="34" charset="0"/>
              <a:buChar char="•"/>
            </a:pPr>
            <a:r>
              <a:rPr lang="en-US" sz="1400" dirty="0">
                <a:latin typeface="Microsoft YaHei UI" panose="020B0503020204020204" pitchFamily="34" charset="-122"/>
                <a:ea typeface="Microsoft YaHei UI" panose="020B0503020204020204" pitchFamily="34" charset="-122"/>
              </a:rPr>
              <a:t>Measurement</a:t>
            </a:r>
          </a:p>
          <a:p>
            <a:pPr marL="557213" lvl="1" indent="-214313">
              <a:buFont typeface="Arial" panose="020B0604020202020204" pitchFamily="34" charset="0"/>
              <a:buChar char="•"/>
            </a:pPr>
            <a:r>
              <a:rPr lang="en-US" sz="1400" dirty="0">
                <a:latin typeface="Microsoft YaHei UI" panose="020B0503020204020204" pitchFamily="34" charset="-122"/>
                <a:ea typeface="Microsoft YaHei UI" panose="020B0503020204020204" pitchFamily="34" charset="-122"/>
              </a:rPr>
              <a:t>100% of schools in SUN counties signed on to participate in PAYS</a:t>
            </a:r>
          </a:p>
          <a:p>
            <a:endParaRPr lang="en-US" sz="1350" dirty="0">
              <a:latin typeface="Microsoft YaHei UI" panose="020B0503020204020204" pitchFamily="34" charset="-122"/>
              <a:ea typeface="Microsoft YaHei UI" panose="020B0503020204020204" pitchFamily="34" charset="-122"/>
            </a:endParaRPr>
          </a:p>
          <a:p>
            <a:endParaRPr lang="en-US" sz="135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62855470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1722" y="904524"/>
            <a:ext cx="1774679" cy="1201167"/>
          </a:xfrm>
          <a:prstGeom prst="rect">
            <a:avLst/>
          </a:prstGeom>
        </p:spPr>
      </p:pic>
      <p:sp>
        <p:nvSpPr>
          <p:cNvPr id="9" name="TextBox 8"/>
          <p:cNvSpPr txBox="1"/>
          <p:nvPr/>
        </p:nvSpPr>
        <p:spPr>
          <a:xfrm>
            <a:off x="725746" y="2135045"/>
            <a:ext cx="7746629" cy="2531462"/>
          </a:xfrm>
          <a:prstGeom prst="rect">
            <a:avLst/>
          </a:prstGeom>
          <a:noFill/>
        </p:spPr>
        <p:txBody>
          <a:bodyPr wrap="square" rtlCol="0">
            <a:spAutoFit/>
          </a:bodyPr>
          <a:lstStyle/>
          <a:p>
            <a:pPr algn="ctr"/>
            <a:r>
              <a:rPr lang="en-US" sz="2400" dirty="0">
                <a:latin typeface="Microsoft YaHei UI" panose="020B0503020204020204" pitchFamily="34" charset="-122"/>
                <a:ea typeface="Microsoft YaHei UI" panose="020B0503020204020204" pitchFamily="34" charset="-122"/>
              </a:rPr>
              <a:t>Where We Are &amp; Where We Are Going </a:t>
            </a:r>
            <a:r>
              <a:rPr lang="en-US" sz="1350" i="1" dirty="0">
                <a:latin typeface="Microsoft YaHei UI" panose="020B0503020204020204" pitchFamily="34" charset="-122"/>
                <a:ea typeface="Microsoft YaHei UI" panose="020B0503020204020204" pitchFamily="34" charset="-122"/>
              </a:rPr>
              <a:t>(continued)</a:t>
            </a:r>
          </a:p>
          <a:p>
            <a:pPr algn="ctr"/>
            <a:r>
              <a:rPr lang="en-US" sz="2400" dirty="0">
                <a:latin typeface="Microsoft YaHei UI" panose="020B0503020204020204" pitchFamily="34" charset="-122"/>
                <a:ea typeface="Microsoft YaHei UI" panose="020B0503020204020204" pitchFamily="34" charset="-122"/>
              </a:rPr>
              <a:t>2019-20 Academic Year</a:t>
            </a:r>
            <a:endParaRPr lang="en-US" sz="1350" dirty="0">
              <a:latin typeface="Microsoft YaHei UI" panose="020B0503020204020204" pitchFamily="34" charset="-122"/>
              <a:ea typeface="Microsoft YaHei UI" panose="020B0503020204020204" pitchFamily="34" charset="-122"/>
            </a:endParaRPr>
          </a:p>
          <a:p>
            <a:pPr marL="214313" indent="-214313">
              <a:buFont typeface="Arial" panose="020B0604020202020204" pitchFamily="34" charset="0"/>
              <a:buChar char="•"/>
            </a:pPr>
            <a:r>
              <a:rPr lang="en-US" sz="1400" dirty="0">
                <a:latin typeface="Microsoft YaHei UI" panose="020B0503020204020204" pitchFamily="34" charset="-122"/>
                <a:ea typeface="Microsoft YaHei UI" panose="020B0503020204020204" pitchFamily="34" charset="-122"/>
              </a:rPr>
              <a:t>Awareness (pooled resources)</a:t>
            </a:r>
          </a:p>
          <a:p>
            <a:pPr marL="557213" lvl="1" indent="-214313">
              <a:buFont typeface="Arial" panose="020B0604020202020204" pitchFamily="34" charset="0"/>
              <a:buChar char="•"/>
            </a:pPr>
            <a:r>
              <a:rPr lang="en-US" sz="1400" dirty="0">
                <a:latin typeface="Microsoft YaHei UI" panose="020B0503020204020204" pitchFamily="34" charset="-122"/>
                <a:ea typeface="Microsoft YaHei UI" panose="020B0503020204020204" pitchFamily="34" charset="-122"/>
              </a:rPr>
              <a:t>Designed a Suicide Prevention campaign ongoing through December – banners, billboards, video, radio, newspaper and presence in districts in the fall</a:t>
            </a:r>
          </a:p>
          <a:p>
            <a:pPr marL="557213" lvl="1" indent="-214313">
              <a:buFont typeface="Arial" panose="020B0604020202020204" pitchFamily="34" charset="0"/>
              <a:buChar char="•"/>
            </a:pPr>
            <a:r>
              <a:rPr lang="en-US" sz="1400" dirty="0">
                <a:latin typeface="Microsoft YaHei UI" panose="020B0503020204020204" pitchFamily="34" charset="-122"/>
                <a:ea typeface="Microsoft YaHei UI" panose="020B0503020204020204" pitchFamily="34" charset="-122"/>
              </a:rPr>
              <a:t>Kindness campaign to launch February 2020</a:t>
            </a:r>
          </a:p>
          <a:p>
            <a:pPr marL="557213" lvl="1" indent="-214313">
              <a:buFont typeface="Arial" panose="020B0604020202020204" pitchFamily="34" charset="0"/>
              <a:buChar char="•"/>
            </a:pPr>
            <a:r>
              <a:rPr lang="en-US" sz="1400" dirty="0">
                <a:latin typeface="Microsoft YaHei UI" panose="020B0503020204020204" pitchFamily="34" charset="-122"/>
                <a:ea typeface="Microsoft YaHei UI" panose="020B0503020204020204" pitchFamily="34" charset="-122"/>
              </a:rPr>
              <a:t>Launching regional Trauma and Resiliency initiative spring 2020</a:t>
            </a:r>
          </a:p>
          <a:p>
            <a:pPr marL="214313" indent="-214313">
              <a:buFont typeface="Arial" panose="020B0604020202020204" pitchFamily="34" charset="0"/>
              <a:buChar char="•"/>
            </a:pPr>
            <a:endParaRPr lang="en-US" sz="1350" dirty="0">
              <a:latin typeface="Microsoft YaHei UI" panose="020B0503020204020204" pitchFamily="34" charset="-122"/>
              <a:ea typeface="Microsoft YaHei UI" panose="020B0503020204020204" pitchFamily="34" charset="-122"/>
            </a:endParaRPr>
          </a:p>
          <a:p>
            <a:pPr marL="214313" indent="-214313">
              <a:buFont typeface="Arial" panose="020B0604020202020204" pitchFamily="34" charset="0"/>
              <a:buChar char="•"/>
            </a:pPr>
            <a:endParaRPr lang="en-US" sz="1350" dirty="0">
              <a:latin typeface="Microsoft YaHei UI" panose="020B0503020204020204" pitchFamily="34" charset="-122"/>
              <a:ea typeface="Microsoft YaHei UI" panose="020B0503020204020204" pitchFamily="34" charset="-122"/>
            </a:endParaRPr>
          </a:p>
          <a:p>
            <a:endParaRPr lang="en-US" sz="1350" dirty="0">
              <a:latin typeface="Microsoft YaHei UI" panose="020B0503020204020204" pitchFamily="34" charset="-122"/>
              <a:ea typeface="Microsoft YaHei UI" panose="020B0503020204020204" pitchFamily="34" charset="-122"/>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1738" y="4666507"/>
            <a:ext cx="4205567" cy="1997645"/>
          </a:xfrm>
          <a:prstGeom prst="rect">
            <a:avLst/>
          </a:prstGeom>
        </p:spPr>
      </p:pic>
    </p:spTree>
    <p:extLst>
      <p:ext uri="{BB962C8B-B14F-4D97-AF65-F5344CB8AC3E}">
        <p14:creationId xmlns:p14="http://schemas.microsoft.com/office/powerpoint/2010/main" val="413226448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7" descr="Picture 7"/>
          <p:cNvPicPr>
            <a:picLocks noChangeAspect="1"/>
          </p:cNvPicPr>
          <p:nvPr/>
        </p:nvPicPr>
        <p:blipFill rotWithShape="1">
          <a:blip r:embed="rId2">
            <a:extLst/>
          </a:blip>
          <a:srcRect r="21036"/>
          <a:stretch/>
        </p:blipFill>
        <p:spPr>
          <a:xfrm>
            <a:off x="17658" y="0"/>
            <a:ext cx="9144000" cy="6846426"/>
          </a:xfrm>
          <a:prstGeom prst="rect">
            <a:avLst/>
          </a:prstGeom>
          <a:ln w="12700">
            <a:miter lim="400000"/>
          </a:ln>
        </p:spPr>
      </p:pic>
      <p:sp>
        <p:nvSpPr>
          <p:cNvPr id="114" name="TextBox 6"/>
          <p:cNvSpPr txBox="1"/>
          <p:nvPr/>
        </p:nvSpPr>
        <p:spPr>
          <a:xfrm>
            <a:off x="5795235" y="3356272"/>
            <a:ext cx="3282785" cy="584775"/>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p>
            <a:pPr>
              <a:defRPr>
                <a:latin typeface="Myriad Pro"/>
                <a:ea typeface="Myriad Pro"/>
                <a:cs typeface="Myriad Pro"/>
                <a:sym typeface="Myriad Pro"/>
              </a:defRPr>
            </a:pPr>
            <a:r>
              <a:rPr lang="en-US" sz="1600" dirty="0">
                <a:latin typeface="Microsoft YaHei UI" panose="020B0503020204020204" pitchFamily="34" charset="-122"/>
                <a:ea typeface="Microsoft YaHei UI" panose="020B0503020204020204" pitchFamily="34" charset="-122"/>
              </a:rPr>
              <a:t>   </a:t>
            </a:r>
            <a:r>
              <a:rPr sz="1600" dirty="0">
                <a:latin typeface="Microsoft YaHei UI" panose="020B0503020204020204" pitchFamily="34" charset="-122"/>
                <a:ea typeface="Microsoft YaHei UI" panose="020B0503020204020204" pitchFamily="34" charset="-122"/>
              </a:rPr>
              <a:t>For more information, visit:</a:t>
            </a:r>
          </a:p>
          <a:p>
            <a:pPr>
              <a:defRPr sz="2200" b="1">
                <a:latin typeface="Myriad Pro"/>
                <a:ea typeface="Myriad Pro"/>
                <a:cs typeface="Myriad Pro"/>
                <a:sym typeface="Myriad Pro"/>
              </a:defRPr>
            </a:pPr>
            <a:r>
              <a:rPr lang="en-US" sz="1600" dirty="0">
                <a:latin typeface="Microsoft YaHei UI" panose="020B0503020204020204" pitchFamily="34" charset="-122"/>
                <a:ea typeface="Microsoft YaHei UI" panose="020B0503020204020204" pitchFamily="34" charset="-122"/>
              </a:rPr>
              <a:t>   </a:t>
            </a:r>
            <a:r>
              <a:rPr sz="1600" dirty="0" err="1">
                <a:latin typeface="Microsoft YaHei UI" panose="020B0503020204020204" pitchFamily="34" charset="-122"/>
                <a:ea typeface="Microsoft YaHei UI" panose="020B0503020204020204" pitchFamily="34" charset="-122"/>
              </a:rPr>
              <a:t>conference.apbs.org</a:t>
            </a:r>
            <a:endParaRPr sz="1600" dirty="0">
              <a:latin typeface="Microsoft YaHei UI" panose="020B0503020204020204" pitchFamily="34" charset="-122"/>
              <a:ea typeface="Microsoft YaHei UI" panose="020B0503020204020204" pitchFamily="34" charset="-122"/>
            </a:endParaRPr>
          </a:p>
        </p:txBody>
      </p:sp>
      <p:sp>
        <p:nvSpPr>
          <p:cNvPr id="115" name="TextBox 4"/>
          <p:cNvSpPr txBox="1"/>
          <p:nvPr/>
        </p:nvSpPr>
        <p:spPr>
          <a:xfrm>
            <a:off x="3757880" y="2138611"/>
            <a:ext cx="2616416" cy="10618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p>
            <a:pPr algn="r">
              <a:defRPr sz="3600" b="1">
                <a:solidFill>
                  <a:srgbClr val="002060"/>
                </a:solidFill>
                <a:latin typeface="Myriad Pro"/>
                <a:ea typeface="Myriad Pro"/>
                <a:cs typeface="Myriad Pro"/>
                <a:sym typeface="Myriad Pro"/>
              </a:defRPr>
            </a:pPr>
            <a:r>
              <a:rPr sz="2700" dirty="0">
                <a:latin typeface="Microsoft YaHei UI" panose="020B0503020204020204" pitchFamily="34" charset="-122"/>
                <a:ea typeface="Microsoft YaHei UI" panose="020B0503020204020204" pitchFamily="34" charset="-122"/>
              </a:rPr>
              <a:t>Miami, FL</a:t>
            </a:r>
          </a:p>
          <a:p>
            <a:pPr algn="r">
              <a:defRPr>
                <a:solidFill>
                  <a:srgbClr val="002060"/>
                </a:solidFill>
                <a:latin typeface="Myriad Pro"/>
                <a:ea typeface="Myriad Pro"/>
                <a:cs typeface="Myriad Pro"/>
                <a:sym typeface="Myriad Pro"/>
              </a:defRPr>
            </a:pPr>
            <a:r>
              <a:rPr dirty="0">
                <a:latin typeface="Microsoft YaHei UI" panose="020B0503020204020204" pitchFamily="34" charset="-122"/>
                <a:ea typeface="Microsoft YaHei UI" panose="020B0503020204020204" pitchFamily="34" charset="-122"/>
              </a:rPr>
              <a:t>Hyatt Regency Miami</a:t>
            </a:r>
            <a:endParaRPr lang="en-US" dirty="0">
              <a:latin typeface="Microsoft YaHei UI" panose="020B0503020204020204" pitchFamily="34" charset="-122"/>
              <a:ea typeface="Microsoft YaHei UI" panose="020B0503020204020204" pitchFamily="34" charset="-122"/>
            </a:endParaRPr>
          </a:p>
          <a:p>
            <a:pPr algn="r">
              <a:defRPr>
                <a:solidFill>
                  <a:srgbClr val="002060"/>
                </a:solidFill>
                <a:latin typeface="Myriad Pro"/>
                <a:ea typeface="Myriad Pro"/>
                <a:cs typeface="Myriad Pro"/>
                <a:sym typeface="Myriad Pro"/>
              </a:defRPr>
            </a:pPr>
            <a:endParaRPr dirty="0">
              <a:latin typeface="Microsoft YaHei UI" panose="020B0503020204020204" pitchFamily="34" charset="-122"/>
              <a:ea typeface="Microsoft YaHei UI" panose="020B0503020204020204" pitchFamily="34" charset="-122"/>
            </a:endParaRPr>
          </a:p>
        </p:txBody>
      </p:sp>
      <p:sp>
        <p:nvSpPr>
          <p:cNvPr id="116" name="CALL FOR…"/>
          <p:cNvSpPr txBox="1"/>
          <p:nvPr/>
        </p:nvSpPr>
        <p:spPr>
          <a:xfrm>
            <a:off x="6204137" y="336195"/>
            <a:ext cx="2932967" cy="2040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p>
            <a:pPr defTabSz="342900">
              <a:defRPr sz="1200">
                <a:latin typeface="Myriad Pro"/>
                <a:ea typeface="Myriad Pro"/>
                <a:cs typeface="Myriad Pro"/>
                <a:sym typeface="Myriad Pro"/>
              </a:defRPr>
            </a:pPr>
            <a:endParaRPr sz="900" dirty="0"/>
          </a:p>
          <a:p>
            <a:pPr defTabSz="342900">
              <a:defRPr sz="1200">
                <a:latin typeface="Myriad Pro"/>
                <a:ea typeface="Myriad Pro"/>
                <a:cs typeface="Myriad Pro"/>
                <a:sym typeface="Myriad Pro"/>
              </a:defRPr>
            </a:pPr>
            <a:endParaRPr sz="900" dirty="0"/>
          </a:p>
          <a:p>
            <a:pPr algn="ctr" defTabSz="342900">
              <a:lnSpc>
                <a:spcPts val="3900"/>
              </a:lnSpc>
              <a:defRPr sz="3600" b="1">
                <a:solidFill>
                  <a:srgbClr val="EF8125"/>
                </a:solidFill>
                <a:latin typeface="Myriad Pro"/>
                <a:ea typeface="Myriad Pro"/>
                <a:cs typeface="Myriad Pro"/>
                <a:sym typeface="Myriad Pro"/>
              </a:defRPr>
            </a:pPr>
            <a:r>
              <a:rPr sz="900" dirty="0">
                <a:solidFill>
                  <a:srgbClr val="000000"/>
                </a:solidFill>
                <a:latin typeface="Microsoft YaHei UI" panose="020B0503020204020204" pitchFamily="34" charset="-122"/>
                <a:ea typeface="Microsoft YaHei UI" panose="020B0503020204020204" pitchFamily="34" charset="-122"/>
              </a:rPr>
              <a:t> </a:t>
            </a:r>
            <a:r>
              <a:rPr sz="2700" dirty="0">
                <a:latin typeface="Microsoft YaHei UI" panose="020B0503020204020204" pitchFamily="34" charset="-122"/>
                <a:ea typeface="Microsoft YaHei UI" panose="020B0503020204020204" pitchFamily="34" charset="-122"/>
              </a:rPr>
              <a:t>CALL FOR</a:t>
            </a:r>
          </a:p>
          <a:p>
            <a:pPr algn="ctr" defTabSz="342900">
              <a:lnSpc>
                <a:spcPts val="3900"/>
              </a:lnSpc>
              <a:defRPr sz="3600" b="1">
                <a:solidFill>
                  <a:srgbClr val="EF8125"/>
                </a:solidFill>
                <a:latin typeface="Myriad Pro"/>
                <a:ea typeface="Myriad Pro"/>
                <a:cs typeface="Myriad Pro"/>
                <a:sym typeface="Myriad Pro"/>
              </a:defRPr>
            </a:pPr>
            <a:r>
              <a:rPr sz="2700" dirty="0">
                <a:latin typeface="Microsoft YaHei UI" panose="020B0503020204020204" pitchFamily="34" charset="-122"/>
                <a:ea typeface="Microsoft YaHei UI" panose="020B0503020204020204" pitchFamily="34" charset="-122"/>
              </a:rPr>
              <a:t>PAPERS OPENS</a:t>
            </a:r>
          </a:p>
          <a:p>
            <a:pPr algn="ctr" defTabSz="342900">
              <a:lnSpc>
                <a:spcPts val="5925"/>
              </a:lnSpc>
              <a:defRPr sz="3600" b="1">
                <a:solidFill>
                  <a:srgbClr val="EF8125"/>
                </a:solidFill>
                <a:latin typeface="Myriad Pro"/>
                <a:ea typeface="Myriad Pro"/>
                <a:cs typeface="Myriad Pro"/>
                <a:sym typeface="Myriad Pro"/>
              </a:defRPr>
            </a:pPr>
            <a:r>
              <a:rPr sz="2700" dirty="0">
                <a:latin typeface="Microsoft YaHei UI" panose="020B0503020204020204" pitchFamily="34" charset="-122"/>
                <a:ea typeface="Microsoft YaHei UI" panose="020B0503020204020204" pitchFamily="34" charset="-122"/>
              </a:rPr>
              <a:t>JUNE 2019</a:t>
            </a:r>
          </a:p>
        </p:txBody>
      </p:sp>
      <p:sp>
        <p:nvSpPr>
          <p:cNvPr id="7" name="TextBox 6"/>
          <p:cNvSpPr txBox="1"/>
          <p:nvPr/>
        </p:nvSpPr>
        <p:spPr>
          <a:xfrm>
            <a:off x="4105176" y="2831108"/>
            <a:ext cx="2098961" cy="369332"/>
          </a:xfrm>
          <a:prstGeom prst="rect">
            <a:avLst/>
          </a:prstGeom>
          <a:noFill/>
        </p:spPr>
        <p:txBody>
          <a:bodyPr wrap="square" rtlCol="0">
            <a:spAutoFit/>
          </a:bodyPr>
          <a:lstStyle/>
          <a:p>
            <a:r>
              <a:rPr lang="en-US" dirty="0">
                <a:solidFill>
                  <a:srgbClr val="002060"/>
                </a:solidFill>
              </a:rPr>
              <a:t>March 11-14, 2020</a:t>
            </a:r>
          </a:p>
        </p:txBody>
      </p:sp>
    </p:spTree>
    <p:extLst>
      <p:ext uri="{BB962C8B-B14F-4D97-AF65-F5344CB8AC3E}">
        <p14:creationId xmlns:p14="http://schemas.microsoft.com/office/powerpoint/2010/main" val="55895709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16000"/>
            <a:ext cx="9144000" cy="1492250"/>
          </a:xfrm>
        </p:spPr>
        <p:txBody>
          <a:bodyPr>
            <a:normAutofit fontScale="90000"/>
          </a:bodyPr>
          <a:lstStyle/>
          <a:p>
            <a:r>
              <a:rPr lang="en-US" b="1" dirty="0">
                <a:solidFill>
                  <a:srgbClr val="002060"/>
                </a:solidFill>
                <a:latin typeface="Microsoft YaHei UI" panose="020B0503020204020204" pitchFamily="34" charset="-122"/>
                <a:ea typeface="Microsoft YaHei UI" panose="020B0503020204020204" pitchFamily="34" charset="-122"/>
              </a:rPr>
              <a:t>Regional Approach: </a:t>
            </a:r>
            <a:br>
              <a:rPr lang="en-US" b="1" dirty="0">
                <a:solidFill>
                  <a:srgbClr val="002060"/>
                </a:solidFill>
                <a:latin typeface="Microsoft YaHei UI" panose="020B0503020204020204" pitchFamily="34" charset="-122"/>
                <a:ea typeface="Microsoft YaHei UI" panose="020B0503020204020204" pitchFamily="34" charset="-122"/>
              </a:rPr>
            </a:br>
            <a:r>
              <a:rPr lang="en-US" b="1" dirty="0">
                <a:solidFill>
                  <a:srgbClr val="002060"/>
                </a:solidFill>
                <a:latin typeface="Microsoft YaHei UI" panose="020B0503020204020204" pitchFamily="34" charset="-122"/>
                <a:ea typeface="Microsoft YaHei UI" panose="020B0503020204020204" pitchFamily="34" charset="-122"/>
              </a:rPr>
              <a:t>School District Examples </a:t>
            </a:r>
          </a:p>
        </p:txBody>
      </p:sp>
      <p:sp>
        <p:nvSpPr>
          <p:cNvPr id="3" name="TextBox 2"/>
          <p:cNvSpPr txBox="1"/>
          <p:nvPr/>
        </p:nvSpPr>
        <p:spPr>
          <a:xfrm>
            <a:off x="0" y="2524550"/>
            <a:ext cx="9144000" cy="4524315"/>
          </a:xfrm>
          <a:prstGeom prst="rect">
            <a:avLst/>
          </a:prstGeom>
          <a:noFill/>
        </p:spPr>
        <p:txBody>
          <a:bodyPr wrap="square" rtlCol="0">
            <a:spAutoFit/>
          </a:bodyPr>
          <a:lstStyle/>
          <a:p>
            <a:pPr algn="ctr"/>
            <a:endParaRPr lang="en-US" sz="2800" dirty="0">
              <a:solidFill>
                <a:srgbClr val="002060"/>
              </a:solidFill>
              <a:latin typeface="Microsoft YaHei UI" panose="020B0503020204020204" pitchFamily="34" charset="-122"/>
              <a:ea typeface="Microsoft YaHei UI" panose="020B0503020204020204" pitchFamily="34" charset="-122"/>
            </a:endParaRPr>
          </a:p>
          <a:p>
            <a:pPr algn="ctr"/>
            <a:r>
              <a:rPr lang="en-US" sz="2800" dirty="0">
                <a:solidFill>
                  <a:srgbClr val="002060"/>
                </a:solidFill>
                <a:latin typeface="Microsoft YaHei UI" panose="020B0503020204020204" pitchFamily="34" charset="-122"/>
                <a:ea typeface="Microsoft YaHei UI" panose="020B0503020204020204" pitchFamily="34" charset="-122"/>
              </a:rPr>
              <a:t>Milton Area School District</a:t>
            </a:r>
          </a:p>
          <a:p>
            <a:pPr algn="ctr"/>
            <a:endParaRPr lang="en-US" sz="2800" dirty="0">
              <a:solidFill>
                <a:srgbClr val="002060"/>
              </a:solidFill>
              <a:latin typeface="Microsoft YaHei UI" panose="020B0503020204020204" pitchFamily="34" charset="-122"/>
              <a:ea typeface="Microsoft YaHei UI" panose="020B0503020204020204" pitchFamily="34" charset="-122"/>
            </a:endParaRPr>
          </a:p>
          <a:p>
            <a:pPr algn="ctr"/>
            <a:r>
              <a:rPr lang="en-US" sz="2800" dirty="0">
                <a:solidFill>
                  <a:srgbClr val="002060"/>
                </a:solidFill>
                <a:latin typeface="Microsoft YaHei UI" panose="020B0503020204020204" pitchFamily="34" charset="-122"/>
                <a:ea typeface="Microsoft YaHei UI" panose="020B0503020204020204" pitchFamily="34" charset="-122"/>
              </a:rPr>
              <a:t>Warrior Run School District</a:t>
            </a:r>
          </a:p>
          <a:p>
            <a:pPr algn="ctr"/>
            <a:endParaRPr lang="en-US" sz="4400" dirty="0">
              <a:solidFill>
                <a:srgbClr val="002060"/>
              </a:solidFill>
              <a:latin typeface="Microsoft YaHei UI" panose="020B0503020204020204" pitchFamily="34" charset="-122"/>
              <a:ea typeface="Microsoft YaHei UI" panose="020B0503020204020204" pitchFamily="34" charset="-122"/>
            </a:endParaRPr>
          </a:p>
          <a:p>
            <a:pPr algn="ctr"/>
            <a:endParaRPr lang="en-US" sz="4400" dirty="0">
              <a:solidFill>
                <a:srgbClr val="002060"/>
              </a:solidFill>
              <a:latin typeface="Microsoft YaHei UI" panose="020B0503020204020204" pitchFamily="34" charset="-122"/>
              <a:ea typeface="Microsoft YaHei UI" panose="020B0503020204020204" pitchFamily="34" charset="-122"/>
            </a:endParaRPr>
          </a:p>
          <a:p>
            <a:pPr algn="ctr"/>
            <a:endParaRPr lang="en-US" sz="4400" dirty="0">
              <a:solidFill>
                <a:srgbClr val="002060"/>
              </a:solidFill>
              <a:latin typeface="Microsoft YaHei UI" panose="020B0503020204020204" pitchFamily="34" charset="-122"/>
              <a:ea typeface="Microsoft YaHei UI" panose="020B0503020204020204" pitchFamily="34" charset="-122"/>
            </a:endParaRPr>
          </a:p>
          <a:p>
            <a:pPr algn="ctr"/>
            <a:r>
              <a:rPr lang="en-US" sz="4400" dirty="0">
                <a:solidFill>
                  <a:srgbClr val="002060"/>
                </a:solidFill>
                <a:latin typeface="Microsoft YaHei UI" panose="020B0503020204020204" pitchFamily="34" charset="-122"/>
                <a:ea typeface="Microsoft YaHei UI" panose="020B0503020204020204" pitchFamily="34" charset="-122"/>
              </a:rPr>
              <a:t> </a:t>
            </a:r>
          </a:p>
        </p:txBody>
      </p:sp>
    </p:spTree>
    <p:extLst>
      <p:ext uri="{BB962C8B-B14F-4D97-AF65-F5344CB8AC3E}">
        <p14:creationId xmlns:p14="http://schemas.microsoft.com/office/powerpoint/2010/main" val="380794958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423863"/>
            <a:ext cx="9013825" cy="1390650"/>
          </a:xfrm>
        </p:spPr>
        <p:txBody>
          <a:bodyPr>
            <a:noAutofit/>
          </a:bodyPr>
          <a:lstStyle/>
          <a:p>
            <a:pPr>
              <a:defRPr/>
            </a:pPr>
            <a:r>
              <a:rPr lang="en-US" sz="2400" b="1" dirty="0">
                <a:latin typeface="Microsoft YaHei UI" panose="020B0503020204020204" pitchFamily="34" charset="-122"/>
                <a:ea typeface="Microsoft YaHei UI" panose="020B0503020204020204" pitchFamily="34" charset="-122"/>
              </a:rPr>
              <a:t>Case Example: Milton Area School District </a:t>
            </a:r>
            <a:br>
              <a:rPr lang="en-US" sz="2400" b="1" dirty="0">
                <a:latin typeface="Microsoft YaHei UI" panose="020B0503020204020204" pitchFamily="34" charset="-122"/>
                <a:ea typeface="Microsoft YaHei UI" panose="020B0503020204020204" pitchFamily="34" charset="-122"/>
              </a:rPr>
            </a:br>
            <a:r>
              <a:rPr lang="en-US" sz="2400" b="1" dirty="0">
                <a:latin typeface="Microsoft YaHei UI" panose="020B0503020204020204" pitchFamily="34" charset="-122"/>
                <a:ea typeface="Microsoft YaHei UI" panose="020B0503020204020204" pitchFamily="34" charset="-122"/>
              </a:rPr>
              <a:t>2017-2018 </a:t>
            </a:r>
          </a:p>
        </p:txBody>
      </p:sp>
      <p:sp>
        <p:nvSpPr>
          <p:cNvPr id="14339" name="Rectangle 3"/>
          <p:cNvSpPr>
            <a:spLocks noGrp="1" noChangeArrowheads="1"/>
          </p:cNvSpPr>
          <p:nvPr>
            <p:ph idx="4294967295"/>
          </p:nvPr>
        </p:nvSpPr>
        <p:spPr>
          <a:xfrm>
            <a:off x="0" y="1581771"/>
            <a:ext cx="9144000" cy="5176837"/>
          </a:xfrm>
        </p:spPr>
        <p:txBody>
          <a:bodyPr>
            <a:noAutofit/>
          </a:bodyPr>
          <a:lstStyle/>
          <a:p>
            <a:pPr lvl="0">
              <a:lnSpc>
                <a:spcPct val="150000"/>
              </a:lnSpc>
            </a:pPr>
            <a:r>
              <a:rPr lang="en-US" sz="1600" dirty="0">
                <a:latin typeface="Microsoft YaHei UI" panose="020B0503020204020204" pitchFamily="34" charset="-122"/>
                <a:ea typeface="Microsoft YaHei UI" panose="020B0503020204020204" pitchFamily="34" charset="-122"/>
              </a:rPr>
              <a:t>Student enrollment of 2,223 students comprised of 86% White, 3% Black, Latino-Hispanic 7% and 4% Other</a:t>
            </a:r>
          </a:p>
          <a:p>
            <a:pPr lvl="0">
              <a:lnSpc>
                <a:spcPct val="150000"/>
              </a:lnSpc>
            </a:pPr>
            <a:r>
              <a:rPr lang="en-US" sz="1600" dirty="0">
                <a:latin typeface="Microsoft YaHei UI" panose="020B0503020204020204" pitchFamily="34" charset="-122"/>
                <a:ea typeface="Microsoft YaHei UI" panose="020B0503020204020204" pitchFamily="34" charset="-122"/>
              </a:rPr>
              <a:t>182 teachers, 108 staff, and 16 administrators</a:t>
            </a:r>
          </a:p>
          <a:p>
            <a:pPr lvl="0">
              <a:lnSpc>
                <a:spcPct val="150000"/>
              </a:lnSpc>
            </a:pPr>
            <a:r>
              <a:rPr lang="en-US" sz="1600" dirty="0">
                <a:latin typeface="Microsoft YaHei UI" panose="020B0503020204020204" pitchFamily="34" charset="-122"/>
                <a:ea typeface="Microsoft YaHei UI" panose="020B0503020204020204" pitchFamily="34" charset="-122"/>
              </a:rPr>
              <a:t>Largest industries: food manufacturing/distribution, trucking &amp; steel </a:t>
            </a:r>
          </a:p>
          <a:p>
            <a:pPr lvl="0">
              <a:lnSpc>
                <a:spcPct val="150000"/>
              </a:lnSpc>
            </a:pPr>
            <a:r>
              <a:rPr lang="en-US" sz="1600" dirty="0">
                <a:latin typeface="Microsoft YaHei UI" panose="020B0503020204020204" pitchFamily="34" charset="-122"/>
                <a:ea typeface="Microsoft YaHei UI" panose="020B0503020204020204" pitchFamily="34" charset="-122"/>
              </a:rPr>
              <a:t>Located in rural Northumberland and Union counties</a:t>
            </a:r>
          </a:p>
          <a:p>
            <a:pPr lvl="0">
              <a:lnSpc>
                <a:spcPct val="150000"/>
              </a:lnSpc>
            </a:pPr>
            <a:r>
              <a:rPr lang="en-US" sz="1600" dirty="0">
                <a:latin typeface="Microsoft YaHei UI" panose="020B0503020204020204" pitchFamily="34" charset="-122"/>
                <a:ea typeface="Microsoft YaHei UI" panose="020B0503020204020204" pitchFamily="34" charset="-122"/>
              </a:rPr>
              <a:t>3 Elementary Schools, 1 Middle School  and 1 High School</a:t>
            </a:r>
          </a:p>
          <a:p>
            <a:pPr lvl="0">
              <a:lnSpc>
                <a:spcPct val="150000"/>
              </a:lnSpc>
            </a:pPr>
            <a:r>
              <a:rPr lang="en-US" sz="1600" dirty="0">
                <a:latin typeface="Microsoft YaHei UI" panose="020B0503020204020204" pitchFamily="34" charset="-122"/>
                <a:ea typeface="Microsoft YaHei UI" panose="020B0503020204020204" pitchFamily="34" charset="-122"/>
              </a:rPr>
              <a:t>Each school is at different stages of implementation of the PBIS framework</a:t>
            </a:r>
          </a:p>
          <a:p>
            <a:pPr lvl="0">
              <a:lnSpc>
                <a:spcPct val="150000"/>
              </a:lnSpc>
            </a:pPr>
            <a:r>
              <a:rPr lang="en-US" sz="1600" dirty="0">
                <a:latin typeface="Microsoft YaHei UI" panose="020B0503020204020204" pitchFamily="34" charset="-122"/>
                <a:ea typeface="Microsoft YaHei UI" panose="020B0503020204020204" pitchFamily="34" charset="-122"/>
              </a:rPr>
              <a:t>352 students receive special education (17.08%) </a:t>
            </a:r>
          </a:p>
          <a:p>
            <a:pPr lvl="0">
              <a:lnSpc>
                <a:spcPct val="150000"/>
              </a:lnSpc>
            </a:pPr>
            <a:r>
              <a:rPr lang="en-US" sz="1600" dirty="0">
                <a:latin typeface="Microsoft YaHei UI" panose="020B0503020204020204" pitchFamily="34" charset="-122"/>
                <a:ea typeface="Microsoft YaHei UI" panose="020B0503020204020204" pitchFamily="34" charset="-122"/>
              </a:rPr>
              <a:t>120 students speak English as their second language (4.5%) 69 students currently receiving ELL services </a:t>
            </a:r>
          </a:p>
          <a:p>
            <a:pPr lvl="0">
              <a:lnSpc>
                <a:spcPct val="150000"/>
              </a:lnSpc>
            </a:pPr>
            <a:r>
              <a:rPr lang="en-US" sz="1600" dirty="0">
                <a:latin typeface="Microsoft YaHei UI" panose="020B0503020204020204" pitchFamily="34" charset="-122"/>
                <a:ea typeface="Microsoft YaHei UI" panose="020B0503020204020204" pitchFamily="34" charset="-122"/>
              </a:rPr>
              <a:t>Median household income of $38,311.00 / year </a:t>
            </a:r>
          </a:p>
          <a:p>
            <a:pPr lvl="0">
              <a:lnSpc>
                <a:spcPct val="150000"/>
              </a:lnSpc>
            </a:pPr>
            <a:r>
              <a:rPr lang="en-US" sz="1600" dirty="0">
                <a:latin typeface="Microsoft YaHei UI" panose="020B0503020204020204" pitchFamily="34" charset="-122"/>
                <a:ea typeface="Microsoft YaHei UI" panose="020B0503020204020204" pitchFamily="34" charset="-122"/>
              </a:rPr>
              <a:t>56% of students qualify for free or reduced lunch</a:t>
            </a:r>
          </a:p>
        </p:txBody>
      </p:sp>
    </p:spTree>
    <p:extLst>
      <p:ext uri="{BB962C8B-B14F-4D97-AF65-F5344CB8AC3E}">
        <p14:creationId xmlns:p14="http://schemas.microsoft.com/office/powerpoint/2010/main" val="315807479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4450" y="303283"/>
            <a:ext cx="9232900" cy="1462087"/>
          </a:xfrm>
        </p:spPr>
        <p:txBody>
          <a:bodyPr>
            <a:normAutofit/>
          </a:bodyPr>
          <a:lstStyle/>
          <a:p>
            <a:pPr>
              <a:defRPr/>
            </a:pPr>
            <a:r>
              <a:rPr lang="en-US" sz="2400" b="1" dirty="0">
                <a:latin typeface="Microsoft YaHei UI" panose="020B0503020204020204" pitchFamily="34" charset="-122"/>
                <a:ea typeface="Microsoft YaHei UI" panose="020B0503020204020204" pitchFamily="34" charset="-122"/>
              </a:rPr>
              <a:t>Going Beyond ODRs: Pennsylvania Youth Survey (PAYS)</a:t>
            </a:r>
          </a:p>
        </p:txBody>
      </p:sp>
      <p:sp>
        <p:nvSpPr>
          <p:cNvPr id="14339" name="Rectangle 3"/>
          <p:cNvSpPr>
            <a:spLocks noGrp="1" noChangeArrowheads="1"/>
          </p:cNvSpPr>
          <p:nvPr>
            <p:ph idx="4294967295"/>
          </p:nvPr>
        </p:nvSpPr>
        <p:spPr>
          <a:xfrm>
            <a:off x="0" y="1484243"/>
            <a:ext cx="9144000" cy="5349945"/>
          </a:xfrm>
        </p:spPr>
        <p:txBody>
          <a:bodyPr>
            <a:noAutofit/>
          </a:bodyPr>
          <a:lstStyle/>
          <a:p>
            <a:pPr marL="0" indent="0">
              <a:buNone/>
            </a:pPr>
            <a:endParaRPr lang="en-US" sz="2000" b="1" u="sng" dirty="0">
              <a:solidFill>
                <a:srgbClr val="002060"/>
              </a:solidFill>
              <a:latin typeface="Microsoft YaHei UI" panose="020B0503020204020204" pitchFamily="34" charset="-122"/>
              <a:ea typeface="Microsoft YaHei UI" panose="020B0503020204020204" pitchFamily="34" charset="-122"/>
            </a:endParaRPr>
          </a:p>
          <a:p>
            <a:pPr lvl="0"/>
            <a:r>
              <a:rPr lang="en-US" sz="1600" dirty="0">
                <a:latin typeface="Microsoft YaHei UI" panose="020B0503020204020204" pitchFamily="34" charset="-122"/>
                <a:ea typeface="Microsoft YaHei UI" panose="020B0503020204020204" pitchFamily="34" charset="-122"/>
              </a:rPr>
              <a:t>Voluntary survey conducted with 6, 8, 10 and 12 grade students to learn about their behavior, attitudes and knowledge concerning risk and protective factors in their lives. </a:t>
            </a:r>
          </a:p>
          <a:p>
            <a:pPr marL="0" lvl="0" indent="0">
              <a:buNone/>
            </a:pPr>
            <a:endParaRPr lang="en-US" sz="1600" dirty="0">
              <a:latin typeface="Microsoft YaHei UI" panose="020B0503020204020204" pitchFamily="34" charset="-122"/>
              <a:ea typeface="Microsoft YaHei UI" panose="020B0503020204020204" pitchFamily="34" charset="-122"/>
            </a:endParaRPr>
          </a:p>
          <a:p>
            <a:pPr lvl="0"/>
            <a:r>
              <a:rPr lang="en-US" sz="1600" dirty="0">
                <a:latin typeface="Microsoft YaHei UI" panose="020B0503020204020204" pitchFamily="34" charset="-122"/>
                <a:ea typeface="Microsoft YaHei UI" panose="020B0503020204020204" pitchFamily="34" charset="-122"/>
              </a:rPr>
              <a:t>The survey is conducted on an every other year basis and is sponsored through the Pennsylvania Commission on Crime and Delinquency in collaboration with the Pennsylvania Department of Education. </a:t>
            </a:r>
          </a:p>
          <a:p>
            <a:pPr lvl="0"/>
            <a:r>
              <a:rPr lang="en-US" sz="1600" dirty="0">
                <a:latin typeface="Microsoft YaHei UI" panose="020B0503020204020204" pitchFamily="34" charset="-122"/>
                <a:ea typeface="Microsoft YaHei UI" panose="020B0503020204020204" pitchFamily="34" charset="-122"/>
              </a:rPr>
              <a:t>Approximately 85% of school districts in Pennsylvania are projected to conduct the PAYS during 2019. </a:t>
            </a:r>
          </a:p>
          <a:p>
            <a:pPr marL="0" lvl="0" indent="0">
              <a:buNone/>
            </a:pPr>
            <a:endParaRPr lang="en-US" sz="1600" dirty="0">
              <a:latin typeface="Microsoft YaHei UI" panose="020B0503020204020204" pitchFamily="34" charset="-122"/>
              <a:ea typeface="Microsoft YaHei UI" panose="020B0503020204020204" pitchFamily="34" charset="-122"/>
            </a:endParaRPr>
          </a:p>
          <a:p>
            <a:pPr lvl="0"/>
            <a:r>
              <a:rPr lang="en-US" sz="1600" dirty="0">
                <a:latin typeface="Microsoft YaHei UI" panose="020B0503020204020204" pitchFamily="34" charset="-122"/>
                <a:ea typeface="Microsoft YaHei UI" panose="020B0503020204020204" pitchFamily="34" charset="-122"/>
              </a:rPr>
              <a:t>Primary focus is on 1) providing school leaders with critical information concerning changes in patterns in the use and abuse of harmful substances and behaviors, and 2) assessing risk factors that are related to undesired behaviors and the protective factors that help guard against concerning behavior. </a:t>
            </a:r>
          </a:p>
          <a:p>
            <a:pPr marL="0" indent="0">
              <a:buNone/>
            </a:pPr>
            <a:r>
              <a:rPr lang="en-US" sz="2000" b="1" dirty="0">
                <a:latin typeface="Microsoft YaHei UI" panose="020B0503020204020204" pitchFamily="34" charset="-122"/>
                <a:ea typeface="Microsoft YaHei UI" panose="020B0503020204020204" pitchFamily="34" charset="-122"/>
              </a:rPr>
              <a:t>	</a:t>
            </a:r>
            <a:endParaRPr lang="en-US" sz="200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38741906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552450"/>
            <a:ext cx="9144000" cy="577850"/>
          </a:xfrm>
        </p:spPr>
        <p:txBody>
          <a:bodyPr>
            <a:normAutofit/>
          </a:bodyPr>
          <a:lstStyle/>
          <a:p>
            <a:pPr algn="ctr">
              <a:defRPr/>
            </a:pPr>
            <a:r>
              <a:rPr lang="en-US" sz="2800" b="1" dirty="0">
                <a:solidFill>
                  <a:srgbClr val="002060"/>
                </a:solidFill>
                <a:latin typeface="Microsoft YaHei UI" panose="020B0503020204020204" pitchFamily="34" charset="-122"/>
                <a:ea typeface="Microsoft YaHei UI" panose="020B0503020204020204" pitchFamily="34" charset="-122"/>
              </a:rPr>
              <a:t>Case Example: MASD</a:t>
            </a:r>
          </a:p>
        </p:txBody>
      </p:sp>
      <p:sp>
        <p:nvSpPr>
          <p:cNvPr id="14339" name="Rectangle 3"/>
          <p:cNvSpPr>
            <a:spLocks noGrp="1" noChangeArrowheads="1"/>
          </p:cNvSpPr>
          <p:nvPr>
            <p:ph idx="4294967295"/>
          </p:nvPr>
        </p:nvSpPr>
        <p:spPr>
          <a:xfrm>
            <a:off x="-1" y="1130301"/>
            <a:ext cx="9369287" cy="5701194"/>
          </a:xfrm>
        </p:spPr>
        <p:txBody>
          <a:bodyPr>
            <a:noAutofit/>
          </a:bodyPr>
          <a:lstStyle/>
          <a:p>
            <a:pPr marL="0" indent="0">
              <a:buNone/>
            </a:pPr>
            <a:r>
              <a:rPr lang="en-US" sz="1300" dirty="0">
                <a:solidFill>
                  <a:schemeClr val="bg2">
                    <a:lumMod val="25000"/>
                  </a:schemeClr>
                </a:solidFill>
                <a:latin typeface="Microsoft YaHei UI" panose="020B0503020204020204" pitchFamily="34" charset="-122"/>
                <a:ea typeface="Microsoft YaHei UI" panose="020B0503020204020204" pitchFamily="34" charset="-122"/>
              </a:rPr>
              <a:t>Priorities Reflected in MASD PAYS Data (2015 &amp; 2017):</a:t>
            </a:r>
          </a:p>
          <a:p>
            <a:pPr marL="0" indent="0">
              <a:buNone/>
            </a:pPr>
            <a:r>
              <a:rPr lang="en-US" sz="1300" b="1" dirty="0">
                <a:solidFill>
                  <a:schemeClr val="bg2">
                    <a:lumMod val="25000"/>
                  </a:schemeClr>
                </a:solidFill>
                <a:latin typeface="Microsoft YaHei UI" panose="020B0503020204020204" pitchFamily="34" charset="-122"/>
                <a:ea typeface="Microsoft YaHei UI" panose="020B0503020204020204" pitchFamily="34" charset="-122"/>
              </a:rPr>
              <a:t>        Mental Health &amp; Risk for Suicide</a:t>
            </a:r>
            <a:endParaRPr lang="en-US" sz="1300" dirty="0">
              <a:solidFill>
                <a:schemeClr val="bg2">
                  <a:lumMod val="25000"/>
                </a:schemeClr>
              </a:solidFill>
              <a:latin typeface="Microsoft YaHei UI" panose="020B0503020204020204" pitchFamily="34" charset="-122"/>
              <a:ea typeface="Microsoft YaHei UI" panose="020B0503020204020204" pitchFamily="34" charset="-122"/>
            </a:endParaRPr>
          </a:p>
          <a:p>
            <a:pPr marL="0" indent="0">
              <a:buNone/>
            </a:pPr>
            <a:r>
              <a:rPr lang="en-US" sz="1300" dirty="0">
                <a:solidFill>
                  <a:schemeClr val="bg2">
                    <a:lumMod val="25000"/>
                  </a:schemeClr>
                </a:solidFill>
                <a:latin typeface="Microsoft YaHei UI" panose="020B0503020204020204" pitchFamily="34" charset="-122"/>
                <a:ea typeface="Microsoft YaHei UI" panose="020B0503020204020204" pitchFamily="34" charset="-122"/>
              </a:rPr>
              <a:t>	4 out of 10 students indicted “at times I feel I am no good at all” (41.4%)</a:t>
            </a:r>
          </a:p>
          <a:p>
            <a:pPr marL="0" indent="0">
              <a:buNone/>
            </a:pPr>
            <a:r>
              <a:rPr lang="en-US" sz="1300" dirty="0">
                <a:solidFill>
                  <a:schemeClr val="bg2">
                    <a:lumMod val="25000"/>
                  </a:schemeClr>
                </a:solidFill>
                <a:latin typeface="Microsoft YaHei UI" panose="020B0503020204020204" pitchFamily="34" charset="-122"/>
                <a:ea typeface="Microsoft YaHei UI" panose="020B0503020204020204" pitchFamily="34" charset="-122"/>
              </a:rPr>
              <a:t>	4 out of 10 students indicated “felt sad or depressed most days in the past 12 months” (44.5%)</a:t>
            </a:r>
          </a:p>
          <a:p>
            <a:pPr marL="0" indent="0">
              <a:buNone/>
            </a:pPr>
            <a:r>
              <a:rPr lang="en-US" sz="1300" dirty="0">
                <a:solidFill>
                  <a:schemeClr val="bg2">
                    <a:lumMod val="25000"/>
                  </a:schemeClr>
                </a:solidFill>
                <a:latin typeface="Microsoft YaHei UI" panose="020B0503020204020204" pitchFamily="34" charset="-122"/>
                <a:ea typeface="Microsoft YaHei UI" panose="020B0503020204020204" pitchFamily="34" charset="-122"/>
              </a:rPr>
              <a:t>	2 out of 10 students reported “seriously considered attempting suicide” (21%)</a:t>
            </a:r>
          </a:p>
          <a:p>
            <a:pPr marL="0" indent="0">
              <a:buNone/>
            </a:pPr>
            <a:r>
              <a:rPr lang="en-US" sz="1300" dirty="0">
                <a:solidFill>
                  <a:schemeClr val="bg2">
                    <a:lumMod val="25000"/>
                  </a:schemeClr>
                </a:solidFill>
                <a:latin typeface="Microsoft YaHei UI" panose="020B0503020204020204" pitchFamily="34" charset="-122"/>
                <a:ea typeface="Microsoft YaHei UI" panose="020B0503020204020204" pitchFamily="34" charset="-122"/>
              </a:rPr>
              <a:t>        </a:t>
            </a:r>
            <a:r>
              <a:rPr lang="en-US" sz="1300" b="1" dirty="0">
                <a:solidFill>
                  <a:schemeClr val="bg2">
                    <a:lumMod val="25000"/>
                  </a:schemeClr>
                </a:solidFill>
                <a:latin typeface="Microsoft YaHei UI" panose="020B0503020204020204" pitchFamily="34" charset="-122"/>
                <a:ea typeface="Microsoft YaHei UI" panose="020B0503020204020204" pitchFamily="34" charset="-122"/>
              </a:rPr>
              <a:t>Experiences with Bullying</a:t>
            </a:r>
            <a:endParaRPr lang="en-US" sz="1300" dirty="0">
              <a:solidFill>
                <a:schemeClr val="bg2">
                  <a:lumMod val="25000"/>
                </a:schemeClr>
              </a:solidFill>
              <a:latin typeface="Microsoft YaHei UI" panose="020B0503020204020204" pitchFamily="34" charset="-122"/>
              <a:ea typeface="Microsoft YaHei UI" panose="020B0503020204020204" pitchFamily="34" charset="-122"/>
            </a:endParaRPr>
          </a:p>
          <a:p>
            <a:pPr marL="0" indent="0">
              <a:buNone/>
            </a:pPr>
            <a:r>
              <a:rPr lang="en-US" sz="1300" dirty="0">
                <a:solidFill>
                  <a:schemeClr val="bg2">
                    <a:lumMod val="25000"/>
                  </a:schemeClr>
                </a:solidFill>
                <a:latin typeface="Microsoft YaHei UI" panose="020B0503020204020204" pitchFamily="34" charset="-122"/>
                <a:ea typeface="Microsoft YaHei UI" panose="020B0503020204020204" pitchFamily="34" charset="-122"/>
              </a:rPr>
              <a:t>	2 out of 10 students reported “being bullied in the past 12 months” (21.9%)</a:t>
            </a:r>
          </a:p>
          <a:p>
            <a:pPr marL="0" indent="0">
              <a:buNone/>
            </a:pPr>
            <a:r>
              <a:rPr lang="en-US" sz="1300" b="1" dirty="0">
                <a:solidFill>
                  <a:schemeClr val="bg2">
                    <a:lumMod val="25000"/>
                  </a:schemeClr>
                </a:solidFill>
                <a:latin typeface="Microsoft YaHei UI" panose="020B0503020204020204" pitchFamily="34" charset="-122"/>
                <a:ea typeface="Microsoft YaHei UI" panose="020B0503020204020204" pitchFamily="34" charset="-122"/>
              </a:rPr>
              <a:t>        Being Threatened with Violent Behavior</a:t>
            </a:r>
          </a:p>
          <a:p>
            <a:pPr marL="0" indent="0">
              <a:buNone/>
            </a:pPr>
            <a:r>
              <a:rPr lang="en-US" sz="1300" b="1" dirty="0">
                <a:solidFill>
                  <a:schemeClr val="bg2">
                    <a:lumMod val="25000"/>
                  </a:schemeClr>
                </a:solidFill>
                <a:latin typeface="Microsoft YaHei UI" panose="020B0503020204020204" pitchFamily="34" charset="-122"/>
                <a:ea typeface="Microsoft YaHei UI" panose="020B0503020204020204" pitchFamily="34" charset="-122"/>
              </a:rPr>
              <a:t>	</a:t>
            </a:r>
            <a:r>
              <a:rPr lang="en-US" sz="1300" dirty="0">
                <a:solidFill>
                  <a:schemeClr val="bg2">
                    <a:lumMod val="25000"/>
                  </a:schemeClr>
                </a:solidFill>
                <a:latin typeface="Microsoft YaHei UI" panose="020B0503020204020204" pitchFamily="34" charset="-122"/>
                <a:ea typeface="Microsoft YaHei UI" panose="020B0503020204020204" pitchFamily="34" charset="-122"/>
              </a:rPr>
              <a:t>3 out of 10 students report being threatened to be hit or beaten up on school property in the past 12 	months (31.2%)</a:t>
            </a:r>
          </a:p>
          <a:p>
            <a:pPr marL="0" indent="0">
              <a:buNone/>
            </a:pPr>
            <a:r>
              <a:rPr lang="en-US" sz="1300" dirty="0">
                <a:solidFill>
                  <a:schemeClr val="bg2">
                    <a:lumMod val="25000"/>
                  </a:schemeClr>
                </a:solidFill>
                <a:latin typeface="Microsoft YaHei UI" panose="020B0503020204020204" pitchFamily="34" charset="-122"/>
                <a:ea typeface="Microsoft YaHei UI" panose="020B0503020204020204" pitchFamily="34" charset="-122"/>
              </a:rPr>
              <a:t>	1 in 10 students report having been hit or beaten up in the past 12 months (13.9%)</a:t>
            </a:r>
          </a:p>
          <a:p>
            <a:pPr marL="0" indent="0">
              <a:buNone/>
            </a:pPr>
            <a:r>
              <a:rPr lang="en-US" sz="1300" b="1" dirty="0">
                <a:solidFill>
                  <a:schemeClr val="bg2">
                    <a:lumMod val="25000"/>
                  </a:schemeClr>
                </a:solidFill>
                <a:latin typeface="Microsoft YaHei UI" panose="020B0503020204020204" pitchFamily="34" charset="-122"/>
                <a:ea typeface="Microsoft YaHei UI" panose="020B0503020204020204" pitchFamily="34" charset="-122"/>
              </a:rPr>
              <a:t>        Substance Access and Use</a:t>
            </a:r>
            <a:endParaRPr lang="en-US" sz="1300" dirty="0">
              <a:solidFill>
                <a:schemeClr val="bg2">
                  <a:lumMod val="25000"/>
                </a:schemeClr>
              </a:solidFill>
              <a:latin typeface="Microsoft YaHei UI" panose="020B0503020204020204" pitchFamily="34" charset="-122"/>
              <a:ea typeface="Microsoft YaHei UI" panose="020B0503020204020204" pitchFamily="34" charset="-122"/>
            </a:endParaRPr>
          </a:p>
          <a:p>
            <a:pPr marL="0" indent="0">
              <a:buNone/>
            </a:pPr>
            <a:r>
              <a:rPr lang="en-US" sz="1300" dirty="0">
                <a:solidFill>
                  <a:schemeClr val="bg2">
                    <a:lumMod val="25000"/>
                  </a:schemeClr>
                </a:solidFill>
                <a:latin typeface="Microsoft YaHei UI" panose="020B0503020204020204" pitchFamily="34" charset="-122"/>
                <a:ea typeface="Microsoft YaHei UI" panose="020B0503020204020204" pitchFamily="34" charset="-122"/>
              </a:rPr>
              <a:t>	4 out of 10 students report having tried beer, wine or hard liquor in past 30 days (41.3%)</a:t>
            </a:r>
          </a:p>
          <a:p>
            <a:pPr marL="0" indent="0">
              <a:buNone/>
            </a:pPr>
            <a:r>
              <a:rPr lang="en-US" sz="1300" dirty="0">
                <a:solidFill>
                  <a:schemeClr val="bg2">
                    <a:lumMod val="25000"/>
                  </a:schemeClr>
                </a:solidFill>
                <a:latin typeface="Microsoft YaHei UI" panose="020B0503020204020204" pitchFamily="34" charset="-122"/>
                <a:ea typeface="Microsoft YaHei UI" panose="020B0503020204020204" pitchFamily="34" charset="-122"/>
              </a:rPr>
              <a:t>	1 out of 2 students report gaining access to alcohol from family / religious celebrations (51.5%)</a:t>
            </a:r>
          </a:p>
          <a:p>
            <a:pPr marL="0" indent="0">
              <a:buNone/>
            </a:pPr>
            <a:r>
              <a:rPr lang="en-US" sz="1300" dirty="0">
                <a:solidFill>
                  <a:schemeClr val="bg2">
                    <a:lumMod val="25000"/>
                  </a:schemeClr>
                </a:solidFill>
                <a:latin typeface="Microsoft YaHei UI" panose="020B0503020204020204" pitchFamily="34" charset="-122"/>
                <a:ea typeface="Microsoft YaHei UI" panose="020B0503020204020204" pitchFamily="34" charset="-122"/>
              </a:rPr>
              <a:t>	Nearly 2 of 10 students report “having smoked cigarettes” (19.4%)</a:t>
            </a:r>
          </a:p>
          <a:p>
            <a:pPr marL="0" indent="0">
              <a:buNone/>
            </a:pPr>
            <a:r>
              <a:rPr lang="en-US" sz="1300" dirty="0">
                <a:solidFill>
                  <a:schemeClr val="bg2">
                    <a:lumMod val="25000"/>
                  </a:schemeClr>
                </a:solidFill>
                <a:latin typeface="Microsoft YaHei UI" panose="020B0503020204020204" pitchFamily="34" charset="-122"/>
                <a:ea typeface="Microsoft YaHei UI" panose="020B0503020204020204" pitchFamily="34" charset="-122"/>
              </a:rPr>
              <a:t>	Approaching 1 of 10 students indicate “using prescription pain relievers without doctor telling them 	to take them”  (7.9%) </a:t>
            </a:r>
          </a:p>
          <a:p>
            <a:pPr marL="0" indent="0">
              <a:buNone/>
            </a:pPr>
            <a:r>
              <a:rPr lang="en-US" sz="1300" dirty="0">
                <a:solidFill>
                  <a:schemeClr val="bg2">
                    <a:lumMod val="25000"/>
                  </a:schemeClr>
                </a:solidFill>
                <a:latin typeface="Microsoft YaHei UI" panose="020B0503020204020204" pitchFamily="34" charset="-122"/>
                <a:ea typeface="Microsoft YaHei UI" panose="020B0503020204020204" pitchFamily="34" charset="-122"/>
              </a:rPr>
              <a:t>	with primary source of those drugs being family or friends</a:t>
            </a:r>
          </a:p>
          <a:p>
            <a:pPr marL="0" indent="0">
              <a:buNone/>
            </a:pPr>
            <a:r>
              <a:rPr lang="en-US" sz="1300" b="1" dirty="0">
                <a:solidFill>
                  <a:schemeClr val="bg2">
                    <a:lumMod val="25000"/>
                  </a:schemeClr>
                </a:solidFill>
                <a:latin typeface="Microsoft YaHei UI" panose="020B0503020204020204" pitchFamily="34" charset="-122"/>
                <a:ea typeface="Microsoft YaHei UI" panose="020B0503020204020204" pitchFamily="34" charset="-122"/>
              </a:rPr>
              <a:t>        Stress Associated with Limited Family Resources</a:t>
            </a:r>
          </a:p>
          <a:p>
            <a:pPr marL="0" indent="0">
              <a:buNone/>
            </a:pPr>
            <a:r>
              <a:rPr lang="en-US" sz="1300" dirty="0">
                <a:solidFill>
                  <a:schemeClr val="bg2">
                    <a:lumMod val="25000"/>
                  </a:schemeClr>
                </a:solidFill>
                <a:latin typeface="Microsoft YaHei UI" panose="020B0503020204020204" pitchFamily="34" charset="-122"/>
                <a:ea typeface="Microsoft YaHei UI" panose="020B0503020204020204" pitchFamily="34" charset="-122"/>
              </a:rPr>
              <a:t>	2 out of 10 students report “worrying about the family running out of food” (19.8%)</a:t>
            </a:r>
          </a:p>
          <a:p>
            <a:pPr marL="0" indent="0">
              <a:buNone/>
            </a:pPr>
            <a:r>
              <a:rPr lang="en-US" sz="1300" dirty="0">
                <a:solidFill>
                  <a:schemeClr val="bg2">
                    <a:lumMod val="25000"/>
                  </a:schemeClr>
                </a:solidFill>
                <a:latin typeface="Microsoft YaHei UI" panose="020B0503020204020204" pitchFamily="34" charset="-122"/>
                <a:ea typeface="Microsoft YaHei UI" panose="020B0503020204020204" pitchFamily="34" charset="-122"/>
              </a:rPr>
              <a:t>	Almost 1 out of every 10 students indicate having “skipped a meal due to limited family money” 	(8.9%)</a:t>
            </a:r>
          </a:p>
          <a:p>
            <a:pPr marL="0" indent="0">
              <a:buNone/>
            </a:pPr>
            <a:endParaRPr lang="en-US" sz="1400" dirty="0">
              <a:solidFill>
                <a:srgbClr val="0066CC"/>
              </a:solidFill>
              <a:ea typeface="Microsoft YaHei UI" panose="020B0503020204020204" pitchFamily="34" charset="-122"/>
            </a:endParaRPr>
          </a:p>
        </p:txBody>
      </p:sp>
    </p:spTree>
    <p:extLst>
      <p:ext uri="{BB962C8B-B14F-4D97-AF65-F5344CB8AC3E}">
        <p14:creationId xmlns:p14="http://schemas.microsoft.com/office/powerpoint/2010/main" val="353726447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219075" y="696102"/>
            <a:ext cx="8705850" cy="1147003"/>
          </a:xfrm>
        </p:spPr>
        <p:txBody>
          <a:bodyPr>
            <a:normAutofit/>
          </a:bodyPr>
          <a:lstStyle/>
          <a:p>
            <a:pPr algn="ctr">
              <a:defRPr/>
            </a:pPr>
            <a:r>
              <a:rPr lang="en-US" sz="2800" b="1" dirty="0">
                <a:solidFill>
                  <a:srgbClr val="002060"/>
                </a:solidFill>
                <a:latin typeface="Microsoft YaHei UI" panose="020B0503020204020204" pitchFamily="34" charset="-122"/>
                <a:ea typeface="Microsoft YaHei UI" panose="020B0503020204020204" pitchFamily="34" charset="-122"/>
              </a:rPr>
              <a:t>Using PAYS Data: Logic Model &amp; Action Plans</a:t>
            </a:r>
            <a:br>
              <a:rPr lang="en-US" sz="3600" b="1" dirty="0">
                <a:latin typeface="Bodoni MT Condensed" panose="02070606080606020203" pitchFamily="18" charset="0"/>
                <a:ea typeface="Adobe Kaiti Std R" panose="02020400000000000000" pitchFamily="18" charset="-128"/>
              </a:rPr>
            </a:br>
            <a:r>
              <a:rPr lang="en-US" sz="1500" b="1" dirty="0">
                <a:solidFill>
                  <a:schemeClr val="bg2">
                    <a:lumMod val="25000"/>
                  </a:schemeClr>
                </a:solidFill>
                <a:latin typeface="+mn-lt"/>
                <a:ea typeface="Adobe Kaiti Std R" panose="02020400000000000000" pitchFamily="18" charset="-128"/>
              </a:rPr>
              <a:t>(Adapted from Safe Schools/Healthy Students: SAMHSA)</a:t>
            </a:r>
          </a:p>
        </p:txBody>
      </p:sp>
      <p:sp>
        <p:nvSpPr>
          <p:cNvPr id="14339" name="Rectangle 3"/>
          <p:cNvSpPr>
            <a:spLocks noGrp="1" noChangeArrowheads="1"/>
          </p:cNvSpPr>
          <p:nvPr>
            <p:ph idx="4294967295"/>
          </p:nvPr>
        </p:nvSpPr>
        <p:spPr>
          <a:xfrm>
            <a:off x="88900" y="1906587"/>
            <a:ext cx="9055100" cy="5050803"/>
          </a:xfrm>
        </p:spPr>
        <p:txBody>
          <a:bodyPr/>
          <a:lstStyle/>
          <a:p>
            <a:pPr lvl="0"/>
            <a:r>
              <a:rPr lang="en-US" sz="1500" dirty="0">
                <a:solidFill>
                  <a:schemeClr val="bg2">
                    <a:lumMod val="25000"/>
                  </a:schemeClr>
                </a:solidFill>
                <a:latin typeface="Microsoft YaHei UI" panose="020B0503020204020204" pitchFamily="34" charset="-122"/>
                <a:ea typeface="Microsoft YaHei UI" panose="020B0503020204020204" pitchFamily="34" charset="-122"/>
              </a:rPr>
              <a:t>Designing, implementing and sustaining effective data-driven school-based programs to enhance social-emotional-behavioral wellness of students and staff requires the application of </a:t>
            </a:r>
            <a:r>
              <a:rPr lang="en-US" sz="1500" b="1" u="sng" dirty="0">
                <a:solidFill>
                  <a:schemeClr val="bg2">
                    <a:lumMod val="25000"/>
                  </a:schemeClr>
                </a:solidFill>
                <a:latin typeface="Microsoft YaHei UI" panose="020B0503020204020204" pitchFamily="34" charset="-122"/>
                <a:ea typeface="Microsoft YaHei UI" panose="020B0503020204020204" pitchFamily="34" charset="-122"/>
              </a:rPr>
              <a:t>multi-tiered logic </a:t>
            </a:r>
            <a:r>
              <a:rPr lang="en-US" sz="1500" dirty="0">
                <a:solidFill>
                  <a:schemeClr val="bg2">
                    <a:lumMod val="25000"/>
                  </a:schemeClr>
                </a:solidFill>
                <a:latin typeface="Microsoft YaHei UI" panose="020B0503020204020204" pitchFamily="34" charset="-122"/>
                <a:ea typeface="Microsoft YaHei UI" panose="020B0503020204020204" pitchFamily="34" charset="-122"/>
              </a:rPr>
              <a:t>within an </a:t>
            </a:r>
            <a:r>
              <a:rPr lang="en-US" sz="1500" b="1" u="sng" dirty="0">
                <a:solidFill>
                  <a:schemeClr val="bg2">
                    <a:lumMod val="25000"/>
                  </a:schemeClr>
                </a:solidFill>
                <a:latin typeface="Microsoft YaHei UI" panose="020B0503020204020204" pitchFamily="34" charset="-122"/>
                <a:ea typeface="Microsoft YaHei UI" panose="020B0503020204020204" pitchFamily="34" charset="-122"/>
              </a:rPr>
              <a:t>organized framework</a:t>
            </a:r>
            <a:r>
              <a:rPr lang="en-US" sz="1500" dirty="0">
                <a:solidFill>
                  <a:schemeClr val="bg2">
                    <a:lumMod val="25000"/>
                  </a:schemeClr>
                </a:solidFill>
                <a:latin typeface="Microsoft YaHei UI" panose="020B0503020204020204" pitchFamily="34" charset="-122"/>
                <a:ea typeface="Microsoft YaHei UI" panose="020B0503020204020204" pitchFamily="34" charset="-122"/>
              </a:rPr>
              <a:t>. </a:t>
            </a:r>
          </a:p>
          <a:p>
            <a:pPr lvl="0"/>
            <a:endParaRPr lang="en-US" sz="1500" dirty="0">
              <a:solidFill>
                <a:schemeClr val="bg2">
                  <a:lumMod val="25000"/>
                </a:schemeClr>
              </a:solidFill>
              <a:latin typeface="Microsoft YaHei UI" panose="020B0503020204020204" pitchFamily="34" charset="-122"/>
              <a:ea typeface="Microsoft YaHei UI" panose="020B0503020204020204" pitchFamily="34" charset="-122"/>
            </a:endParaRPr>
          </a:p>
          <a:p>
            <a:pPr lvl="0"/>
            <a:endParaRPr lang="en-US" sz="1500" dirty="0">
              <a:solidFill>
                <a:schemeClr val="bg2">
                  <a:lumMod val="25000"/>
                </a:schemeClr>
              </a:solidFill>
              <a:latin typeface="Microsoft YaHei UI" panose="020B0503020204020204" pitchFamily="34" charset="-122"/>
              <a:ea typeface="Microsoft YaHei UI" panose="020B0503020204020204" pitchFamily="34" charset="-122"/>
            </a:endParaRPr>
          </a:p>
          <a:p>
            <a:pPr lvl="0"/>
            <a:endParaRPr lang="en-US" sz="1500" dirty="0">
              <a:solidFill>
                <a:schemeClr val="bg2">
                  <a:lumMod val="25000"/>
                </a:schemeClr>
              </a:solidFill>
              <a:latin typeface="Microsoft YaHei UI" panose="020B0503020204020204" pitchFamily="34" charset="-122"/>
              <a:ea typeface="Microsoft YaHei UI" panose="020B0503020204020204" pitchFamily="34" charset="-122"/>
            </a:endParaRPr>
          </a:p>
          <a:p>
            <a:pPr lvl="0"/>
            <a:endParaRPr lang="en-US" sz="1500" dirty="0">
              <a:solidFill>
                <a:schemeClr val="bg2">
                  <a:lumMod val="25000"/>
                </a:schemeClr>
              </a:solidFill>
              <a:latin typeface="Microsoft YaHei UI" panose="020B0503020204020204" pitchFamily="34" charset="-122"/>
              <a:ea typeface="Microsoft YaHei UI" panose="020B0503020204020204" pitchFamily="34" charset="-122"/>
            </a:endParaRPr>
          </a:p>
          <a:p>
            <a:pPr marL="0" indent="0">
              <a:buNone/>
            </a:pPr>
            <a:endParaRPr lang="en-US" sz="1500" dirty="0">
              <a:solidFill>
                <a:schemeClr val="bg2">
                  <a:lumMod val="25000"/>
                </a:schemeClr>
              </a:solidFill>
              <a:latin typeface="Microsoft YaHei UI" panose="020B0503020204020204" pitchFamily="34" charset="-122"/>
              <a:ea typeface="Microsoft YaHei UI" panose="020B0503020204020204" pitchFamily="34" charset="-122"/>
            </a:endParaRPr>
          </a:p>
          <a:p>
            <a:r>
              <a:rPr lang="en-US" sz="1500" dirty="0">
                <a:solidFill>
                  <a:schemeClr val="bg2">
                    <a:lumMod val="25000"/>
                  </a:schemeClr>
                </a:solidFill>
                <a:latin typeface="Microsoft YaHei UI" panose="020B0503020204020204" pitchFamily="34" charset="-122"/>
                <a:ea typeface="Microsoft YaHei UI" panose="020B0503020204020204" pitchFamily="34" charset="-122"/>
              </a:rPr>
              <a:t>Once the multi-tiered logic is applied through the logic model framework, attention turns to developing </a:t>
            </a:r>
            <a:r>
              <a:rPr lang="en-US" sz="1500" b="1" u="sng" dirty="0">
                <a:solidFill>
                  <a:schemeClr val="bg2">
                    <a:lumMod val="25000"/>
                  </a:schemeClr>
                </a:solidFill>
                <a:latin typeface="Microsoft YaHei UI" panose="020B0503020204020204" pitchFamily="34" charset="-122"/>
                <a:ea typeface="Microsoft YaHei UI" panose="020B0503020204020204" pitchFamily="34" charset="-122"/>
              </a:rPr>
              <a:t>action plans </a:t>
            </a:r>
            <a:r>
              <a:rPr lang="en-US" sz="1500" dirty="0">
                <a:solidFill>
                  <a:schemeClr val="bg2">
                    <a:lumMod val="25000"/>
                  </a:schemeClr>
                </a:solidFill>
                <a:latin typeface="Microsoft YaHei UI" panose="020B0503020204020204" pitchFamily="34" charset="-122"/>
                <a:ea typeface="Microsoft YaHei UI" panose="020B0503020204020204" pitchFamily="34" charset="-122"/>
              </a:rPr>
              <a:t>to implement the identified activities, curricula, programs, services, strategies and policies (see middle column from the logic model framework). </a:t>
            </a:r>
            <a:endParaRPr lang="en-US" sz="1500" b="1" dirty="0">
              <a:solidFill>
                <a:schemeClr val="bg2">
                  <a:lumMod val="25000"/>
                </a:schemeClr>
              </a:solidFill>
              <a:latin typeface="Microsoft YaHei UI" panose="020B0503020204020204" pitchFamily="34" charset="-122"/>
              <a:ea typeface="Microsoft YaHei UI" panose="020B0503020204020204" pitchFamily="34" charset="-122"/>
            </a:endParaRPr>
          </a:p>
          <a:p>
            <a:pPr marL="0" indent="0">
              <a:buNone/>
            </a:pPr>
            <a:endParaRPr lang="en-US" sz="1650" dirty="0">
              <a:solidFill>
                <a:schemeClr val="bg2">
                  <a:lumMod val="25000"/>
                </a:schemeClr>
              </a:solidFill>
              <a:latin typeface="Microsoft YaHei UI" panose="020B0503020204020204" pitchFamily="34" charset="-122"/>
              <a:ea typeface="Microsoft YaHei UI" panose="020B0503020204020204" pitchFamily="34" charset="-122"/>
            </a:endParaRPr>
          </a:p>
          <a:p>
            <a:pPr marL="0" indent="0" algn="ctr">
              <a:buNone/>
            </a:pPr>
            <a:endParaRPr lang="en-US" sz="1500" b="1" dirty="0">
              <a:latin typeface="Microsoft YaHei UI" panose="020B0503020204020204" pitchFamily="34" charset="-122"/>
              <a:ea typeface="Microsoft YaHei UI" panose="020B0503020204020204" pitchFamily="34" charset="-122"/>
            </a:endParaRPr>
          </a:p>
          <a:p>
            <a:pPr marL="0" indent="0" algn="ctr">
              <a:buNone/>
            </a:pPr>
            <a:r>
              <a:rPr lang="en-US" sz="1350" b="1" dirty="0">
                <a:latin typeface="Microsoft YaHei UI" panose="020B0503020204020204" pitchFamily="34" charset="-122"/>
                <a:ea typeface="Microsoft YaHei UI" panose="020B0503020204020204" pitchFamily="34" charset="-122"/>
              </a:rPr>
              <a:t>	</a:t>
            </a:r>
            <a:endParaRPr lang="en-US" sz="1350" dirty="0">
              <a:latin typeface="Microsoft YaHei UI" panose="020B0503020204020204" pitchFamily="34" charset="-122"/>
              <a:ea typeface="Microsoft YaHei UI" panose="020B0503020204020204" pitchFamily="34" charset="-122"/>
            </a:endParaRPr>
          </a:p>
        </p:txBody>
      </p:sp>
      <p:graphicFrame>
        <p:nvGraphicFramePr>
          <p:cNvPr id="2" name="Table 1"/>
          <p:cNvGraphicFramePr>
            <a:graphicFrameLocks noGrp="1"/>
          </p:cNvGraphicFramePr>
          <p:nvPr>
            <p:extLst>
              <p:ext uri="{D42A27DB-BD31-4B8C-83A1-F6EECF244321}">
                <p14:modId xmlns:p14="http://schemas.microsoft.com/office/powerpoint/2010/main" val="3855165737"/>
              </p:ext>
            </p:extLst>
          </p:nvPr>
        </p:nvGraphicFramePr>
        <p:xfrm>
          <a:off x="88902" y="2752947"/>
          <a:ext cx="8966199" cy="1123823"/>
        </p:xfrm>
        <a:graphic>
          <a:graphicData uri="http://schemas.openxmlformats.org/drawingml/2006/table">
            <a:tbl>
              <a:tblPr firstRow="1" firstCol="1" bandRow="1">
                <a:tableStyleId>{93296810-A885-4BE3-A3E7-6D5BEEA58F35}</a:tableStyleId>
              </a:tblPr>
              <a:tblGrid>
                <a:gridCol w="1235088">
                  <a:extLst>
                    <a:ext uri="{9D8B030D-6E8A-4147-A177-3AD203B41FA5}">
                      <a16:colId xmlns:a16="http://schemas.microsoft.com/office/drawing/2014/main" val="767453325"/>
                    </a:ext>
                  </a:extLst>
                </a:gridCol>
                <a:gridCol w="1131295">
                  <a:extLst>
                    <a:ext uri="{9D8B030D-6E8A-4147-A177-3AD203B41FA5}">
                      <a16:colId xmlns:a16="http://schemas.microsoft.com/office/drawing/2014/main" val="453841457"/>
                    </a:ext>
                  </a:extLst>
                </a:gridCol>
                <a:gridCol w="1206605">
                  <a:extLst>
                    <a:ext uri="{9D8B030D-6E8A-4147-A177-3AD203B41FA5}">
                      <a16:colId xmlns:a16="http://schemas.microsoft.com/office/drawing/2014/main" val="622311722"/>
                    </a:ext>
                  </a:extLst>
                </a:gridCol>
                <a:gridCol w="1816542">
                  <a:extLst>
                    <a:ext uri="{9D8B030D-6E8A-4147-A177-3AD203B41FA5}">
                      <a16:colId xmlns:a16="http://schemas.microsoft.com/office/drawing/2014/main" val="996533070"/>
                    </a:ext>
                  </a:extLst>
                </a:gridCol>
                <a:gridCol w="1241694">
                  <a:extLst>
                    <a:ext uri="{9D8B030D-6E8A-4147-A177-3AD203B41FA5}">
                      <a16:colId xmlns:a16="http://schemas.microsoft.com/office/drawing/2014/main" val="38646333"/>
                    </a:ext>
                  </a:extLst>
                </a:gridCol>
                <a:gridCol w="1182168">
                  <a:extLst>
                    <a:ext uri="{9D8B030D-6E8A-4147-A177-3AD203B41FA5}">
                      <a16:colId xmlns:a16="http://schemas.microsoft.com/office/drawing/2014/main" val="3075516091"/>
                    </a:ext>
                  </a:extLst>
                </a:gridCol>
                <a:gridCol w="1152807">
                  <a:extLst>
                    <a:ext uri="{9D8B030D-6E8A-4147-A177-3AD203B41FA5}">
                      <a16:colId xmlns:a16="http://schemas.microsoft.com/office/drawing/2014/main" val="836421978"/>
                    </a:ext>
                  </a:extLst>
                </a:gridCol>
              </a:tblGrid>
              <a:tr h="1123823">
                <a:tc>
                  <a:txBody>
                    <a:bodyPr/>
                    <a:lstStyle/>
                    <a:p>
                      <a:pPr marL="0" marR="0" algn="ctr">
                        <a:lnSpc>
                          <a:spcPct val="107000"/>
                        </a:lnSpc>
                        <a:spcBef>
                          <a:spcPts val="0"/>
                        </a:spcBef>
                        <a:spcAft>
                          <a:spcPts val="0"/>
                        </a:spcAft>
                      </a:pPr>
                      <a:r>
                        <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rPr>
                        <a:t>Needs &amp; Gaps</a:t>
                      </a:r>
                      <a:endPar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4769" marR="54769" marT="0" marB="0" anchor="ctr">
                    <a:solidFill>
                      <a:schemeClr val="bg2">
                        <a:lumMod val="40000"/>
                        <a:lumOff val="60000"/>
                      </a:schemeClr>
                    </a:solidFill>
                  </a:tcPr>
                </a:tc>
                <a:tc>
                  <a:txBody>
                    <a:bodyPr/>
                    <a:lstStyle/>
                    <a:p>
                      <a:pPr marL="0" marR="0" algn="ctr">
                        <a:lnSpc>
                          <a:spcPct val="107000"/>
                        </a:lnSpc>
                        <a:spcBef>
                          <a:spcPts val="0"/>
                        </a:spcBef>
                        <a:spcAft>
                          <a:spcPts val="0"/>
                        </a:spcAft>
                      </a:pPr>
                      <a:r>
                        <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rPr>
                        <a:t>Data Sources</a:t>
                      </a:r>
                      <a:endPar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4769" marR="54769" marT="0" marB="0" anchor="ctr">
                    <a:solidFill>
                      <a:schemeClr val="bg2">
                        <a:lumMod val="40000"/>
                        <a:lumOff val="60000"/>
                      </a:schemeClr>
                    </a:solidFill>
                  </a:tcPr>
                </a:tc>
                <a:tc>
                  <a:txBody>
                    <a:bodyPr/>
                    <a:lstStyle/>
                    <a:p>
                      <a:pPr marL="0" marR="0" algn="ctr">
                        <a:lnSpc>
                          <a:spcPct val="107000"/>
                        </a:lnSpc>
                        <a:spcBef>
                          <a:spcPts val="0"/>
                        </a:spcBef>
                        <a:spcAft>
                          <a:spcPts val="0"/>
                        </a:spcAft>
                      </a:pPr>
                      <a:r>
                        <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rPr>
                        <a:t>Objectives</a:t>
                      </a:r>
                      <a:endPar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4769" marR="54769" marT="0" marB="0" anchor="ctr">
                    <a:solidFill>
                      <a:schemeClr val="bg2">
                        <a:lumMod val="40000"/>
                        <a:lumOff val="60000"/>
                      </a:schemeClr>
                    </a:solidFill>
                  </a:tcPr>
                </a:tc>
                <a:tc>
                  <a:txBody>
                    <a:bodyPr/>
                    <a:lstStyle/>
                    <a:p>
                      <a:pPr marL="0" marR="0" algn="ctr">
                        <a:lnSpc>
                          <a:spcPct val="107000"/>
                        </a:lnSpc>
                        <a:spcBef>
                          <a:spcPts val="0"/>
                        </a:spcBef>
                        <a:spcAft>
                          <a:spcPts val="0"/>
                        </a:spcAft>
                      </a:pPr>
                      <a:r>
                        <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rPr>
                        <a:t>Activities, Curricula, Programs, Services, Strategies &amp; Policies</a:t>
                      </a:r>
                      <a:endPar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4769" marR="54769" marT="0" marB="0" anchor="ctr">
                    <a:solidFill>
                      <a:schemeClr val="bg2">
                        <a:lumMod val="40000"/>
                        <a:lumOff val="60000"/>
                      </a:schemeClr>
                    </a:solidFill>
                  </a:tcPr>
                </a:tc>
                <a:tc>
                  <a:txBody>
                    <a:bodyPr/>
                    <a:lstStyle/>
                    <a:p>
                      <a:pPr marL="0" marR="0" algn="ctr">
                        <a:lnSpc>
                          <a:spcPct val="107000"/>
                        </a:lnSpc>
                        <a:spcBef>
                          <a:spcPts val="0"/>
                        </a:spcBef>
                        <a:spcAft>
                          <a:spcPts val="0"/>
                        </a:spcAft>
                      </a:pPr>
                      <a:r>
                        <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rPr>
                        <a:t>Partner Roles and Resources</a:t>
                      </a:r>
                      <a:endPar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4769" marR="54769" marT="0" marB="0" anchor="ctr">
                    <a:solidFill>
                      <a:schemeClr val="bg2">
                        <a:lumMod val="40000"/>
                        <a:lumOff val="60000"/>
                      </a:schemeClr>
                    </a:solidFill>
                  </a:tcPr>
                </a:tc>
                <a:tc>
                  <a:txBody>
                    <a:bodyPr/>
                    <a:lstStyle/>
                    <a:p>
                      <a:pPr marL="0" marR="0" algn="ctr">
                        <a:lnSpc>
                          <a:spcPct val="107000"/>
                        </a:lnSpc>
                        <a:spcBef>
                          <a:spcPts val="0"/>
                        </a:spcBef>
                        <a:spcAft>
                          <a:spcPts val="0"/>
                        </a:spcAft>
                      </a:pPr>
                      <a:r>
                        <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rPr>
                        <a:t>Process Measures </a:t>
                      </a:r>
                      <a:endPar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4769" marR="54769" marT="0" marB="0" anchor="ctr">
                    <a:solidFill>
                      <a:schemeClr val="bg2">
                        <a:lumMod val="40000"/>
                        <a:lumOff val="60000"/>
                      </a:schemeClr>
                    </a:solidFill>
                  </a:tcPr>
                </a:tc>
                <a:tc>
                  <a:txBody>
                    <a:bodyPr/>
                    <a:lstStyle/>
                    <a:p>
                      <a:pPr marL="0" marR="0" algn="ctr">
                        <a:lnSpc>
                          <a:spcPct val="107000"/>
                        </a:lnSpc>
                        <a:spcBef>
                          <a:spcPts val="0"/>
                        </a:spcBef>
                        <a:spcAft>
                          <a:spcPts val="0"/>
                        </a:spcAft>
                      </a:pPr>
                      <a:r>
                        <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rPr>
                        <a:t>Impact &amp; Outcome Measures </a:t>
                      </a:r>
                      <a:endPar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4769" marR="54769" marT="0" marB="0" anchor="ctr">
                    <a:solidFill>
                      <a:schemeClr val="bg2">
                        <a:lumMod val="40000"/>
                        <a:lumOff val="60000"/>
                      </a:schemeClr>
                    </a:solidFill>
                  </a:tcPr>
                </a:tc>
                <a:extLst>
                  <a:ext uri="{0D108BD9-81ED-4DB2-BD59-A6C34878D82A}">
                    <a16:rowId xmlns:a16="http://schemas.microsoft.com/office/drawing/2014/main" val="405994096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63235125"/>
              </p:ext>
            </p:extLst>
          </p:nvPr>
        </p:nvGraphicFramePr>
        <p:xfrm>
          <a:off x="88901" y="5125429"/>
          <a:ext cx="8966200" cy="1127125"/>
        </p:xfrm>
        <a:graphic>
          <a:graphicData uri="http://schemas.openxmlformats.org/drawingml/2006/table">
            <a:tbl>
              <a:tblPr firstRow="1" firstCol="1" bandRow="1">
                <a:tableStyleId>{5C22544A-7EE6-4342-B048-85BDC9FD1C3A}</a:tableStyleId>
              </a:tblPr>
              <a:tblGrid>
                <a:gridCol w="924205">
                  <a:extLst>
                    <a:ext uri="{9D8B030D-6E8A-4147-A177-3AD203B41FA5}">
                      <a16:colId xmlns:a16="http://schemas.microsoft.com/office/drawing/2014/main" val="239715726"/>
                    </a:ext>
                  </a:extLst>
                </a:gridCol>
                <a:gridCol w="813855">
                  <a:extLst>
                    <a:ext uri="{9D8B030D-6E8A-4147-A177-3AD203B41FA5}">
                      <a16:colId xmlns:a16="http://schemas.microsoft.com/office/drawing/2014/main" val="4134531142"/>
                    </a:ext>
                  </a:extLst>
                </a:gridCol>
                <a:gridCol w="1034561">
                  <a:extLst>
                    <a:ext uri="{9D8B030D-6E8A-4147-A177-3AD203B41FA5}">
                      <a16:colId xmlns:a16="http://schemas.microsoft.com/office/drawing/2014/main" val="3086127700"/>
                    </a:ext>
                  </a:extLst>
                </a:gridCol>
                <a:gridCol w="1006975">
                  <a:extLst>
                    <a:ext uri="{9D8B030D-6E8A-4147-A177-3AD203B41FA5}">
                      <a16:colId xmlns:a16="http://schemas.microsoft.com/office/drawing/2014/main" val="400026420"/>
                    </a:ext>
                  </a:extLst>
                </a:gridCol>
                <a:gridCol w="1048356">
                  <a:extLst>
                    <a:ext uri="{9D8B030D-6E8A-4147-A177-3AD203B41FA5}">
                      <a16:colId xmlns:a16="http://schemas.microsoft.com/office/drawing/2014/main" val="3059833886"/>
                    </a:ext>
                  </a:extLst>
                </a:gridCol>
                <a:gridCol w="841445">
                  <a:extLst>
                    <a:ext uri="{9D8B030D-6E8A-4147-A177-3AD203B41FA5}">
                      <a16:colId xmlns:a16="http://schemas.microsoft.com/office/drawing/2014/main" val="2077806645"/>
                    </a:ext>
                  </a:extLst>
                </a:gridCol>
                <a:gridCol w="1531151">
                  <a:extLst>
                    <a:ext uri="{9D8B030D-6E8A-4147-A177-3AD203B41FA5}">
                      <a16:colId xmlns:a16="http://schemas.microsoft.com/office/drawing/2014/main" val="1146871864"/>
                    </a:ext>
                  </a:extLst>
                </a:gridCol>
                <a:gridCol w="979386">
                  <a:extLst>
                    <a:ext uri="{9D8B030D-6E8A-4147-A177-3AD203B41FA5}">
                      <a16:colId xmlns:a16="http://schemas.microsoft.com/office/drawing/2014/main" val="2790100203"/>
                    </a:ext>
                  </a:extLst>
                </a:gridCol>
                <a:gridCol w="786266">
                  <a:extLst>
                    <a:ext uri="{9D8B030D-6E8A-4147-A177-3AD203B41FA5}">
                      <a16:colId xmlns:a16="http://schemas.microsoft.com/office/drawing/2014/main" val="573325519"/>
                    </a:ext>
                  </a:extLst>
                </a:gridCol>
              </a:tblGrid>
              <a:tr h="1005839">
                <a:tc>
                  <a:txBody>
                    <a:bodyPr/>
                    <a:lstStyle/>
                    <a:p>
                      <a:pPr marL="0" marR="0" algn="ctr">
                        <a:lnSpc>
                          <a:spcPct val="107000"/>
                        </a:lnSpc>
                        <a:spcBef>
                          <a:spcPts val="0"/>
                        </a:spcBef>
                        <a:spcAft>
                          <a:spcPts val="0"/>
                        </a:spcAft>
                      </a:pPr>
                      <a:r>
                        <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rPr>
                        <a:t>Objective</a:t>
                      </a:r>
                      <a:endPar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1435" marR="51435" marT="0" marB="0" anchor="ctr">
                    <a:solidFill>
                      <a:schemeClr val="bg2">
                        <a:lumMod val="40000"/>
                        <a:lumOff val="60000"/>
                      </a:schemeClr>
                    </a:solidFill>
                  </a:tcPr>
                </a:tc>
                <a:tc>
                  <a:txBody>
                    <a:bodyPr/>
                    <a:lstStyle/>
                    <a:p>
                      <a:pPr marL="0" marR="0" algn="ctr">
                        <a:lnSpc>
                          <a:spcPct val="107000"/>
                        </a:lnSpc>
                        <a:spcBef>
                          <a:spcPts val="0"/>
                        </a:spcBef>
                        <a:spcAft>
                          <a:spcPts val="0"/>
                        </a:spcAft>
                      </a:pPr>
                      <a:r>
                        <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rPr>
                        <a:t>Activity</a:t>
                      </a:r>
                      <a:endPar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1435" marR="51435" marT="0" marB="0" anchor="ctr">
                    <a:solidFill>
                      <a:schemeClr val="bg2">
                        <a:lumMod val="40000"/>
                        <a:lumOff val="60000"/>
                      </a:schemeClr>
                    </a:solidFill>
                  </a:tcPr>
                </a:tc>
                <a:tc>
                  <a:txBody>
                    <a:bodyPr/>
                    <a:lstStyle/>
                    <a:p>
                      <a:pPr marL="0" marR="0" algn="ctr">
                        <a:lnSpc>
                          <a:spcPct val="107000"/>
                        </a:lnSpc>
                        <a:spcBef>
                          <a:spcPts val="0"/>
                        </a:spcBef>
                        <a:spcAft>
                          <a:spcPts val="0"/>
                        </a:spcAft>
                      </a:pPr>
                      <a:r>
                        <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rPr>
                        <a:t>What action will occur?</a:t>
                      </a:r>
                      <a:endPar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1435" marR="51435" marT="0" marB="0" anchor="ctr">
                    <a:solidFill>
                      <a:schemeClr val="bg2">
                        <a:lumMod val="40000"/>
                        <a:lumOff val="60000"/>
                      </a:schemeClr>
                    </a:solidFill>
                  </a:tcPr>
                </a:tc>
                <a:tc>
                  <a:txBody>
                    <a:bodyPr/>
                    <a:lstStyle/>
                    <a:p>
                      <a:pPr marL="0" marR="0" algn="ctr">
                        <a:lnSpc>
                          <a:spcPct val="107000"/>
                        </a:lnSpc>
                        <a:spcBef>
                          <a:spcPts val="0"/>
                        </a:spcBef>
                        <a:spcAft>
                          <a:spcPts val="0"/>
                        </a:spcAft>
                      </a:pPr>
                      <a:r>
                        <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rPr>
                        <a:t>Who will carry it out?</a:t>
                      </a:r>
                      <a:endPar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1435" marR="51435" marT="0" marB="0" anchor="ctr">
                    <a:solidFill>
                      <a:schemeClr val="bg2">
                        <a:lumMod val="40000"/>
                        <a:lumOff val="60000"/>
                      </a:schemeClr>
                    </a:solidFill>
                  </a:tcPr>
                </a:tc>
                <a:tc>
                  <a:txBody>
                    <a:bodyPr/>
                    <a:lstStyle/>
                    <a:p>
                      <a:pPr marL="0" marR="0" algn="ctr">
                        <a:lnSpc>
                          <a:spcPct val="107000"/>
                        </a:lnSpc>
                        <a:spcBef>
                          <a:spcPts val="0"/>
                        </a:spcBef>
                        <a:spcAft>
                          <a:spcPts val="0"/>
                        </a:spcAft>
                      </a:pPr>
                      <a:r>
                        <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rPr>
                        <a:t>What resources are needed?</a:t>
                      </a:r>
                      <a:endPar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1435" marR="51435" marT="0" marB="0" anchor="ctr">
                    <a:solidFill>
                      <a:schemeClr val="bg2">
                        <a:lumMod val="40000"/>
                        <a:lumOff val="60000"/>
                      </a:schemeClr>
                    </a:solidFill>
                  </a:tcPr>
                </a:tc>
                <a:tc>
                  <a:txBody>
                    <a:bodyPr/>
                    <a:lstStyle/>
                    <a:p>
                      <a:pPr marL="0" marR="0" algn="ctr">
                        <a:lnSpc>
                          <a:spcPct val="107000"/>
                        </a:lnSpc>
                        <a:spcBef>
                          <a:spcPts val="0"/>
                        </a:spcBef>
                        <a:spcAft>
                          <a:spcPts val="0"/>
                        </a:spcAft>
                      </a:pPr>
                      <a:r>
                        <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rPr>
                        <a:t>By when and how to monitor?</a:t>
                      </a:r>
                      <a:endPar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1435" marR="51435" marT="0" marB="0" anchor="ctr">
                    <a:solidFill>
                      <a:schemeClr val="bg2">
                        <a:lumMod val="40000"/>
                        <a:lumOff val="60000"/>
                      </a:schemeClr>
                    </a:solidFill>
                  </a:tcPr>
                </a:tc>
                <a:tc>
                  <a:txBody>
                    <a:bodyPr/>
                    <a:lstStyle/>
                    <a:p>
                      <a:pPr marL="0" marR="0" algn="ctr">
                        <a:lnSpc>
                          <a:spcPct val="107000"/>
                        </a:lnSpc>
                        <a:spcBef>
                          <a:spcPts val="0"/>
                        </a:spcBef>
                        <a:spcAft>
                          <a:spcPts val="0"/>
                        </a:spcAft>
                      </a:pPr>
                      <a:r>
                        <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rPr>
                        <a:t>Communication:</a:t>
                      </a:r>
                    </a:p>
                    <a:p>
                      <a:pPr marL="0" marR="0" algn="ctr">
                        <a:lnSpc>
                          <a:spcPct val="107000"/>
                        </a:lnSpc>
                        <a:spcBef>
                          <a:spcPts val="0"/>
                        </a:spcBef>
                        <a:spcAft>
                          <a:spcPts val="0"/>
                        </a:spcAft>
                      </a:pPr>
                      <a:r>
                        <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rPr>
                        <a:t>How and Whom?</a:t>
                      </a:r>
                      <a:endPar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1435" marR="51435" marT="0" marB="0" anchor="ctr">
                    <a:solidFill>
                      <a:schemeClr val="bg2">
                        <a:lumMod val="40000"/>
                        <a:lumOff val="60000"/>
                      </a:schemeClr>
                    </a:solidFill>
                  </a:tcPr>
                </a:tc>
                <a:tc>
                  <a:txBody>
                    <a:bodyPr/>
                    <a:lstStyle/>
                    <a:p>
                      <a:pPr marL="0" marR="0" algn="ctr">
                        <a:lnSpc>
                          <a:spcPct val="107000"/>
                        </a:lnSpc>
                        <a:spcBef>
                          <a:spcPts val="0"/>
                        </a:spcBef>
                        <a:spcAft>
                          <a:spcPts val="0"/>
                        </a:spcAft>
                      </a:pPr>
                      <a:r>
                        <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rPr>
                        <a:t>Resources needed</a:t>
                      </a:r>
                      <a:endPar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1435" marR="51435" marT="0" marB="0" anchor="ctr">
                    <a:solidFill>
                      <a:schemeClr val="bg2">
                        <a:lumMod val="40000"/>
                        <a:lumOff val="60000"/>
                      </a:schemeClr>
                    </a:solidFill>
                  </a:tcPr>
                </a:tc>
                <a:tc>
                  <a:txBody>
                    <a:bodyPr/>
                    <a:lstStyle/>
                    <a:p>
                      <a:pPr marL="0" marR="0" algn="ctr">
                        <a:lnSpc>
                          <a:spcPct val="107000"/>
                        </a:lnSpc>
                        <a:spcBef>
                          <a:spcPts val="0"/>
                        </a:spcBef>
                        <a:spcAft>
                          <a:spcPts val="0"/>
                        </a:spcAft>
                      </a:pPr>
                      <a:r>
                        <a:rPr lang="en-US" sz="1400" b="0" dirty="0">
                          <a:solidFill>
                            <a:schemeClr val="bg2">
                              <a:lumMod val="25000"/>
                            </a:schemeClr>
                          </a:solidFill>
                          <a:effectLst/>
                          <a:latin typeface="Microsoft YaHei UI" panose="020B0503020204020204" pitchFamily="34" charset="-122"/>
                          <a:ea typeface="Microsoft YaHei UI" panose="020B0503020204020204" pitchFamily="34" charset="-122"/>
                        </a:rPr>
                        <a:t>Status </a:t>
                      </a:r>
                      <a:r>
                        <a:rPr lang="en-US" sz="1350" b="0" dirty="0">
                          <a:solidFill>
                            <a:schemeClr val="bg2">
                              <a:lumMod val="25000"/>
                            </a:schemeClr>
                          </a:solidFill>
                          <a:effectLst/>
                          <a:latin typeface="Microsoft YaHei UI" panose="020B0503020204020204" pitchFamily="34" charset="-122"/>
                          <a:ea typeface="Microsoft YaHei UI" panose="020B0503020204020204" pitchFamily="34" charset="-122"/>
                        </a:rPr>
                        <a:t>Updates</a:t>
                      </a:r>
                      <a:endParaRPr lang="en-US" sz="1350" b="0" dirty="0">
                        <a:solidFill>
                          <a:schemeClr val="bg2">
                            <a:lumMod val="25000"/>
                          </a:schemeClr>
                        </a:solidFill>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51435" marR="51435" marT="0" marB="0" anchor="ctr">
                    <a:solidFill>
                      <a:schemeClr val="bg2">
                        <a:lumMod val="40000"/>
                        <a:lumOff val="60000"/>
                      </a:schemeClr>
                    </a:solidFill>
                  </a:tcPr>
                </a:tc>
                <a:extLst>
                  <a:ext uri="{0D108BD9-81ED-4DB2-BD59-A6C34878D82A}">
                    <a16:rowId xmlns:a16="http://schemas.microsoft.com/office/drawing/2014/main" val="754823438"/>
                  </a:ext>
                </a:extLst>
              </a:tr>
            </a:tbl>
          </a:graphicData>
        </a:graphic>
      </p:graphicFrame>
    </p:spTree>
    <p:extLst>
      <p:ext uri="{BB962C8B-B14F-4D97-AF65-F5344CB8AC3E}">
        <p14:creationId xmlns:p14="http://schemas.microsoft.com/office/powerpoint/2010/main" val="258444338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193317" y="577295"/>
            <a:ext cx="6757366" cy="1221133"/>
          </a:xfrm>
        </p:spPr>
        <p:txBody>
          <a:bodyPr>
            <a:normAutofit/>
          </a:bodyPr>
          <a:lstStyle/>
          <a:p>
            <a:pPr>
              <a:defRPr/>
            </a:pPr>
            <a:r>
              <a:rPr lang="en-US" sz="2700" b="1" dirty="0">
                <a:latin typeface="Microsoft YaHei UI" panose="020B0503020204020204" pitchFamily="34" charset="-122"/>
                <a:ea typeface="Microsoft YaHei UI" panose="020B0503020204020204" pitchFamily="34" charset="-122"/>
              </a:rPr>
              <a:t>Progress &amp; Accomplishments to Date: Practices- Professional Development</a:t>
            </a:r>
            <a:endParaRPr lang="en-US" sz="3600" b="1" dirty="0">
              <a:latin typeface="Bodoni MT Condensed" panose="02070606080606020203" pitchFamily="18" charset="0"/>
              <a:ea typeface="Adobe Kaiti Std R" panose="02020400000000000000" pitchFamily="18" charset="-128"/>
            </a:endParaRPr>
          </a:p>
        </p:txBody>
      </p:sp>
      <p:sp>
        <p:nvSpPr>
          <p:cNvPr id="14339" name="Rectangle 3"/>
          <p:cNvSpPr>
            <a:spLocks noGrp="1" noChangeArrowheads="1"/>
          </p:cNvSpPr>
          <p:nvPr>
            <p:ph idx="4294967295"/>
          </p:nvPr>
        </p:nvSpPr>
        <p:spPr>
          <a:xfrm>
            <a:off x="0" y="1576042"/>
            <a:ext cx="9144000" cy="5281958"/>
          </a:xfrm>
        </p:spPr>
        <p:txBody>
          <a:bodyPr>
            <a:normAutofit fontScale="25000" lnSpcReduction="20000"/>
          </a:bodyPr>
          <a:lstStyle/>
          <a:p>
            <a:pPr marL="0" indent="0">
              <a:buNone/>
            </a:pPr>
            <a:endParaRPr lang="en-US" sz="1350" dirty="0">
              <a:latin typeface="Microsoft YaHei UI" panose="020B0503020204020204" pitchFamily="34" charset="-122"/>
              <a:ea typeface="Microsoft YaHei UI" panose="020B0503020204020204" pitchFamily="34" charset="-122"/>
            </a:endParaRPr>
          </a:p>
          <a:p>
            <a:pPr marL="0" indent="0">
              <a:buNone/>
            </a:pPr>
            <a:r>
              <a:rPr lang="en-US" sz="6000" b="1" dirty="0">
                <a:latin typeface="Microsoft YaHei UI" panose="020B0503020204020204" pitchFamily="34" charset="-122"/>
                <a:ea typeface="Microsoft YaHei UI" panose="020B0503020204020204" pitchFamily="34" charset="-122"/>
              </a:rPr>
              <a:t>Gatekeeper Training </a:t>
            </a:r>
          </a:p>
          <a:p>
            <a:pPr marL="0" indent="0">
              <a:buNone/>
            </a:pPr>
            <a:r>
              <a:rPr lang="en-US" sz="6000" dirty="0">
                <a:latin typeface="Microsoft YaHei UI" panose="020B0503020204020204" pitchFamily="34" charset="-122"/>
                <a:ea typeface="Microsoft YaHei UI" panose="020B0503020204020204" pitchFamily="34" charset="-122"/>
              </a:rPr>
              <a:t>	</a:t>
            </a:r>
            <a:r>
              <a:rPr lang="en-US" sz="6000" u="sng" dirty="0">
                <a:latin typeface="Microsoft YaHei UI" panose="020B0503020204020204" pitchFamily="34" charset="-122"/>
                <a:ea typeface="Microsoft YaHei UI" panose="020B0503020204020204" pitchFamily="34" charset="-122"/>
              </a:rPr>
              <a:t>YMHFA </a:t>
            </a:r>
          </a:p>
          <a:p>
            <a:pPr marL="0" indent="0">
              <a:buNone/>
            </a:pPr>
            <a:r>
              <a:rPr lang="en-US" sz="6000" dirty="0">
                <a:latin typeface="Microsoft YaHei UI" panose="020B0503020204020204" pitchFamily="34" charset="-122"/>
                <a:ea typeface="Microsoft YaHei UI" panose="020B0503020204020204" pitchFamily="34" charset="-122"/>
              </a:rPr>
              <a:t>	- training for targeted leadership staff across their five school buildings </a:t>
            </a:r>
          </a:p>
          <a:p>
            <a:pPr marL="0" indent="0">
              <a:buNone/>
            </a:pPr>
            <a:r>
              <a:rPr lang="en-US" sz="6000" dirty="0">
                <a:latin typeface="Microsoft YaHei UI" panose="020B0503020204020204" pitchFamily="34" charset="-122"/>
                <a:ea typeface="Microsoft YaHei UI" panose="020B0503020204020204" pitchFamily="34" charset="-122"/>
              </a:rPr>
              <a:t>	- two cohorts (60 staff)</a:t>
            </a:r>
          </a:p>
          <a:p>
            <a:pPr marL="0" indent="0">
              <a:buNone/>
            </a:pPr>
            <a:r>
              <a:rPr lang="en-US" sz="6000" dirty="0">
                <a:latin typeface="Microsoft YaHei UI" panose="020B0503020204020204" pitchFamily="34" charset="-122"/>
                <a:ea typeface="Microsoft YaHei UI" panose="020B0503020204020204" pitchFamily="34" charset="-122"/>
              </a:rPr>
              <a:t>	- administrators, guidance, members of PBIS Teams along with SAP</a:t>
            </a:r>
          </a:p>
          <a:p>
            <a:pPr marL="0" indent="0">
              <a:buNone/>
            </a:pPr>
            <a:r>
              <a:rPr lang="en-US" sz="6000" dirty="0">
                <a:latin typeface="Microsoft YaHei UI" panose="020B0503020204020204" pitchFamily="34" charset="-122"/>
                <a:ea typeface="Microsoft YaHei UI" panose="020B0503020204020204" pitchFamily="34" charset="-122"/>
              </a:rPr>
              <a:t>	- training delivered through partnership among:</a:t>
            </a:r>
          </a:p>
          <a:p>
            <a:pPr marL="0" indent="0">
              <a:buNone/>
            </a:pPr>
            <a:r>
              <a:rPr lang="en-US" sz="6000" dirty="0">
                <a:latin typeface="Microsoft YaHei UI" panose="020B0503020204020204" pitchFamily="34" charset="-122"/>
                <a:ea typeface="Microsoft YaHei UI" panose="020B0503020204020204" pitchFamily="34" charset="-122"/>
              </a:rPr>
              <a:t>		1) McDowell Institute,</a:t>
            </a:r>
          </a:p>
          <a:p>
            <a:pPr marL="0" indent="0">
              <a:buNone/>
            </a:pPr>
            <a:r>
              <a:rPr lang="en-US" sz="6000" dirty="0">
                <a:latin typeface="Microsoft YaHei UI" panose="020B0503020204020204" pitchFamily="34" charset="-122"/>
                <a:ea typeface="Microsoft YaHei UI" panose="020B0503020204020204" pitchFamily="34" charset="-122"/>
              </a:rPr>
              <a:t>		2) GSVUW, and </a:t>
            </a:r>
          </a:p>
          <a:p>
            <a:pPr marL="0" indent="0">
              <a:buNone/>
            </a:pPr>
            <a:r>
              <a:rPr lang="en-US" sz="6000" dirty="0">
                <a:latin typeface="Microsoft YaHei UI" panose="020B0503020204020204" pitchFamily="34" charset="-122"/>
                <a:ea typeface="Microsoft YaHei UI" panose="020B0503020204020204" pitchFamily="34" charset="-122"/>
              </a:rPr>
              <a:t>		3) BHARP </a:t>
            </a:r>
          </a:p>
          <a:p>
            <a:pPr marL="0" indent="0">
              <a:buNone/>
            </a:pPr>
            <a:r>
              <a:rPr lang="en-US" sz="6000" dirty="0">
                <a:latin typeface="Microsoft YaHei UI" panose="020B0503020204020204" pitchFamily="34" charset="-122"/>
                <a:ea typeface="Microsoft YaHei UI" panose="020B0503020204020204" pitchFamily="34" charset="-122"/>
              </a:rPr>
              <a:t>	</a:t>
            </a:r>
            <a:r>
              <a:rPr lang="en-US" sz="6000" u="sng" dirty="0">
                <a:latin typeface="Microsoft YaHei UI" panose="020B0503020204020204" pitchFamily="34" charset="-122"/>
                <a:ea typeface="Microsoft YaHei UI" panose="020B0503020204020204" pitchFamily="34" charset="-122"/>
              </a:rPr>
              <a:t>QPR </a:t>
            </a:r>
          </a:p>
          <a:p>
            <a:pPr marL="0" indent="0">
              <a:buNone/>
            </a:pPr>
            <a:r>
              <a:rPr lang="en-US" sz="6000" dirty="0">
                <a:latin typeface="Microsoft YaHei UI" panose="020B0503020204020204" pitchFamily="34" charset="-122"/>
                <a:ea typeface="Microsoft YaHei UI" panose="020B0503020204020204" pitchFamily="34" charset="-122"/>
              </a:rPr>
              <a:t>	- training of all teachers (K – 12) across all five schools</a:t>
            </a:r>
          </a:p>
          <a:p>
            <a:pPr marL="0" indent="0">
              <a:buNone/>
            </a:pPr>
            <a:r>
              <a:rPr lang="en-US" sz="6000" dirty="0">
                <a:latin typeface="Microsoft YaHei UI" panose="020B0503020204020204" pitchFamily="34" charset="-122"/>
                <a:ea typeface="Microsoft YaHei UI" panose="020B0503020204020204" pitchFamily="34" charset="-122"/>
              </a:rPr>
              <a:t>	- nested within in-service date with repeated session provided to over 200 professional 	   staff</a:t>
            </a:r>
          </a:p>
          <a:p>
            <a:pPr marL="0" indent="0">
              <a:buNone/>
            </a:pPr>
            <a:r>
              <a:rPr lang="en-US" sz="6000" dirty="0">
                <a:latin typeface="Microsoft YaHei UI" panose="020B0503020204020204" pitchFamily="34" charset="-122"/>
                <a:ea typeface="Microsoft YaHei UI" panose="020B0503020204020204" pitchFamily="34" charset="-122"/>
              </a:rPr>
              <a:t>	- Training bus drivers and cafeteria workers </a:t>
            </a:r>
          </a:p>
          <a:p>
            <a:pPr marL="0" indent="0">
              <a:buNone/>
            </a:pPr>
            <a:r>
              <a:rPr lang="en-US" sz="6000" dirty="0">
                <a:latin typeface="Microsoft YaHei UI" panose="020B0503020204020204" pitchFamily="34" charset="-122"/>
                <a:ea typeface="Microsoft YaHei UI" panose="020B0503020204020204" pitchFamily="34" charset="-122"/>
              </a:rPr>
              <a:t>	- Expanded access to general community</a:t>
            </a:r>
          </a:p>
          <a:p>
            <a:pPr marL="0" indent="0">
              <a:buNone/>
            </a:pPr>
            <a:endParaRPr lang="en-US" sz="6000" dirty="0">
              <a:latin typeface="Microsoft YaHei UI" panose="020B0503020204020204" pitchFamily="34" charset="-122"/>
              <a:ea typeface="Microsoft YaHei UI" panose="020B0503020204020204" pitchFamily="34" charset="-122"/>
            </a:endParaRPr>
          </a:p>
          <a:p>
            <a:pPr marL="0" indent="0">
              <a:buNone/>
            </a:pPr>
            <a:r>
              <a:rPr lang="en-US" sz="6000" b="1" dirty="0">
                <a:latin typeface="Microsoft YaHei UI" panose="020B0503020204020204" pitchFamily="34" charset="-122"/>
                <a:ea typeface="Microsoft YaHei UI" panose="020B0503020204020204" pitchFamily="34" charset="-122"/>
              </a:rPr>
              <a:t>Positive Behavior Support in the Classroom: Virtual Modules across K-12 Buildings and Classrooms </a:t>
            </a:r>
          </a:p>
          <a:p>
            <a:pPr marL="0" indent="0">
              <a:buNone/>
            </a:pPr>
            <a:r>
              <a:rPr lang="en-US" sz="6000" dirty="0">
                <a:latin typeface="Microsoft YaHei UI" panose="020B0503020204020204" pitchFamily="34" charset="-122"/>
                <a:ea typeface="Microsoft YaHei UI" panose="020B0503020204020204" pitchFamily="34" charset="-122"/>
              </a:rPr>
              <a:t>	- McDowell Institute virtual modules with embedded video (5 in total) for teachers</a:t>
            </a:r>
          </a:p>
          <a:p>
            <a:pPr marL="0" indent="0">
              <a:buNone/>
            </a:pPr>
            <a:r>
              <a:rPr lang="en-US" sz="6000" dirty="0">
                <a:latin typeface="Microsoft YaHei UI" panose="020B0503020204020204" pitchFamily="34" charset="-122"/>
                <a:ea typeface="Microsoft YaHei UI" panose="020B0503020204020204" pitchFamily="34" charset="-122"/>
              </a:rPr>
              <a:t>	- Follow up discussion through PLCs</a:t>
            </a:r>
          </a:p>
          <a:p>
            <a:pPr marL="0" indent="0">
              <a:buNone/>
            </a:pPr>
            <a:r>
              <a:rPr lang="en-US" sz="6000" dirty="0">
                <a:latin typeface="Microsoft YaHei UI" panose="020B0503020204020204" pitchFamily="34" charset="-122"/>
                <a:ea typeface="Microsoft YaHei UI" panose="020B0503020204020204" pitchFamily="34" charset="-122"/>
              </a:rPr>
              <a:t>	- Built in to Instructional Coaching in an ongoing basis</a:t>
            </a:r>
          </a:p>
          <a:p>
            <a:pPr marL="0" indent="0">
              <a:buNone/>
            </a:pPr>
            <a:endParaRPr lang="en-US" sz="135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04037485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20883" y="651357"/>
            <a:ext cx="8703848" cy="897145"/>
          </a:xfrm>
        </p:spPr>
        <p:txBody>
          <a:bodyPr>
            <a:noAutofit/>
          </a:bodyPr>
          <a:lstStyle/>
          <a:p>
            <a:pPr>
              <a:defRPr/>
            </a:pPr>
            <a:r>
              <a:rPr lang="en-US" sz="2400" b="1" dirty="0">
                <a:latin typeface="Microsoft YaHei UI" panose="020B0503020204020204" pitchFamily="34" charset="-122"/>
                <a:ea typeface="Microsoft YaHei UI" panose="020B0503020204020204" pitchFamily="34" charset="-122"/>
              </a:rPr>
              <a:t>Progress &amp; Accomplishments to Date:</a:t>
            </a:r>
            <a:br>
              <a:rPr lang="en-US" sz="2400" b="1" dirty="0">
                <a:latin typeface="Microsoft YaHei UI" panose="020B0503020204020204" pitchFamily="34" charset="-122"/>
                <a:ea typeface="Microsoft YaHei UI" panose="020B0503020204020204" pitchFamily="34" charset="-122"/>
              </a:rPr>
            </a:br>
            <a:r>
              <a:rPr lang="en-US" sz="2400" b="1" dirty="0">
                <a:latin typeface="Microsoft YaHei UI" panose="020B0503020204020204" pitchFamily="34" charset="-122"/>
                <a:ea typeface="Microsoft YaHei UI" panose="020B0503020204020204" pitchFamily="34" charset="-122"/>
              </a:rPr>
              <a:t>Practices- SEL Curriculum &amp; Universal Screening</a:t>
            </a:r>
          </a:p>
        </p:txBody>
      </p:sp>
      <p:sp>
        <p:nvSpPr>
          <p:cNvPr id="14339" name="Rectangle 3"/>
          <p:cNvSpPr>
            <a:spLocks noGrp="1" noChangeArrowheads="1"/>
          </p:cNvSpPr>
          <p:nvPr>
            <p:ph idx="4294967295"/>
          </p:nvPr>
        </p:nvSpPr>
        <p:spPr>
          <a:xfrm>
            <a:off x="0" y="1997075"/>
            <a:ext cx="9144000" cy="4514850"/>
          </a:xfrm>
        </p:spPr>
        <p:txBody>
          <a:bodyPr>
            <a:noAutofit/>
          </a:bodyPr>
          <a:lstStyle/>
          <a:p>
            <a:pPr marL="0" indent="0">
              <a:buNone/>
            </a:pPr>
            <a:r>
              <a:rPr lang="en-US" sz="1800" b="1" u="sng" dirty="0">
                <a:latin typeface="Microsoft YaHei UI" panose="020B0503020204020204" pitchFamily="34" charset="-122"/>
                <a:ea typeface="Microsoft YaHei UI" panose="020B0503020204020204" pitchFamily="34" charset="-122"/>
              </a:rPr>
              <a:t>SEL: Positive Action </a:t>
            </a:r>
          </a:p>
          <a:p>
            <a:pPr marL="0" indent="0">
              <a:buNone/>
            </a:pPr>
            <a:r>
              <a:rPr lang="en-US" sz="1800" dirty="0">
                <a:latin typeface="Microsoft YaHei UI" panose="020B0503020204020204" pitchFamily="34" charset="-122"/>
                <a:ea typeface="Microsoft YaHei UI" panose="020B0503020204020204" pitchFamily="34" charset="-122"/>
              </a:rPr>
              <a:t>	</a:t>
            </a:r>
            <a:r>
              <a:rPr lang="en-US" sz="1500" dirty="0">
                <a:latin typeface="Microsoft YaHei UI" panose="020B0503020204020204" pitchFamily="34" charset="-122"/>
                <a:ea typeface="Microsoft YaHei UI" panose="020B0503020204020204" pitchFamily="34" charset="-122"/>
              </a:rPr>
              <a:t>- Initially implemented across all Kindergarten classrooms in 2017-18</a:t>
            </a:r>
          </a:p>
          <a:p>
            <a:pPr marL="0" indent="0">
              <a:buNone/>
            </a:pPr>
            <a:r>
              <a:rPr lang="en-US" sz="1500" dirty="0">
                <a:latin typeface="Microsoft YaHei UI" panose="020B0503020204020204" pitchFamily="34" charset="-122"/>
                <a:ea typeface="Microsoft YaHei UI" panose="020B0503020204020204" pitchFamily="34" charset="-122"/>
              </a:rPr>
              <a:t>	- Targeted roll out across all primary grades in 2018-19 &amp; 2019-20</a:t>
            </a:r>
          </a:p>
          <a:p>
            <a:pPr marL="0" indent="0">
              <a:buNone/>
            </a:pPr>
            <a:r>
              <a:rPr lang="en-US" sz="1500" dirty="0">
                <a:latin typeface="Microsoft YaHei UI" panose="020B0503020204020204" pitchFamily="34" charset="-122"/>
                <a:ea typeface="Microsoft YaHei UI" panose="020B0503020204020204" pitchFamily="34" charset="-122"/>
              </a:rPr>
              <a:t>	- Targeted roll out in Pre-K programs as well as intermediate grades, middle school and 	   high school beyond 2020</a:t>
            </a:r>
          </a:p>
          <a:p>
            <a:pPr marL="0" indent="0">
              <a:buNone/>
            </a:pPr>
            <a:endParaRPr lang="en-US" sz="1800" dirty="0">
              <a:latin typeface="Microsoft YaHei UI" panose="020B0503020204020204" pitchFamily="34" charset="-122"/>
              <a:ea typeface="Microsoft YaHei UI" panose="020B0503020204020204" pitchFamily="34" charset="-122"/>
            </a:endParaRPr>
          </a:p>
          <a:p>
            <a:pPr marL="0" indent="0">
              <a:buNone/>
            </a:pPr>
            <a:r>
              <a:rPr lang="en-US" sz="1800" b="1" u="sng" dirty="0">
                <a:latin typeface="Microsoft YaHei UI" panose="020B0503020204020204" pitchFamily="34" charset="-122"/>
                <a:ea typeface="Microsoft YaHei UI" panose="020B0503020204020204" pitchFamily="34" charset="-122"/>
              </a:rPr>
              <a:t>Universal Screening</a:t>
            </a:r>
            <a:r>
              <a:rPr lang="en-US" sz="1800" dirty="0">
                <a:latin typeface="Microsoft YaHei UI" panose="020B0503020204020204" pitchFamily="34" charset="-122"/>
                <a:ea typeface="Microsoft YaHei UI" panose="020B0503020204020204" pitchFamily="34" charset="-122"/>
              </a:rPr>
              <a:t>	</a:t>
            </a:r>
          </a:p>
          <a:p>
            <a:pPr marL="0" indent="0">
              <a:buNone/>
            </a:pPr>
            <a:r>
              <a:rPr lang="en-US" sz="1800" dirty="0">
                <a:latin typeface="Microsoft YaHei UI" panose="020B0503020204020204" pitchFamily="34" charset="-122"/>
                <a:ea typeface="Microsoft YaHei UI" panose="020B0503020204020204" pitchFamily="34" charset="-122"/>
              </a:rPr>
              <a:t>	</a:t>
            </a:r>
            <a:r>
              <a:rPr lang="en-US" sz="1500" dirty="0">
                <a:latin typeface="Microsoft YaHei UI" panose="020B0503020204020204" pitchFamily="34" charset="-122"/>
                <a:ea typeface="Microsoft YaHei UI" panose="020B0503020204020204" pitchFamily="34" charset="-122"/>
              </a:rPr>
              <a:t>- Initial pilot work with screening in 2018-19 and fall 2019</a:t>
            </a:r>
          </a:p>
          <a:p>
            <a:pPr marL="0" indent="0">
              <a:buNone/>
            </a:pPr>
            <a:r>
              <a:rPr lang="en-US" sz="1500" dirty="0">
                <a:latin typeface="Microsoft YaHei UI" panose="020B0503020204020204" pitchFamily="34" charset="-122"/>
                <a:ea typeface="Microsoft YaHei UI" panose="020B0503020204020204" pitchFamily="34" charset="-122"/>
              </a:rPr>
              <a:t>	- Utilizing a protocol to select universal screener summer &amp; fall 2019</a:t>
            </a:r>
          </a:p>
          <a:p>
            <a:pPr marL="0" indent="0">
              <a:buNone/>
            </a:pPr>
            <a:r>
              <a:rPr lang="en-US" sz="1500" dirty="0">
                <a:latin typeface="Microsoft YaHei UI" panose="020B0503020204020204" pitchFamily="34" charset="-122"/>
                <a:ea typeface="Microsoft YaHei UI" panose="020B0503020204020204" pitchFamily="34" charset="-122"/>
              </a:rPr>
              <a:t>	- Formal installation of universal screener 2020</a:t>
            </a:r>
            <a:endParaRPr lang="en-US" sz="1500" b="1"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12864754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546100"/>
            <a:ext cx="9144000" cy="924891"/>
          </a:xfrm>
        </p:spPr>
        <p:txBody>
          <a:bodyPr>
            <a:noAutofit/>
          </a:bodyPr>
          <a:lstStyle/>
          <a:p>
            <a:pPr>
              <a:defRPr/>
            </a:pPr>
            <a:r>
              <a:rPr lang="en-US" sz="2400" b="1" dirty="0">
                <a:latin typeface="Microsoft YaHei UI" panose="020B0503020204020204" pitchFamily="34" charset="-122"/>
                <a:ea typeface="Microsoft YaHei UI" panose="020B0503020204020204" pitchFamily="34" charset="-122"/>
              </a:rPr>
              <a:t>Progress &amp; Accomplishments to Date:</a:t>
            </a:r>
            <a:br>
              <a:rPr lang="en-US" sz="2400" b="1" dirty="0">
                <a:latin typeface="Microsoft YaHei UI" panose="020B0503020204020204" pitchFamily="34" charset="-122"/>
                <a:ea typeface="Microsoft YaHei UI" panose="020B0503020204020204" pitchFamily="34" charset="-122"/>
              </a:rPr>
            </a:br>
            <a:r>
              <a:rPr lang="en-US" sz="2400" b="1" dirty="0">
                <a:latin typeface="Microsoft YaHei UI" panose="020B0503020204020204" pitchFamily="34" charset="-122"/>
                <a:ea typeface="Microsoft YaHei UI" panose="020B0503020204020204" pitchFamily="34" charset="-122"/>
              </a:rPr>
              <a:t>Systems, Data &amp; Practices – PBIS &amp; ISF </a:t>
            </a:r>
          </a:p>
        </p:txBody>
      </p:sp>
      <p:sp>
        <p:nvSpPr>
          <p:cNvPr id="14339" name="Rectangle 3"/>
          <p:cNvSpPr>
            <a:spLocks noGrp="1" noChangeArrowheads="1"/>
          </p:cNvSpPr>
          <p:nvPr>
            <p:ph idx="4294967295"/>
          </p:nvPr>
        </p:nvSpPr>
        <p:spPr>
          <a:xfrm>
            <a:off x="185530" y="1683026"/>
            <a:ext cx="8958470" cy="5174973"/>
          </a:xfrm>
        </p:spPr>
        <p:txBody>
          <a:bodyPr>
            <a:normAutofit fontScale="32500" lnSpcReduction="20000"/>
          </a:bodyPr>
          <a:lstStyle/>
          <a:p>
            <a:pPr marL="0" indent="0">
              <a:buNone/>
            </a:pPr>
            <a:r>
              <a:rPr lang="en-US" sz="4900" b="1" u="sng" dirty="0">
                <a:latin typeface="Microsoft YaHei UI" panose="020B0503020204020204" pitchFamily="34" charset="-122"/>
                <a:ea typeface="Microsoft YaHei UI" panose="020B0503020204020204" pitchFamily="34" charset="-122"/>
              </a:rPr>
              <a:t>Fidelity of implementation of PBIS Framework at Universal (Tier One) Level </a:t>
            </a:r>
          </a:p>
          <a:p>
            <a:r>
              <a:rPr lang="en-US" sz="4600" dirty="0">
                <a:latin typeface="Microsoft YaHei UI" panose="020B0503020204020204" pitchFamily="34" charset="-122"/>
                <a:ea typeface="Microsoft YaHei UI" panose="020B0503020204020204" pitchFamily="34" charset="-122"/>
              </a:rPr>
              <a:t>Two of three elementary schools recognized by the PA PBS Network (Bannered) at Tier One (2018-19)</a:t>
            </a:r>
          </a:p>
          <a:p>
            <a:r>
              <a:rPr lang="en-US" sz="4600" dirty="0">
                <a:latin typeface="Microsoft YaHei UI" panose="020B0503020204020204" pitchFamily="34" charset="-122"/>
                <a:ea typeface="Microsoft YaHei UI" panose="020B0503020204020204" pitchFamily="34" charset="-122"/>
              </a:rPr>
              <a:t>The third elementary school is on the verge of being bannered at Tier One (should occur 2019-20)</a:t>
            </a:r>
          </a:p>
          <a:p>
            <a:r>
              <a:rPr lang="en-US" sz="4600" dirty="0">
                <a:latin typeface="Microsoft YaHei UI" panose="020B0503020204020204" pitchFamily="34" charset="-122"/>
                <a:ea typeface="Microsoft YaHei UI" panose="020B0503020204020204" pitchFamily="34" charset="-122"/>
              </a:rPr>
              <a:t>Middle school is on the verge of being bannered at Tier One (should occur 2019-20)</a:t>
            </a:r>
          </a:p>
          <a:p>
            <a:r>
              <a:rPr lang="en-US" sz="4600" dirty="0">
                <a:latin typeface="Microsoft YaHei UI" panose="020B0503020204020204" pitchFamily="34" charset="-122"/>
                <a:ea typeface="Microsoft YaHei UI" panose="020B0503020204020204" pitchFamily="34" charset="-122"/>
              </a:rPr>
              <a:t>High school is formally launching implementation of the PBIS framework in fall 2019</a:t>
            </a:r>
          </a:p>
          <a:p>
            <a:pPr marL="0" indent="0">
              <a:buNone/>
            </a:pPr>
            <a:endParaRPr lang="en-US" sz="4000" dirty="0">
              <a:latin typeface="Microsoft YaHei UI" panose="020B0503020204020204" pitchFamily="34" charset="-122"/>
              <a:ea typeface="Microsoft YaHei UI" panose="020B0503020204020204" pitchFamily="34" charset="-122"/>
            </a:endParaRPr>
          </a:p>
          <a:p>
            <a:pPr marL="0" indent="0">
              <a:buNone/>
            </a:pPr>
            <a:r>
              <a:rPr lang="en-US" sz="4900" b="1" u="sng" dirty="0">
                <a:latin typeface="Microsoft YaHei UI" panose="020B0503020204020204" pitchFamily="34" charset="-122"/>
                <a:ea typeface="Microsoft YaHei UI" panose="020B0503020204020204" pitchFamily="34" charset="-122"/>
              </a:rPr>
              <a:t>Implementation of the PBIS Framework with ISF features at Advanced Tiers </a:t>
            </a:r>
          </a:p>
          <a:p>
            <a:pPr>
              <a:lnSpc>
                <a:spcPct val="120000"/>
              </a:lnSpc>
            </a:pPr>
            <a:r>
              <a:rPr lang="en-US" sz="4600" dirty="0">
                <a:latin typeface="Microsoft YaHei UI" panose="020B0503020204020204" pitchFamily="34" charset="-122"/>
                <a:ea typeface="Microsoft YaHei UI" panose="020B0503020204020204" pitchFamily="34" charset="-122"/>
              </a:rPr>
              <a:t>Two elementary schools bannered at Tier One working towards fidelity and recognition at advanced tiers reflecting </a:t>
            </a:r>
            <a:r>
              <a:rPr lang="en-US" sz="4600" u="sng" dirty="0">
                <a:latin typeface="Microsoft YaHei UI" panose="020B0503020204020204" pitchFamily="34" charset="-122"/>
                <a:ea typeface="Microsoft YaHei UI" panose="020B0503020204020204" pitchFamily="34" charset="-122"/>
              </a:rPr>
              <a:t>alignment</a:t>
            </a:r>
            <a:r>
              <a:rPr lang="en-US" sz="4600" dirty="0">
                <a:latin typeface="Microsoft YaHei UI" panose="020B0503020204020204" pitchFamily="34" charset="-122"/>
                <a:ea typeface="Microsoft YaHei UI" panose="020B0503020204020204" pitchFamily="34" charset="-122"/>
              </a:rPr>
              <a:t> of PBIS endeavors with their Student Assistance Program. This also includes the situation of high fidelity Check-in Check-out as well as function-based Positive Behavior Support</a:t>
            </a:r>
          </a:p>
          <a:p>
            <a:pPr>
              <a:lnSpc>
                <a:spcPct val="120000"/>
              </a:lnSpc>
            </a:pPr>
            <a:r>
              <a:rPr lang="en-US" sz="4600" dirty="0">
                <a:latin typeface="Microsoft YaHei UI" panose="020B0503020204020204" pitchFamily="34" charset="-122"/>
                <a:ea typeface="Microsoft YaHei UI" panose="020B0503020204020204" pitchFamily="34" charset="-122"/>
              </a:rPr>
              <a:t>One elementary working towards bannering at Tier One is concurrently monitoring advanced tier work occurring at the other two elementary schools. </a:t>
            </a:r>
          </a:p>
          <a:p>
            <a:pPr>
              <a:lnSpc>
                <a:spcPct val="120000"/>
              </a:lnSpc>
            </a:pPr>
            <a:r>
              <a:rPr lang="en-US" sz="4600" dirty="0">
                <a:latin typeface="Microsoft YaHei UI" panose="020B0503020204020204" pitchFamily="34" charset="-122"/>
                <a:ea typeface="Microsoft YaHei UI" panose="020B0503020204020204" pitchFamily="34" charset="-122"/>
              </a:rPr>
              <a:t>Middle School, once bannered at Tier One, will expand focus to roll out high fidelity targeted supports</a:t>
            </a:r>
          </a:p>
          <a:p>
            <a:pPr>
              <a:lnSpc>
                <a:spcPct val="120000"/>
              </a:lnSpc>
            </a:pPr>
            <a:r>
              <a:rPr lang="en-US" sz="4600" dirty="0">
                <a:latin typeface="Microsoft YaHei UI" panose="020B0503020204020204" pitchFamily="34" charset="-122"/>
                <a:ea typeface="Microsoft YaHei UI" panose="020B0503020204020204" pitchFamily="34" charset="-122"/>
              </a:rPr>
              <a:t>High school, despite formally launching the PBIS framework fall 2019, based on need are designing mentoring structures based on person-centered planning principles as they build capacity.</a:t>
            </a:r>
          </a:p>
          <a:p>
            <a:pPr marL="0" indent="0">
              <a:buNone/>
            </a:pPr>
            <a:endParaRPr lang="en-US" sz="2000" dirty="0">
              <a:latin typeface="Microsoft YaHei UI" panose="020B0503020204020204" pitchFamily="34" charset="-122"/>
              <a:ea typeface="Microsoft YaHei UI" panose="020B0503020204020204" pitchFamily="34" charset="-122"/>
            </a:endParaRPr>
          </a:p>
          <a:p>
            <a:pPr marL="0" indent="0">
              <a:buNone/>
            </a:pPr>
            <a:endParaRPr lang="en-US" sz="2000" dirty="0">
              <a:latin typeface="Microsoft YaHei UI" panose="020B0503020204020204" pitchFamily="34" charset="-122"/>
              <a:ea typeface="Microsoft YaHei UI" panose="020B0503020204020204" pitchFamily="34" charset="-122"/>
            </a:endParaRPr>
          </a:p>
          <a:p>
            <a:pPr marL="0" indent="0">
              <a:buNone/>
            </a:pPr>
            <a:r>
              <a:rPr lang="en-US" sz="2000" dirty="0">
                <a:latin typeface="Microsoft YaHei UI" panose="020B0503020204020204" pitchFamily="34" charset="-122"/>
                <a:ea typeface="Microsoft YaHei UI" panose="020B0503020204020204" pitchFamily="34" charset="-122"/>
              </a:rPr>
              <a:t>	</a:t>
            </a:r>
            <a:endParaRPr lang="en-US" sz="2000" b="1"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00281810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1722" y="904524"/>
            <a:ext cx="1774679" cy="1201167"/>
          </a:xfrm>
          <a:prstGeom prst="rect">
            <a:avLst/>
          </a:prstGeom>
        </p:spPr>
      </p:pic>
      <p:sp>
        <p:nvSpPr>
          <p:cNvPr id="9" name="TextBox 8"/>
          <p:cNvSpPr txBox="1"/>
          <p:nvPr/>
        </p:nvSpPr>
        <p:spPr>
          <a:xfrm>
            <a:off x="509475" y="2030432"/>
            <a:ext cx="8179173" cy="669414"/>
          </a:xfrm>
          <a:prstGeom prst="rect">
            <a:avLst/>
          </a:prstGeom>
          <a:noFill/>
        </p:spPr>
        <p:txBody>
          <a:bodyPr wrap="square" rtlCol="0">
            <a:spAutoFit/>
          </a:bodyPr>
          <a:lstStyle/>
          <a:p>
            <a:pPr algn="ctr"/>
            <a:r>
              <a:rPr lang="en-US" sz="2400" dirty="0">
                <a:latin typeface="Microsoft YaHei UI" panose="020B0503020204020204" pitchFamily="34" charset="-122"/>
                <a:ea typeface="Microsoft YaHei UI" panose="020B0503020204020204" pitchFamily="34" charset="-122"/>
              </a:rPr>
              <a:t>An Example: Warrior Run School District</a:t>
            </a:r>
            <a:endParaRPr lang="en-US" sz="1350" dirty="0">
              <a:latin typeface="Microsoft YaHei UI" panose="020B0503020204020204" pitchFamily="34" charset="-122"/>
              <a:ea typeface="Microsoft YaHei UI" panose="020B0503020204020204" pitchFamily="34" charset="-122"/>
            </a:endParaRPr>
          </a:p>
          <a:p>
            <a:endParaRPr lang="en-US" sz="1350" dirty="0">
              <a:latin typeface="Microsoft YaHei UI" panose="020B0503020204020204" pitchFamily="34" charset="-122"/>
              <a:ea typeface="Microsoft YaHei UI" panose="020B0503020204020204" pitchFamily="34" charset="-122"/>
            </a:endParaRPr>
          </a:p>
        </p:txBody>
      </p:sp>
      <p:sp>
        <p:nvSpPr>
          <p:cNvPr id="3" name="AutoShape 2" descr="Image result for Becky perquet image warrior run"/>
          <p:cNvSpPr>
            <a:spLocks noChangeAspect="1" noChangeArrowheads="1"/>
          </p:cNvSpPr>
          <p:nvPr/>
        </p:nvSpPr>
        <p:spPr bwMode="auto">
          <a:xfrm>
            <a:off x="2738858" y="40064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2052" name="Picture 4" descr="Image result for Becky perquet image warrior r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95" y="2566656"/>
            <a:ext cx="3584621" cy="25181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08316" y="2555417"/>
            <a:ext cx="5047875" cy="3947234"/>
          </a:xfrm>
          <a:prstGeom prst="rect">
            <a:avLst/>
          </a:prstGeom>
          <a:noFill/>
        </p:spPr>
        <p:txBody>
          <a:bodyPr wrap="square" rtlCol="0">
            <a:spAutoFit/>
          </a:bodyPr>
          <a:lstStyle/>
          <a:p>
            <a:r>
              <a:rPr lang="en-US" sz="1500" dirty="0">
                <a:latin typeface="Microsoft YaHei UI" panose="020B0503020204020204" pitchFamily="34" charset="-122"/>
                <a:ea typeface="Microsoft YaHei UI" panose="020B0503020204020204" pitchFamily="34" charset="-122"/>
              </a:rPr>
              <a:t>Community School Coordinator: Becky </a:t>
            </a:r>
            <a:r>
              <a:rPr lang="en-US" sz="1500" dirty="0" err="1">
                <a:latin typeface="Microsoft YaHei UI" panose="020B0503020204020204" pitchFamily="34" charset="-122"/>
                <a:ea typeface="Microsoft YaHei UI" panose="020B0503020204020204" pitchFamily="34" charset="-122"/>
              </a:rPr>
              <a:t>Perruquett</a:t>
            </a:r>
            <a:endParaRPr lang="en-US" sz="1500" dirty="0">
              <a:latin typeface="Microsoft YaHei UI" panose="020B0503020204020204" pitchFamily="34" charset="-122"/>
              <a:ea typeface="Microsoft YaHei UI" panose="020B0503020204020204" pitchFamily="34" charset="-122"/>
            </a:endParaRPr>
          </a:p>
          <a:p>
            <a:pPr marL="557213" lvl="1" indent="-214313">
              <a:buFont typeface="Arial" panose="020B0604020202020204" pitchFamily="34" charset="0"/>
              <a:buChar char="•"/>
            </a:pPr>
            <a:r>
              <a:rPr lang="en-US" sz="1500" dirty="0">
                <a:latin typeface="Microsoft YaHei UI" panose="020B0503020204020204" pitchFamily="34" charset="-122"/>
                <a:ea typeface="Microsoft YaHei UI" panose="020B0503020204020204" pitchFamily="34" charset="-122"/>
              </a:rPr>
              <a:t>The residential “expert” in MTSS</a:t>
            </a:r>
          </a:p>
          <a:p>
            <a:pPr marL="557213" lvl="1" indent="-214313">
              <a:buFont typeface="Arial" panose="020B0604020202020204" pitchFamily="34" charset="0"/>
              <a:buChar char="•"/>
            </a:pPr>
            <a:r>
              <a:rPr lang="en-US" sz="1500" dirty="0">
                <a:latin typeface="Microsoft YaHei UI" panose="020B0503020204020204" pitchFamily="34" charset="-122"/>
                <a:ea typeface="Microsoft YaHei UI" panose="020B0503020204020204" pitchFamily="34" charset="-122"/>
              </a:rPr>
              <a:t>Manages a caseload of advanced tier students partnering with their families</a:t>
            </a:r>
          </a:p>
          <a:p>
            <a:pPr marL="557213" lvl="1" indent="-214313">
              <a:buFont typeface="Arial" panose="020B0604020202020204" pitchFamily="34" charset="0"/>
              <a:buChar char="•"/>
            </a:pPr>
            <a:r>
              <a:rPr lang="en-US" sz="1500" dirty="0">
                <a:latin typeface="Microsoft YaHei UI" panose="020B0503020204020204" pitchFamily="34" charset="-122"/>
                <a:ea typeface="Microsoft YaHei UI" panose="020B0503020204020204" pitchFamily="34" charset="-122"/>
              </a:rPr>
              <a:t>Trained in trauma-informed approach</a:t>
            </a:r>
          </a:p>
          <a:p>
            <a:pPr marL="557213" lvl="1" indent="-214313">
              <a:buFont typeface="Arial" panose="020B0604020202020204" pitchFamily="34" charset="0"/>
              <a:buChar char="•"/>
            </a:pPr>
            <a:r>
              <a:rPr lang="en-US" sz="1500" dirty="0">
                <a:latin typeface="Microsoft YaHei UI" panose="020B0503020204020204" pitchFamily="34" charset="-122"/>
                <a:ea typeface="Microsoft YaHei UI" panose="020B0503020204020204" pitchFamily="34" charset="-122"/>
              </a:rPr>
              <a:t>Internal advocate for social-emotional trainings to be implemented for all staff</a:t>
            </a:r>
          </a:p>
          <a:p>
            <a:pPr marL="557213" lvl="1" indent="-214313">
              <a:buFont typeface="Arial" panose="020B0604020202020204" pitchFamily="34" charset="0"/>
              <a:buChar char="•"/>
            </a:pPr>
            <a:r>
              <a:rPr lang="en-US" sz="1500" dirty="0">
                <a:latin typeface="Microsoft YaHei UI" panose="020B0503020204020204" pitchFamily="34" charset="-122"/>
                <a:ea typeface="Microsoft YaHei UI" panose="020B0503020204020204" pitchFamily="34" charset="-122"/>
              </a:rPr>
              <a:t>Ensures advanced tier student referrals to internal programs (afterschool) and external programs are occurring effectively</a:t>
            </a:r>
          </a:p>
          <a:p>
            <a:pPr marL="557213" lvl="1" indent="-214313">
              <a:buFont typeface="Arial" panose="020B0604020202020204" pitchFamily="34" charset="0"/>
              <a:buChar char="•"/>
            </a:pPr>
            <a:r>
              <a:rPr lang="en-US" sz="1500" dirty="0">
                <a:latin typeface="Microsoft YaHei UI" panose="020B0503020204020204" pitchFamily="34" charset="-122"/>
                <a:ea typeface="Microsoft YaHei UI" panose="020B0503020204020204" pitchFamily="34" charset="-122"/>
              </a:rPr>
              <a:t>Serves as an on-site connector to human services programs and agencies</a:t>
            </a:r>
          </a:p>
          <a:p>
            <a:pPr marL="557213" lvl="1" indent="-214313">
              <a:buFont typeface="Arial" panose="020B0604020202020204" pitchFamily="34" charset="0"/>
              <a:buChar char="•"/>
            </a:pPr>
            <a:r>
              <a:rPr lang="en-US" sz="1500" dirty="0">
                <a:latin typeface="Microsoft YaHei UI" panose="020B0503020204020204" pitchFamily="34" charset="-122"/>
                <a:ea typeface="Microsoft YaHei UI" panose="020B0503020204020204" pitchFamily="34" charset="-122"/>
              </a:rPr>
              <a:t>School district employee, dotted line reporting relationship to United Way</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endParaRPr lang="en-US" sz="1350" dirty="0"/>
          </a:p>
          <a:p>
            <a:endParaRPr lang="en-US" sz="1350" dirty="0"/>
          </a:p>
        </p:txBody>
      </p:sp>
    </p:spTree>
    <p:extLst>
      <p:ext uri="{BB962C8B-B14F-4D97-AF65-F5344CB8AC3E}">
        <p14:creationId xmlns:p14="http://schemas.microsoft.com/office/powerpoint/2010/main" val="278922434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D702ED-5ACF-452E-ADC8-8C6546421FDC}"/>
              </a:ext>
            </a:extLst>
          </p:cNvPr>
          <p:cNvPicPr>
            <a:picLocks noChangeAspect="1"/>
          </p:cNvPicPr>
          <p:nvPr/>
        </p:nvPicPr>
        <p:blipFill>
          <a:blip r:embed="rId2"/>
          <a:stretch>
            <a:fillRect/>
          </a:stretch>
        </p:blipFill>
        <p:spPr>
          <a:xfrm>
            <a:off x="0" y="23725"/>
            <a:ext cx="9144000" cy="6810549"/>
          </a:xfrm>
          <a:prstGeom prst="rect">
            <a:avLst/>
          </a:prstGeom>
        </p:spPr>
      </p:pic>
    </p:spTree>
    <p:extLst>
      <p:ext uri="{BB962C8B-B14F-4D97-AF65-F5344CB8AC3E}">
        <p14:creationId xmlns:p14="http://schemas.microsoft.com/office/powerpoint/2010/main" val="45825519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idx="4294967295"/>
          </p:nvPr>
        </p:nvSpPr>
        <p:spPr>
          <a:xfrm>
            <a:off x="0" y="741363"/>
            <a:ext cx="9144000" cy="11699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dirty="0">
                <a:solidFill>
                  <a:srgbClr val="002060"/>
                </a:solidFill>
                <a:latin typeface="Microsoft YaHei UI" panose="020B0503020204020204" pitchFamily="34" charset="-122"/>
                <a:ea typeface="Microsoft YaHei UI" panose="020B0503020204020204" pitchFamily="34" charset="-122"/>
                <a:cs typeface="Arial"/>
                <a:sym typeface="Arial"/>
              </a:rPr>
              <a:t>Where are you in the </a:t>
            </a:r>
            <a:br>
              <a:rPr lang="en-US" sz="3200" b="1" i="0" u="none" strike="noStrike" cap="none" dirty="0">
                <a:solidFill>
                  <a:srgbClr val="002060"/>
                </a:solidFill>
                <a:latin typeface="Microsoft YaHei UI" panose="020B0503020204020204" pitchFamily="34" charset="-122"/>
                <a:ea typeface="Microsoft YaHei UI" panose="020B0503020204020204" pitchFamily="34" charset="-122"/>
                <a:cs typeface="Arial"/>
                <a:sym typeface="Arial"/>
              </a:rPr>
            </a:br>
            <a:r>
              <a:rPr lang="en-US" sz="3200" b="1" i="0" u="none" strike="noStrike" cap="none" dirty="0">
                <a:solidFill>
                  <a:srgbClr val="002060"/>
                </a:solidFill>
                <a:latin typeface="Microsoft YaHei UI" panose="020B0503020204020204" pitchFamily="34" charset="-122"/>
                <a:ea typeface="Microsoft YaHei UI" panose="020B0503020204020204" pitchFamily="34" charset="-122"/>
                <a:cs typeface="Arial"/>
                <a:sym typeface="Arial"/>
              </a:rPr>
              <a:t>implementation process?</a:t>
            </a:r>
            <a:br>
              <a:rPr lang="en-US" sz="4400" b="1" i="0" u="none" strike="noStrike" cap="none" dirty="0">
                <a:solidFill>
                  <a:srgbClr val="002060"/>
                </a:solidFill>
                <a:latin typeface="Microsoft YaHei UI" panose="020B0503020204020204" pitchFamily="34" charset="-122"/>
                <a:ea typeface="Microsoft YaHei UI" panose="020B0503020204020204" pitchFamily="34" charset="-122"/>
                <a:cs typeface="Arial"/>
                <a:sym typeface="Arial"/>
              </a:rPr>
            </a:br>
            <a:r>
              <a:rPr lang="en-US" sz="2000" b="0" i="0" u="none" strike="noStrike" cap="none" dirty="0">
                <a:solidFill>
                  <a:srgbClr val="3A54A5"/>
                </a:solidFill>
                <a:latin typeface="Arial"/>
                <a:ea typeface="Arial"/>
                <a:cs typeface="Arial"/>
                <a:sym typeface="Arial"/>
              </a:rPr>
              <a:t> </a:t>
            </a:r>
            <a:r>
              <a:rPr lang="en-US" sz="1400" b="0" i="0" u="none" strike="noStrike" cap="none" dirty="0">
                <a:solidFill>
                  <a:srgbClr val="002060"/>
                </a:solidFill>
                <a:latin typeface="Microsoft YaHei UI" panose="020B0503020204020204" pitchFamily="34" charset="-122"/>
                <a:ea typeface="Microsoft YaHei UI" panose="020B0503020204020204" pitchFamily="34" charset="-122"/>
                <a:cs typeface="Arial" panose="020B0604020202020204" pitchFamily="34" charset="0"/>
                <a:sym typeface="Century Gothic"/>
              </a:rPr>
              <a:t>Adapted from </a:t>
            </a:r>
            <a:r>
              <a:rPr lang="en-US" sz="1400" b="0" i="0" u="none" strike="noStrike" cap="none" dirty="0" err="1">
                <a:solidFill>
                  <a:srgbClr val="002060"/>
                </a:solidFill>
                <a:latin typeface="Microsoft YaHei UI" panose="020B0503020204020204" pitchFamily="34" charset="-122"/>
                <a:ea typeface="Microsoft YaHei UI" panose="020B0503020204020204" pitchFamily="34" charset="-122"/>
                <a:cs typeface="Arial" panose="020B0604020202020204" pitchFamily="34" charset="0"/>
                <a:sym typeface="Century Gothic"/>
              </a:rPr>
              <a:t>Fixsen</a:t>
            </a:r>
            <a:r>
              <a:rPr lang="en-US" sz="1400" b="0" i="0" u="none" strike="noStrike" cap="none" dirty="0">
                <a:solidFill>
                  <a:srgbClr val="002060"/>
                </a:solidFill>
                <a:latin typeface="Microsoft YaHei UI" panose="020B0503020204020204" pitchFamily="34" charset="-122"/>
                <a:ea typeface="Microsoft YaHei UI" panose="020B0503020204020204" pitchFamily="34" charset="-122"/>
                <a:cs typeface="Arial" panose="020B0604020202020204" pitchFamily="34" charset="0"/>
                <a:sym typeface="Century Gothic"/>
              </a:rPr>
              <a:t> &amp; </a:t>
            </a:r>
            <a:r>
              <a:rPr lang="en-US" sz="1400" b="0" i="0" u="none" strike="noStrike" cap="none" dirty="0" err="1">
                <a:solidFill>
                  <a:srgbClr val="002060"/>
                </a:solidFill>
                <a:latin typeface="Microsoft YaHei UI" panose="020B0503020204020204" pitchFamily="34" charset="-122"/>
                <a:ea typeface="Microsoft YaHei UI" panose="020B0503020204020204" pitchFamily="34" charset="-122"/>
                <a:cs typeface="Arial" panose="020B0604020202020204" pitchFamily="34" charset="0"/>
                <a:sym typeface="Century Gothic"/>
              </a:rPr>
              <a:t>Blase</a:t>
            </a:r>
            <a:r>
              <a:rPr lang="en-US" sz="1400" b="0" i="0" u="none" strike="noStrike" cap="none" dirty="0">
                <a:solidFill>
                  <a:srgbClr val="002060"/>
                </a:solidFill>
                <a:latin typeface="Microsoft YaHei UI" panose="020B0503020204020204" pitchFamily="34" charset="-122"/>
                <a:ea typeface="Microsoft YaHei UI" panose="020B0503020204020204" pitchFamily="34" charset="-122"/>
                <a:cs typeface="Arial" panose="020B0604020202020204" pitchFamily="34" charset="0"/>
                <a:sym typeface="Century Gothic"/>
              </a:rPr>
              <a:t>, 2005</a:t>
            </a:r>
            <a:endParaRPr sz="1400" b="0" i="0" u="none" strike="noStrike" cap="none" dirty="0">
              <a:solidFill>
                <a:srgbClr val="002060"/>
              </a:solidFill>
              <a:latin typeface="Microsoft YaHei UI" panose="020B0503020204020204" pitchFamily="34" charset="-122"/>
              <a:ea typeface="Microsoft YaHei UI" panose="020B0503020204020204" pitchFamily="34" charset="-122"/>
              <a:cs typeface="Arial" panose="020B0604020202020204" pitchFamily="34" charset="0"/>
              <a:sym typeface="Century Gothic"/>
            </a:endParaRPr>
          </a:p>
        </p:txBody>
      </p:sp>
      <p:grpSp>
        <p:nvGrpSpPr>
          <p:cNvPr id="34" name="Shape 34"/>
          <p:cNvGrpSpPr/>
          <p:nvPr/>
        </p:nvGrpSpPr>
        <p:grpSpPr>
          <a:xfrm>
            <a:off x="88448" y="2057400"/>
            <a:ext cx="8915852" cy="4809712"/>
            <a:chOff x="-109728" y="78697"/>
            <a:chExt cx="6157279" cy="5062929"/>
          </a:xfrm>
        </p:grpSpPr>
        <p:sp>
          <p:nvSpPr>
            <p:cNvPr id="35" name="Shape 35"/>
            <p:cNvSpPr/>
            <p:nvPr/>
          </p:nvSpPr>
          <p:spPr>
            <a:xfrm>
              <a:off x="0" y="257866"/>
              <a:ext cx="5519872" cy="963900"/>
            </a:xfrm>
            <a:prstGeom prst="rect">
              <a:avLst/>
            </a:prstGeom>
            <a:solidFill>
              <a:schemeClr val="lt1">
                <a:alpha val="89803"/>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txBox="1"/>
            <p:nvPr/>
          </p:nvSpPr>
          <p:spPr>
            <a:xfrm>
              <a:off x="0" y="257867"/>
              <a:ext cx="5629600" cy="916799"/>
            </a:xfrm>
            <a:prstGeom prst="rect">
              <a:avLst/>
            </a:prstGeom>
            <a:noFill/>
            <a:ln>
              <a:noFill/>
            </a:ln>
          </p:spPr>
          <p:txBody>
            <a:bodyPr spcFirstLastPara="1" wrap="square" lIns="639875" tIns="354075" rIns="639875" bIns="120900" anchor="t" anchorCtr="0">
              <a:noAutofit/>
            </a:bodyPr>
            <a:lstStyle/>
            <a:p>
              <a:pPr marL="171450" marR="0" lvl="1" indent="-171450" algn="l" rtl="0">
                <a:lnSpc>
                  <a:spcPct val="90000"/>
                </a:lnSpc>
                <a:spcBef>
                  <a:spcPts val="0"/>
                </a:spcBef>
                <a:spcAft>
                  <a:spcPts val="0"/>
                </a:spcAft>
                <a:buClr>
                  <a:schemeClr val="dk1"/>
                </a:buClr>
                <a:buSzPts val="1700"/>
                <a:buFont typeface="Arial"/>
                <a:buChar char="•"/>
              </a:pPr>
              <a:r>
                <a:rPr lang="en-US" sz="1500" b="0" i="0" u="none" strike="noStrike" cap="none" dirty="0">
                  <a:solidFill>
                    <a:srgbClr val="002060"/>
                  </a:solidFill>
                  <a:latin typeface="Microsoft YaHei UI" panose="020B0503020204020204" pitchFamily="34" charset="-122"/>
                  <a:ea typeface="Microsoft YaHei UI" panose="020B0503020204020204" pitchFamily="34" charset="-122"/>
                  <a:cs typeface="Arial"/>
                  <a:sym typeface="Arial"/>
                </a:rPr>
                <a:t>We think we know what we need so we are planning to move forward (evidence-based)</a:t>
              </a:r>
              <a:endParaRPr sz="1500" dirty="0">
                <a:solidFill>
                  <a:srgbClr val="002060"/>
                </a:solidFill>
                <a:latin typeface="Microsoft YaHei UI" panose="020B0503020204020204" pitchFamily="34" charset="-122"/>
                <a:ea typeface="Microsoft YaHei UI" panose="020B0503020204020204" pitchFamily="34" charset="-122"/>
              </a:endParaRPr>
            </a:p>
          </p:txBody>
        </p:sp>
        <p:sp>
          <p:nvSpPr>
            <p:cNvPr id="38" name="Shape 38"/>
            <p:cNvSpPr txBox="1"/>
            <p:nvPr/>
          </p:nvSpPr>
          <p:spPr>
            <a:xfrm>
              <a:off x="436742" y="78697"/>
              <a:ext cx="4858345" cy="452844"/>
            </a:xfrm>
            <a:prstGeom prst="rect">
              <a:avLst/>
            </a:prstGeom>
            <a:solidFill>
              <a:schemeClr val="bg2">
                <a:lumMod val="40000"/>
                <a:lumOff val="60000"/>
              </a:schemeClr>
            </a:solidFill>
            <a:ln>
              <a:solidFill>
                <a:srgbClr val="002060"/>
              </a:solidFill>
            </a:ln>
          </p:spPr>
          <p:txBody>
            <a:bodyPr spcFirstLastPara="1" wrap="square" lIns="218125" tIns="0" rIns="218125" bIns="0" anchor="ctr" anchorCtr="0">
              <a:noAutofit/>
            </a:bodyPr>
            <a:lstStyle/>
            <a:p>
              <a:pPr marL="0" marR="0" lvl="0" indent="0" algn="ctr" rtl="0">
                <a:lnSpc>
                  <a:spcPct val="90000"/>
                </a:lnSpc>
                <a:spcBef>
                  <a:spcPts val="0"/>
                </a:spcBef>
                <a:spcAft>
                  <a:spcPts val="0"/>
                </a:spcAft>
                <a:buNone/>
              </a:pPr>
              <a:r>
                <a:rPr lang="en-US" sz="2400" b="0" i="0" u="none" strike="noStrike" cap="none" dirty="0">
                  <a:solidFill>
                    <a:schemeClr val="lt1"/>
                  </a:solidFill>
                  <a:latin typeface="Microsoft YaHei UI" panose="020B0503020204020204" pitchFamily="34" charset="-122"/>
                  <a:ea typeface="Microsoft YaHei UI" panose="020B0503020204020204" pitchFamily="34" charset="-122"/>
                  <a:cs typeface="Arial"/>
                  <a:sym typeface="Arial"/>
                </a:rPr>
                <a:t>Exploration &amp; Adoption</a:t>
              </a:r>
              <a:endParaRPr sz="2400" dirty="0">
                <a:latin typeface="Microsoft YaHei UI" panose="020B0503020204020204" pitchFamily="34" charset="-122"/>
                <a:ea typeface="Microsoft YaHei UI" panose="020B0503020204020204" pitchFamily="34" charset="-122"/>
              </a:endParaRPr>
            </a:p>
          </p:txBody>
        </p:sp>
        <p:sp>
          <p:nvSpPr>
            <p:cNvPr id="39" name="Shape 39"/>
            <p:cNvSpPr/>
            <p:nvPr/>
          </p:nvSpPr>
          <p:spPr>
            <a:xfrm>
              <a:off x="0" y="1564486"/>
              <a:ext cx="5319586" cy="722925"/>
            </a:xfrm>
            <a:prstGeom prst="rect">
              <a:avLst/>
            </a:prstGeom>
            <a:solidFill>
              <a:schemeClr val="lt1">
                <a:alpha val="89803"/>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40"/>
            <p:cNvSpPr txBox="1"/>
            <p:nvPr/>
          </p:nvSpPr>
          <p:spPr>
            <a:xfrm>
              <a:off x="0" y="1564485"/>
              <a:ext cx="5812480" cy="839223"/>
            </a:xfrm>
            <a:prstGeom prst="rect">
              <a:avLst/>
            </a:prstGeom>
            <a:noFill/>
            <a:ln>
              <a:noFill/>
            </a:ln>
          </p:spPr>
          <p:txBody>
            <a:bodyPr spcFirstLastPara="1" wrap="square" lIns="639875" tIns="354075" rIns="639875" bIns="120900" anchor="t" anchorCtr="0">
              <a:noAutofit/>
            </a:bodyPr>
            <a:lstStyle/>
            <a:p>
              <a:pPr marL="171450" marR="0" lvl="1" indent="-171450" algn="l" rtl="0">
                <a:lnSpc>
                  <a:spcPct val="90000"/>
                </a:lnSpc>
                <a:spcBef>
                  <a:spcPts val="0"/>
                </a:spcBef>
                <a:spcAft>
                  <a:spcPts val="0"/>
                </a:spcAft>
                <a:buClr>
                  <a:schemeClr val="dk1"/>
                </a:buClr>
                <a:buSzPts val="1700"/>
                <a:buFont typeface="Arial"/>
                <a:buChar char="•"/>
              </a:pPr>
              <a:r>
                <a:rPr lang="en-US" sz="1500" b="0" i="0" u="none" strike="noStrike" cap="none" dirty="0">
                  <a:solidFill>
                    <a:srgbClr val="002060"/>
                  </a:solidFill>
                  <a:latin typeface="Microsoft YaHei UI" panose="020B0503020204020204" pitchFamily="34" charset="-122"/>
                  <a:ea typeface="Microsoft YaHei UI" panose="020B0503020204020204" pitchFamily="34" charset="-122"/>
                  <a:cs typeface="Arial"/>
                  <a:sym typeface="Arial"/>
                </a:rPr>
                <a:t>Let’s make sure we’re ready to implement (capacity infrastructure)</a:t>
              </a:r>
              <a:endParaRPr sz="1500" b="0" i="0" u="none" strike="noStrike" cap="none" dirty="0">
                <a:solidFill>
                  <a:srgbClr val="002060"/>
                </a:solidFill>
                <a:latin typeface="Microsoft YaHei UI" panose="020B0503020204020204" pitchFamily="34" charset="-122"/>
                <a:ea typeface="Microsoft YaHei UI" panose="020B0503020204020204" pitchFamily="34" charset="-122"/>
                <a:cs typeface="Arial"/>
                <a:sym typeface="Arial"/>
              </a:endParaRPr>
            </a:p>
          </p:txBody>
        </p:sp>
        <p:sp>
          <p:nvSpPr>
            <p:cNvPr id="42" name="Shape 42"/>
            <p:cNvSpPr txBox="1"/>
            <p:nvPr/>
          </p:nvSpPr>
          <p:spPr>
            <a:xfrm>
              <a:off x="436743" y="1338064"/>
              <a:ext cx="4858345" cy="452844"/>
            </a:xfrm>
            <a:prstGeom prst="rect">
              <a:avLst/>
            </a:prstGeom>
            <a:solidFill>
              <a:schemeClr val="bg2">
                <a:lumMod val="40000"/>
                <a:lumOff val="60000"/>
              </a:schemeClr>
            </a:solidFill>
            <a:ln>
              <a:solidFill>
                <a:srgbClr val="002060"/>
              </a:solidFill>
            </a:ln>
          </p:spPr>
          <p:txBody>
            <a:bodyPr spcFirstLastPara="1" wrap="square" lIns="218125" tIns="0" rIns="218125" bIns="0" anchor="ctr" anchorCtr="0">
              <a:noAutofit/>
            </a:bodyPr>
            <a:lstStyle/>
            <a:p>
              <a:pPr marL="0" marR="0" lvl="0" indent="0" algn="ctr" rtl="0">
                <a:lnSpc>
                  <a:spcPct val="90000"/>
                </a:lnSpc>
                <a:spcBef>
                  <a:spcPts val="0"/>
                </a:spcBef>
                <a:spcAft>
                  <a:spcPts val="0"/>
                </a:spcAft>
                <a:buNone/>
              </a:pPr>
              <a:r>
                <a:rPr lang="en-US" sz="2400" b="0" i="0" u="none" strike="noStrike" cap="none" dirty="0">
                  <a:solidFill>
                    <a:schemeClr val="lt1"/>
                  </a:solidFill>
                  <a:latin typeface="Microsoft YaHei UI" panose="020B0503020204020204" pitchFamily="34" charset="-122"/>
                  <a:ea typeface="Microsoft YaHei UI" panose="020B0503020204020204" pitchFamily="34" charset="-122"/>
                  <a:cs typeface="Arial"/>
                  <a:sym typeface="Arial"/>
                </a:rPr>
                <a:t>Installation</a:t>
              </a:r>
              <a:endParaRPr sz="2400" b="0" i="0" u="none" strike="noStrike" cap="none" dirty="0">
                <a:solidFill>
                  <a:schemeClr val="lt1"/>
                </a:solidFill>
                <a:latin typeface="Microsoft YaHei UI" panose="020B0503020204020204" pitchFamily="34" charset="-122"/>
                <a:ea typeface="Microsoft YaHei UI" panose="020B0503020204020204" pitchFamily="34" charset="-122"/>
                <a:cs typeface="Arial"/>
                <a:sym typeface="Arial"/>
              </a:endParaRPr>
            </a:p>
          </p:txBody>
        </p:sp>
        <p:sp>
          <p:nvSpPr>
            <p:cNvPr id="43" name="Shape 43"/>
            <p:cNvSpPr/>
            <p:nvPr/>
          </p:nvSpPr>
          <p:spPr>
            <a:xfrm>
              <a:off x="0" y="2630131"/>
              <a:ext cx="5519872" cy="722925"/>
            </a:xfrm>
            <a:prstGeom prst="rect">
              <a:avLst/>
            </a:prstGeom>
            <a:solidFill>
              <a:schemeClr val="lt1">
                <a:alpha val="89803"/>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txBox="1"/>
            <p:nvPr/>
          </p:nvSpPr>
          <p:spPr>
            <a:xfrm>
              <a:off x="0" y="2630131"/>
              <a:ext cx="5519872" cy="814724"/>
            </a:xfrm>
            <a:prstGeom prst="rect">
              <a:avLst/>
            </a:prstGeom>
            <a:noFill/>
            <a:ln>
              <a:noFill/>
            </a:ln>
          </p:spPr>
          <p:txBody>
            <a:bodyPr spcFirstLastPara="1" wrap="square" lIns="639875" tIns="354075" rIns="639875" bIns="120900" anchor="t" anchorCtr="0">
              <a:noAutofit/>
            </a:bodyPr>
            <a:lstStyle/>
            <a:p>
              <a:pPr marL="171450" marR="0" lvl="1" indent="-171450" algn="l" rtl="0">
                <a:lnSpc>
                  <a:spcPct val="90000"/>
                </a:lnSpc>
                <a:spcBef>
                  <a:spcPts val="0"/>
                </a:spcBef>
                <a:spcAft>
                  <a:spcPts val="0"/>
                </a:spcAft>
                <a:buClr>
                  <a:schemeClr val="dk1"/>
                </a:buClr>
                <a:buSzPts val="1700"/>
                <a:buFont typeface="Arial"/>
                <a:buChar char="•"/>
              </a:pPr>
              <a:r>
                <a:rPr lang="en-US" sz="1500" b="0" i="0" u="none" strike="noStrike" cap="none" dirty="0">
                  <a:solidFill>
                    <a:srgbClr val="002060"/>
                  </a:solidFill>
                  <a:latin typeface="Microsoft YaHei UI" panose="020B0503020204020204" pitchFamily="34" charset="-122"/>
                  <a:ea typeface="Microsoft YaHei UI" panose="020B0503020204020204" pitchFamily="34" charset="-122"/>
                  <a:cs typeface="Arial"/>
                  <a:sym typeface="Arial"/>
                </a:rPr>
                <a:t>Let’s give it a try &amp; evaluate (demonstration)</a:t>
              </a:r>
              <a:endParaRPr sz="1500" b="0" i="0" u="none" strike="noStrike" cap="none" dirty="0">
                <a:solidFill>
                  <a:srgbClr val="002060"/>
                </a:solidFill>
                <a:latin typeface="Microsoft YaHei UI" panose="020B0503020204020204" pitchFamily="34" charset="-122"/>
                <a:ea typeface="Microsoft YaHei UI" panose="020B0503020204020204" pitchFamily="34" charset="-122"/>
                <a:cs typeface="Arial"/>
                <a:sym typeface="Arial"/>
              </a:endParaRPr>
            </a:p>
          </p:txBody>
        </p:sp>
        <p:sp>
          <p:nvSpPr>
            <p:cNvPr id="46" name="Shape 46"/>
            <p:cNvSpPr txBox="1"/>
            <p:nvPr/>
          </p:nvSpPr>
          <p:spPr>
            <a:xfrm>
              <a:off x="436743" y="2403709"/>
              <a:ext cx="4858345" cy="452844"/>
            </a:xfrm>
            <a:prstGeom prst="rect">
              <a:avLst/>
            </a:prstGeom>
            <a:solidFill>
              <a:schemeClr val="bg2">
                <a:lumMod val="40000"/>
                <a:lumOff val="60000"/>
              </a:schemeClr>
            </a:solidFill>
            <a:ln>
              <a:solidFill>
                <a:srgbClr val="002060"/>
              </a:solidFill>
            </a:ln>
          </p:spPr>
          <p:txBody>
            <a:bodyPr spcFirstLastPara="1" wrap="square" lIns="218125" tIns="0" rIns="218125" bIns="0" anchor="ctr" anchorCtr="0">
              <a:noAutofit/>
            </a:bodyPr>
            <a:lstStyle/>
            <a:p>
              <a:pPr marL="0" marR="0" lvl="0" indent="0" algn="ctr" rtl="0">
                <a:lnSpc>
                  <a:spcPct val="90000"/>
                </a:lnSpc>
                <a:spcBef>
                  <a:spcPts val="0"/>
                </a:spcBef>
                <a:spcAft>
                  <a:spcPts val="0"/>
                </a:spcAft>
                <a:buNone/>
              </a:pPr>
              <a:r>
                <a:rPr lang="en-US" sz="2400" b="0" i="0" u="none" strike="noStrike" cap="none" dirty="0">
                  <a:solidFill>
                    <a:schemeClr val="lt1"/>
                  </a:solidFill>
                  <a:latin typeface="Microsoft YaHei UI" panose="020B0503020204020204" pitchFamily="34" charset="-122"/>
                  <a:ea typeface="Microsoft YaHei UI" panose="020B0503020204020204" pitchFamily="34" charset="-122"/>
                  <a:cs typeface="Arial"/>
                  <a:sym typeface="Arial"/>
                </a:rPr>
                <a:t>Initial Implementation</a:t>
              </a:r>
              <a:endParaRPr sz="2400" b="0" i="0" u="none" strike="noStrike" cap="none" dirty="0">
                <a:solidFill>
                  <a:schemeClr val="lt1"/>
                </a:solidFill>
                <a:latin typeface="Microsoft YaHei UI" panose="020B0503020204020204" pitchFamily="34" charset="-122"/>
                <a:ea typeface="Microsoft YaHei UI" panose="020B0503020204020204" pitchFamily="34" charset="-122"/>
                <a:cs typeface="Arial"/>
                <a:sym typeface="Arial"/>
              </a:endParaRPr>
            </a:p>
          </p:txBody>
        </p:sp>
        <p:sp>
          <p:nvSpPr>
            <p:cNvPr id="47" name="Shape 47"/>
            <p:cNvSpPr/>
            <p:nvPr/>
          </p:nvSpPr>
          <p:spPr>
            <a:xfrm>
              <a:off x="0" y="3695776"/>
              <a:ext cx="5942028" cy="1445850"/>
            </a:xfrm>
            <a:prstGeom prst="rect">
              <a:avLst/>
            </a:prstGeom>
            <a:solidFill>
              <a:schemeClr val="lt1">
                <a:alpha val="89803"/>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txBox="1"/>
            <p:nvPr/>
          </p:nvSpPr>
          <p:spPr>
            <a:xfrm>
              <a:off x="-109728" y="3695776"/>
              <a:ext cx="6157279" cy="1445850"/>
            </a:xfrm>
            <a:prstGeom prst="rect">
              <a:avLst/>
            </a:prstGeom>
            <a:noFill/>
            <a:ln>
              <a:noFill/>
            </a:ln>
          </p:spPr>
          <p:txBody>
            <a:bodyPr spcFirstLastPara="1" wrap="square" lIns="639875" tIns="354075" rIns="639875" bIns="120900" anchor="t" anchorCtr="0">
              <a:noAutofit/>
            </a:bodyPr>
            <a:lstStyle/>
            <a:p>
              <a:pPr marL="171450" marR="0" lvl="1" indent="-171450" algn="l" rtl="0">
                <a:lnSpc>
                  <a:spcPct val="90000"/>
                </a:lnSpc>
                <a:spcBef>
                  <a:spcPts val="0"/>
                </a:spcBef>
                <a:spcAft>
                  <a:spcPts val="0"/>
                </a:spcAft>
                <a:buClr>
                  <a:schemeClr val="dk1"/>
                </a:buClr>
                <a:buSzPts val="1700"/>
                <a:buFont typeface="Arial"/>
                <a:buChar char="•"/>
              </a:pPr>
              <a:r>
                <a:rPr lang="en-US" sz="1500" b="0" i="0" u="none" strike="noStrike" cap="none" dirty="0">
                  <a:solidFill>
                    <a:srgbClr val="002060"/>
                  </a:solidFill>
                  <a:latin typeface="Microsoft YaHei UI" panose="020B0503020204020204" pitchFamily="34" charset="-122"/>
                  <a:ea typeface="Microsoft YaHei UI" panose="020B0503020204020204" pitchFamily="34" charset="-122"/>
                  <a:cs typeface="Arial"/>
                  <a:sym typeface="Arial"/>
                </a:rPr>
                <a:t>That worked, let’s do it for real and implement all tiers across all schools (investment)</a:t>
              </a:r>
              <a:endParaRPr sz="1500" b="0" i="0" u="none" strike="noStrike" cap="none" dirty="0">
                <a:solidFill>
                  <a:srgbClr val="002060"/>
                </a:solidFill>
                <a:latin typeface="Microsoft YaHei UI" panose="020B0503020204020204" pitchFamily="34" charset="-122"/>
                <a:ea typeface="Microsoft YaHei UI" panose="020B0503020204020204" pitchFamily="34" charset="-122"/>
                <a:cs typeface="Arial"/>
                <a:sym typeface="Arial"/>
              </a:endParaRPr>
            </a:p>
            <a:p>
              <a:pPr marL="171450" marR="0" lvl="1" indent="-171450" algn="l" rtl="0">
                <a:lnSpc>
                  <a:spcPct val="90000"/>
                </a:lnSpc>
                <a:spcBef>
                  <a:spcPts val="0"/>
                </a:spcBef>
                <a:spcAft>
                  <a:spcPts val="0"/>
                </a:spcAft>
                <a:buClr>
                  <a:schemeClr val="dk1"/>
                </a:buClr>
                <a:buSzPts val="1700"/>
                <a:buFont typeface="Arial"/>
                <a:buChar char="•"/>
              </a:pPr>
              <a:r>
                <a:rPr lang="en-US" sz="1500" b="0" i="0" u="none" strike="noStrike" cap="none" dirty="0">
                  <a:solidFill>
                    <a:srgbClr val="002060"/>
                  </a:solidFill>
                  <a:latin typeface="Microsoft YaHei UI" panose="020B0503020204020204" pitchFamily="34" charset="-122"/>
                  <a:ea typeface="Microsoft YaHei UI" panose="020B0503020204020204" pitchFamily="34" charset="-122"/>
                  <a:cs typeface="Arial"/>
                  <a:sym typeface="Arial"/>
                </a:rPr>
                <a:t>Let’s make it our way of doing business &amp; sustain implementation (institutionalized use</a:t>
              </a:r>
              <a:r>
                <a:rPr lang="en-US" sz="1500" b="0" i="0" u="none" strike="noStrike" cap="none" dirty="0">
                  <a:solidFill>
                    <a:schemeClr val="dk1"/>
                  </a:solidFill>
                  <a:latin typeface="Arial"/>
                  <a:ea typeface="Arial"/>
                  <a:cs typeface="Arial"/>
                  <a:sym typeface="Arial"/>
                </a:rPr>
                <a:t>)</a:t>
              </a:r>
              <a:endParaRPr sz="1500" b="0" i="0" u="none" strike="noStrike" cap="none" dirty="0">
                <a:solidFill>
                  <a:schemeClr val="dk1"/>
                </a:solidFill>
                <a:latin typeface="Arial"/>
                <a:ea typeface="Arial"/>
                <a:cs typeface="Arial"/>
                <a:sym typeface="Arial"/>
              </a:endParaRPr>
            </a:p>
          </p:txBody>
        </p:sp>
        <p:sp>
          <p:nvSpPr>
            <p:cNvPr id="50" name="Shape 50"/>
            <p:cNvSpPr txBox="1"/>
            <p:nvPr/>
          </p:nvSpPr>
          <p:spPr>
            <a:xfrm>
              <a:off x="436743" y="3469354"/>
              <a:ext cx="4858345" cy="452844"/>
            </a:xfrm>
            <a:prstGeom prst="rect">
              <a:avLst/>
            </a:prstGeom>
            <a:solidFill>
              <a:schemeClr val="bg2">
                <a:lumMod val="40000"/>
                <a:lumOff val="60000"/>
              </a:schemeClr>
            </a:solidFill>
            <a:ln>
              <a:solidFill>
                <a:srgbClr val="002060"/>
              </a:solidFill>
            </a:ln>
          </p:spPr>
          <p:txBody>
            <a:bodyPr spcFirstLastPara="1" wrap="square" lIns="218125" tIns="0" rIns="218125" bIns="0" anchor="ctr" anchorCtr="0">
              <a:noAutofit/>
            </a:bodyPr>
            <a:lstStyle/>
            <a:p>
              <a:pPr marL="0" marR="0" lvl="0" indent="0" algn="ctr" rtl="0">
                <a:lnSpc>
                  <a:spcPct val="90000"/>
                </a:lnSpc>
                <a:spcBef>
                  <a:spcPts val="0"/>
                </a:spcBef>
                <a:spcAft>
                  <a:spcPts val="0"/>
                </a:spcAft>
                <a:buNone/>
              </a:pPr>
              <a:r>
                <a:rPr lang="en-US" sz="2400" b="0" i="0" u="none" strike="noStrike" cap="none" dirty="0">
                  <a:solidFill>
                    <a:schemeClr val="lt1"/>
                  </a:solidFill>
                  <a:latin typeface="Microsoft YaHei UI" panose="020B0503020204020204" pitchFamily="34" charset="-122"/>
                  <a:ea typeface="Microsoft YaHei UI" panose="020B0503020204020204" pitchFamily="34" charset="-122"/>
                  <a:cs typeface="Arial"/>
                  <a:sym typeface="Arial"/>
                </a:rPr>
                <a:t>Full Implementation</a:t>
              </a:r>
              <a:endParaRPr sz="2400" b="0" i="0" u="none" strike="noStrike" cap="none" dirty="0">
                <a:solidFill>
                  <a:schemeClr val="lt1"/>
                </a:solidFill>
                <a:latin typeface="Microsoft YaHei UI" panose="020B0503020204020204" pitchFamily="34" charset="-122"/>
                <a:ea typeface="Microsoft YaHei UI" panose="020B0503020204020204" pitchFamily="34" charset="-122"/>
                <a:cs typeface="Arial"/>
                <a:sym typeface="Arial"/>
              </a:endParaRPr>
            </a:p>
          </p:txBody>
        </p:sp>
      </p:grpSp>
    </p:spTree>
    <p:extLst>
      <p:ext uri="{BB962C8B-B14F-4D97-AF65-F5344CB8AC3E}">
        <p14:creationId xmlns:p14="http://schemas.microsoft.com/office/powerpoint/2010/main" val="17061172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idx="4294967295"/>
          </p:nvPr>
        </p:nvSpPr>
        <p:spPr>
          <a:xfrm>
            <a:off x="0" y="766763"/>
            <a:ext cx="9144000" cy="808037"/>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US" sz="2400" b="0" i="0" u="none" strike="noStrike" cap="none" dirty="0">
                <a:solidFill>
                  <a:srgbClr val="002060"/>
                </a:solidFill>
                <a:latin typeface="Microsoft YaHei UI" panose="020B0503020204020204" pitchFamily="34" charset="-122"/>
                <a:ea typeface="Microsoft YaHei UI" panose="020B0503020204020204" pitchFamily="34" charset="-122"/>
                <a:cs typeface="Arial"/>
                <a:sym typeface="Arial"/>
              </a:rPr>
              <a:t>Leadership Team Action Planning Worksheets : </a:t>
            </a:r>
            <a:r>
              <a:rPr lang="en-US" sz="2400" b="1" u="none" strike="noStrike" cap="none" dirty="0">
                <a:solidFill>
                  <a:srgbClr val="002060"/>
                </a:solidFill>
                <a:latin typeface="Microsoft YaHei UI" panose="020B0503020204020204" pitchFamily="34" charset="-122"/>
                <a:ea typeface="Microsoft YaHei UI" panose="020B0503020204020204" pitchFamily="34" charset="-122"/>
                <a:cs typeface="Arial"/>
                <a:sym typeface="Arial"/>
              </a:rPr>
              <a:t>Steps</a:t>
            </a:r>
            <a:endParaRPr sz="2400" b="1" u="none" strike="noStrike" cap="none" dirty="0">
              <a:solidFill>
                <a:srgbClr val="002060"/>
              </a:solidFill>
              <a:latin typeface="Microsoft YaHei UI" panose="020B0503020204020204" pitchFamily="34" charset="-122"/>
              <a:ea typeface="Microsoft YaHei UI" panose="020B0503020204020204" pitchFamily="34" charset="-122"/>
              <a:cs typeface="Arial"/>
              <a:sym typeface="Arial"/>
            </a:endParaRPr>
          </a:p>
        </p:txBody>
      </p:sp>
      <p:grpSp>
        <p:nvGrpSpPr>
          <p:cNvPr id="57" name="Shape 57"/>
          <p:cNvGrpSpPr/>
          <p:nvPr/>
        </p:nvGrpSpPr>
        <p:grpSpPr>
          <a:xfrm>
            <a:off x="1143000" y="1772625"/>
            <a:ext cx="6857999" cy="4318907"/>
            <a:chOff x="109063" y="2553328"/>
            <a:chExt cx="7845915" cy="3526309"/>
          </a:xfrm>
        </p:grpSpPr>
        <p:sp>
          <p:nvSpPr>
            <p:cNvPr id="58" name="Shape 58"/>
            <p:cNvSpPr/>
            <p:nvPr/>
          </p:nvSpPr>
          <p:spPr>
            <a:xfrm>
              <a:off x="109063" y="2553328"/>
              <a:ext cx="7845915" cy="821882"/>
            </a:xfrm>
            <a:custGeom>
              <a:avLst/>
              <a:gdLst/>
              <a:ahLst/>
              <a:cxnLst/>
              <a:rect l="0" t="0" r="0" b="0"/>
              <a:pathLst>
                <a:path w="8667055" h="821882" extrusionOk="0">
                  <a:moveTo>
                    <a:pt x="0" y="0"/>
                  </a:moveTo>
                  <a:lnTo>
                    <a:pt x="8667055" y="0"/>
                  </a:lnTo>
                  <a:lnTo>
                    <a:pt x="8667055" y="821882"/>
                  </a:lnTo>
                  <a:lnTo>
                    <a:pt x="0" y="821882"/>
                  </a:lnTo>
                  <a:lnTo>
                    <a:pt x="0" y="0"/>
                  </a:lnTo>
                  <a:close/>
                </a:path>
              </a:pathLst>
            </a:custGeom>
            <a:solidFill>
              <a:schemeClr val="lt1">
                <a:alpha val="89803"/>
              </a:schemeClr>
            </a:solidFill>
            <a:ln>
              <a:noFill/>
            </a:ln>
          </p:spPr>
          <p:txBody>
            <a:bodyPr spcFirstLastPara="1" wrap="square" lIns="274300" tIns="182875" rIns="274300" bIns="170675" anchor="t" anchorCtr="0">
              <a:noAutofit/>
            </a:bodyPr>
            <a:lstStyle/>
            <a:p>
              <a:pPr marL="0" marR="0" lvl="1" indent="0" algn="l" rtl="0">
                <a:lnSpc>
                  <a:spcPct val="90000"/>
                </a:lnSpc>
                <a:spcBef>
                  <a:spcPts val="0"/>
                </a:spcBef>
                <a:spcAft>
                  <a:spcPts val="0"/>
                </a:spcAft>
                <a:buNone/>
              </a:pPr>
              <a:r>
                <a:rPr lang="en-US" sz="2000" b="1" i="0" u="none" strike="noStrike" cap="none" dirty="0">
                  <a:solidFill>
                    <a:schemeClr val="accent1"/>
                  </a:solidFill>
                  <a:latin typeface="Microsoft YaHei UI" panose="020B0503020204020204" pitchFamily="34" charset="-122"/>
                  <a:ea typeface="Microsoft YaHei UI" panose="020B0503020204020204" pitchFamily="34" charset="-122"/>
                  <a:cs typeface="Arial"/>
                  <a:sym typeface="Arial"/>
                </a:rPr>
                <a:t>Self-Assessment: </a:t>
              </a:r>
              <a:r>
                <a:rPr lang="en-US" sz="2000" b="0" i="1" u="none" strike="noStrike" cap="none" dirty="0">
                  <a:solidFill>
                    <a:srgbClr val="002060"/>
                  </a:solidFill>
                  <a:latin typeface="Microsoft YaHei UI" panose="020B0503020204020204" pitchFamily="34" charset="-122"/>
                  <a:ea typeface="Microsoft YaHei UI" panose="020B0503020204020204" pitchFamily="34" charset="-122"/>
                  <a:cs typeface="Arial"/>
                  <a:sym typeface="Arial"/>
                </a:rPr>
                <a:t>Accomplishments &amp; Priorities</a:t>
              </a:r>
              <a:endParaRPr sz="2000" b="0" i="1" u="none" strike="noStrike" cap="none" dirty="0">
                <a:solidFill>
                  <a:srgbClr val="002060"/>
                </a:solidFill>
                <a:latin typeface="Microsoft YaHei UI" panose="020B0503020204020204" pitchFamily="34" charset="-122"/>
                <a:ea typeface="Microsoft YaHei UI" panose="020B0503020204020204" pitchFamily="34" charset="-122"/>
                <a:cs typeface="Arial"/>
                <a:sym typeface="Arial"/>
              </a:endParaRPr>
            </a:p>
          </p:txBody>
        </p:sp>
        <p:sp>
          <p:nvSpPr>
            <p:cNvPr id="59" name="Shape 59"/>
            <p:cNvSpPr/>
            <p:nvPr/>
          </p:nvSpPr>
          <p:spPr>
            <a:xfrm>
              <a:off x="2714205" y="2897717"/>
              <a:ext cx="5116403" cy="462837"/>
            </a:xfrm>
            <a:custGeom>
              <a:avLst/>
              <a:gdLst/>
              <a:ahLst/>
              <a:cxnLst/>
              <a:rect l="0" t="0" r="0" b="0"/>
              <a:pathLst>
                <a:path w="5387016" h="560880" extrusionOk="0">
                  <a:moveTo>
                    <a:pt x="0" y="93482"/>
                  </a:moveTo>
                  <a:cubicBezTo>
                    <a:pt x="0" y="41853"/>
                    <a:pt x="41853" y="0"/>
                    <a:pt x="93482" y="0"/>
                  </a:cubicBezTo>
                  <a:lnTo>
                    <a:pt x="5293534" y="0"/>
                  </a:lnTo>
                  <a:cubicBezTo>
                    <a:pt x="5345163" y="0"/>
                    <a:pt x="5387016" y="41853"/>
                    <a:pt x="5387016" y="93482"/>
                  </a:cubicBezTo>
                  <a:lnTo>
                    <a:pt x="5387016" y="467398"/>
                  </a:lnTo>
                  <a:cubicBezTo>
                    <a:pt x="5387016" y="519027"/>
                    <a:pt x="5345163" y="560880"/>
                    <a:pt x="5293534" y="560880"/>
                  </a:cubicBezTo>
                  <a:lnTo>
                    <a:pt x="93482" y="560880"/>
                  </a:lnTo>
                  <a:cubicBezTo>
                    <a:pt x="41853" y="560880"/>
                    <a:pt x="0" y="519027"/>
                    <a:pt x="0" y="467398"/>
                  </a:cubicBezTo>
                  <a:lnTo>
                    <a:pt x="0" y="93482"/>
                  </a:lnTo>
                  <a:close/>
                </a:path>
              </a:pathLst>
            </a:custGeom>
            <a:solidFill>
              <a:srgbClr val="0070C0"/>
            </a:solidFill>
            <a:ln>
              <a:noFill/>
            </a:ln>
            <a:effectLst>
              <a:outerShdw blurRad="40000" dist="23000" dir="5400000" rotWithShape="0">
                <a:srgbClr val="000000">
                  <a:alpha val="34901"/>
                </a:srgbClr>
              </a:outerShdw>
            </a:effectLst>
          </p:spPr>
          <p:txBody>
            <a:bodyPr spcFirstLastPara="1" wrap="square" lIns="256675" tIns="27375" rIns="256675" bIns="27375" anchor="ctr" anchorCtr="0">
              <a:noAutofit/>
            </a:bodyPr>
            <a:lstStyle/>
            <a:p>
              <a:pPr marL="0" marR="0" lvl="0" indent="0" algn="l" rtl="0">
                <a:lnSpc>
                  <a:spcPct val="90000"/>
                </a:lnSpc>
                <a:spcBef>
                  <a:spcPts val="0"/>
                </a:spcBef>
                <a:spcAft>
                  <a:spcPts val="0"/>
                </a:spcAft>
                <a:buNone/>
              </a:pPr>
              <a:endParaRPr lang="en-US" sz="1800" dirty="0">
                <a:solidFill>
                  <a:schemeClr val="lt1"/>
                </a:solidFill>
                <a:latin typeface="Microsoft YaHei UI" panose="020B0503020204020204" pitchFamily="34" charset="-122"/>
                <a:ea typeface="Microsoft YaHei UI" panose="020B0503020204020204" pitchFamily="34" charset="-122"/>
              </a:endParaRPr>
            </a:p>
            <a:p>
              <a:pPr marL="0" marR="0" lvl="0" indent="0" algn="l" rtl="0">
                <a:lnSpc>
                  <a:spcPct val="90000"/>
                </a:lnSpc>
                <a:spcBef>
                  <a:spcPts val="0"/>
                </a:spcBef>
                <a:spcAft>
                  <a:spcPts val="0"/>
                </a:spcAft>
                <a:buNone/>
              </a:pPr>
              <a:endParaRPr lang="en-US" sz="1800" b="0" i="0" u="none" strike="noStrike" cap="none" dirty="0">
                <a:solidFill>
                  <a:schemeClr val="lt1"/>
                </a:solidFill>
                <a:latin typeface="Microsoft YaHei UI" panose="020B0503020204020204" pitchFamily="34" charset="-122"/>
                <a:ea typeface="Microsoft YaHei UI" panose="020B0503020204020204" pitchFamily="34" charset="-122"/>
                <a:cs typeface="Arial"/>
                <a:sym typeface="Arial"/>
              </a:endParaRPr>
            </a:p>
            <a:p>
              <a:pPr marL="0" marR="0" lvl="0" indent="0" algn="l" rtl="0">
                <a:lnSpc>
                  <a:spcPct val="90000"/>
                </a:lnSpc>
                <a:spcBef>
                  <a:spcPts val="0"/>
                </a:spcBef>
                <a:spcAft>
                  <a:spcPts val="0"/>
                </a:spcAft>
                <a:buNone/>
              </a:pPr>
              <a:r>
                <a:rPr lang="en-US" sz="1600" dirty="0">
                  <a:solidFill>
                    <a:schemeClr val="lt1"/>
                  </a:solidFill>
                  <a:latin typeface="Microsoft YaHei UI" panose="020B0503020204020204" pitchFamily="34" charset="-122"/>
                  <a:ea typeface="Microsoft YaHei UI" panose="020B0503020204020204" pitchFamily="34" charset="-122"/>
                </a:rPr>
                <a:t>Le</a:t>
              </a:r>
              <a:r>
                <a:rPr lang="en-US" sz="1600" b="0" i="0" u="none" strike="noStrike" cap="none" dirty="0">
                  <a:solidFill>
                    <a:schemeClr val="lt1"/>
                  </a:solidFill>
                  <a:latin typeface="Microsoft YaHei UI" panose="020B0503020204020204" pitchFamily="34" charset="-122"/>
                  <a:ea typeface="Microsoft YaHei UI" panose="020B0503020204020204" pitchFamily="34" charset="-122"/>
                  <a:cs typeface="Arial"/>
                  <a:sym typeface="Arial"/>
                </a:rPr>
                <a:t>adership Team Action Planning Worksheet</a:t>
              </a:r>
              <a:endParaRPr sz="1600" b="0" i="0" u="none" strike="noStrike" cap="none" dirty="0">
                <a:solidFill>
                  <a:schemeClr val="lt1"/>
                </a:solidFill>
                <a:latin typeface="Microsoft YaHei UI" panose="020B0503020204020204" pitchFamily="34" charset="-122"/>
                <a:ea typeface="Microsoft YaHei UI" panose="020B0503020204020204" pitchFamily="34" charset="-122"/>
                <a:cs typeface="Arial"/>
                <a:sym typeface="Arial"/>
              </a:endParaRPr>
            </a:p>
          </p:txBody>
        </p:sp>
        <p:sp>
          <p:nvSpPr>
            <p:cNvPr id="60" name="Shape 60"/>
            <p:cNvSpPr/>
            <p:nvPr/>
          </p:nvSpPr>
          <p:spPr>
            <a:xfrm>
              <a:off x="109064" y="3765133"/>
              <a:ext cx="7079921" cy="906959"/>
            </a:xfrm>
            <a:custGeom>
              <a:avLst/>
              <a:gdLst/>
              <a:ahLst/>
              <a:cxnLst/>
              <a:rect l="0" t="0" r="0" b="0"/>
              <a:pathLst>
                <a:path w="8667055" h="906959" extrusionOk="0">
                  <a:moveTo>
                    <a:pt x="0" y="0"/>
                  </a:moveTo>
                  <a:lnTo>
                    <a:pt x="8667055" y="0"/>
                  </a:lnTo>
                  <a:lnTo>
                    <a:pt x="8667055" y="906959"/>
                  </a:lnTo>
                  <a:lnTo>
                    <a:pt x="0" y="906959"/>
                  </a:lnTo>
                  <a:lnTo>
                    <a:pt x="0" y="0"/>
                  </a:lnTo>
                  <a:close/>
                </a:path>
              </a:pathLst>
            </a:custGeom>
            <a:solidFill>
              <a:schemeClr val="lt1">
                <a:alpha val="89803"/>
              </a:schemeClr>
            </a:solidFill>
            <a:ln>
              <a:noFill/>
            </a:ln>
          </p:spPr>
          <p:txBody>
            <a:bodyPr spcFirstLastPara="1" wrap="square" lIns="274300" tIns="228600" rIns="274300" bIns="170675" anchor="t" anchorCtr="0">
              <a:noAutofit/>
            </a:bodyPr>
            <a:lstStyle/>
            <a:p>
              <a:pPr marL="0" marR="0" lvl="1" indent="0" algn="l" rtl="0">
                <a:lnSpc>
                  <a:spcPct val="90000"/>
                </a:lnSpc>
                <a:spcBef>
                  <a:spcPts val="0"/>
                </a:spcBef>
                <a:spcAft>
                  <a:spcPts val="0"/>
                </a:spcAft>
                <a:buNone/>
              </a:pPr>
              <a:r>
                <a:rPr lang="en-US" sz="2000" b="1" i="0" u="none" strike="noStrike" cap="none" dirty="0">
                  <a:solidFill>
                    <a:schemeClr val="accent1"/>
                  </a:solidFill>
                  <a:latin typeface="Microsoft YaHei UI" panose="020B0503020204020204" pitchFamily="34" charset="-122"/>
                  <a:ea typeface="Microsoft YaHei UI" panose="020B0503020204020204" pitchFamily="34" charset="-122"/>
                  <a:cs typeface="Arial"/>
                  <a:sym typeface="Arial"/>
                </a:rPr>
                <a:t>Session Assignments &amp; Notes: </a:t>
              </a:r>
              <a:r>
                <a:rPr lang="en-US" sz="2000" b="0" i="1" u="none" strike="noStrike" cap="none" dirty="0">
                  <a:solidFill>
                    <a:srgbClr val="002060"/>
                  </a:solidFill>
                  <a:latin typeface="Microsoft YaHei UI" panose="020B0503020204020204" pitchFamily="34" charset="-122"/>
                  <a:ea typeface="Microsoft YaHei UI" panose="020B0503020204020204" pitchFamily="34" charset="-122"/>
                  <a:cs typeface="Arial"/>
                  <a:sym typeface="Arial"/>
                </a:rPr>
                <a:t>High Priorities</a:t>
              </a:r>
              <a:endParaRPr sz="2000" b="0" i="1" u="none" strike="noStrike" cap="none" dirty="0">
                <a:solidFill>
                  <a:srgbClr val="002060"/>
                </a:solidFill>
                <a:latin typeface="Microsoft YaHei UI" panose="020B0503020204020204" pitchFamily="34" charset="-122"/>
                <a:ea typeface="Microsoft YaHei UI" panose="020B0503020204020204" pitchFamily="34" charset="-122"/>
                <a:cs typeface="Arial"/>
                <a:sym typeface="Arial"/>
              </a:endParaRPr>
            </a:p>
          </p:txBody>
        </p:sp>
        <p:sp>
          <p:nvSpPr>
            <p:cNvPr id="61" name="Shape 61"/>
            <p:cNvSpPr/>
            <p:nvPr/>
          </p:nvSpPr>
          <p:spPr>
            <a:xfrm>
              <a:off x="2714206" y="4171477"/>
              <a:ext cx="4418987" cy="462837"/>
            </a:xfrm>
            <a:custGeom>
              <a:avLst/>
              <a:gdLst/>
              <a:ahLst/>
              <a:cxnLst/>
              <a:rect l="0" t="0" r="0" b="0"/>
              <a:pathLst>
                <a:path w="5387016" h="560880" extrusionOk="0">
                  <a:moveTo>
                    <a:pt x="0" y="93482"/>
                  </a:moveTo>
                  <a:cubicBezTo>
                    <a:pt x="0" y="41853"/>
                    <a:pt x="41853" y="0"/>
                    <a:pt x="93482" y="0"/>
                  </a:cubicBezTo>
                  <a:lnTo>
                    <a:pt x="5293534" y="0"/>
                  </a:lnTo>
                  <a:cubicBezTo>
                    <a:pt x="5345163" y="0"/>
                    <a:pt x="5387016" y="41853"/>
                    <a:pt x="5387016" y="93482"/>
                  </a:cubicBezTo>
                  <a:lnTo>
                    <a:pt x="5387016" y="467398"/>
                  </a:lnTo>
                  <a:cubicBezTo>
                    <a:pt x="5387016" y="519027"/>
                    <a:pt x="5345163" y="560880"/>
                    <a:pt x="5293534" y="560880"/>
                  </a:cubicBezTo>
                  <a:lnTo>
                    <a:pt x="93482" y="560880"/>
                  </a:lnTo>
                  <a:cubicBezTo>
                    <a:pt x="41853" y="560880"/>
                    <a:pt x="0" y="519027"/>
                    <a:pt x="0" y="467398"/>
                  </a:cubicBezTo>
                  <a:lnTo>
                    <a:pt x="0" y="93482"/>
                  </a:lnTo>
                  <a:close/>
                </a:path>
              </a:pathLst>
            </a:custGeom>
            <a:solidFill>
              <a:srgbClr val="0070C0"/>
            </a:solidFill>
            <a:ln>
              <a:noFill/>
            </a:ln>
            <a:effectLst>
              <a:outerShdw blurRad="40000" dist="23000" dir="5400000" rotWithShape="0">
                <a:srgbClr val="000000">
                  <a:alpha val="34901"/>
                </a:srgbClr>
              </a:outerShdw>
            </a:effectLst>
          </p:spPr>
          <p:txBody>
            <a:bodyPr spcFirstLastPara="1" wrap="square" lIns="256675" tIns="27375" rIns="256675" bIns="27375" anchor="ctr" anchorCtr="0">
              <a:noAutofit/>
            </a:bodyPr>
            <a:lstStyle/>
            <a:p>
              <a:pPr marL="0" marR="0" lvl="0" indent="0" algn="l" rtl="0">
                <a:lnSpc>
                  <a:spcPct val="90000"/>
                </a:lnSpc>
                <a:spcBef>
                  <a:spcPts val="0"/>
                </a:spcBef>
                <a:spcAft>
                  <a:spcPts val="0"/>
                </a:spcAft>
                <a:buNone/>
              </a:pPr>
              <a:endParaRPr lang="en-US" sz="1800" b="0" i="0" u="none" strike="noStrike" cap="none" dirty="0">
                <a:solidFill>
                  <a:schemeClr val="lt1"/>
                </a:solidFill>
                <a:latin typeface="Microsoft YaHei UI" panose="020B0503020204020204" pitchFamily="34" charset="-122"/>
                <a:ea typeface="Microsoft YaHei UI" panose="020B0503020204020204" pitchFamily="34" charset="-122"/>
                <a:cs typeface="Arial"/>
                <a:sym typeface="Arial"/>
              </a:endParaRPr>
            </a:p>
            <a:p>
              <a:pPr marL="0" marR="0" lvl="0" indent="0" algn="l" rtl="0">
                <a:lnSpc>
                  <a:spcPct val="90000"/>
                </a:lnSpc>
                <a:spcBef>
                  <a:spcPts val="0"/>
                </a:spcBef>
                <a:spcAft>
                  <a:spcPts val="0"/>
                </a:spcAft>
                <a:buNone/>
              </a:pPr>
              <a:endParaRPr lang="en-US" sz="1800" dirty="0">
                <a:solidFill>
                  <a:schemeClr val="lt1"/>
                </a:solidFill>
                <a:latin typeface="Microsoft YaHei UI" panose="020B0503020204020204" pitchFamily="34" charset="-122"/>
                <a:ea typeface="Microsoft YaHei UI" panose="020B0503020204020204" pitchFamily="34" charset="-122"/>
              </a:endParaRPr>
            </a:p>
            <a:p>
              <a:pPr marL="0" marR="0" lvl="0" indent="0" algn="l" rtl="0">
                <a:lnSpc>
                  <a:spcPct val="90000"/>
                </a:lnSpc>
                <a:spcBef>
                  <a:spcPts val="0"/>
                </a:spcBef>
                <a:spcAft>
                  <a:spcPts val="0"/>
                </a:spcAft>
                <a:buNone/>
              </a:pPr>
              <a:r>
                <a:rPr lang="en-US" sz="1600" b="0" i="0" u="none" strike="noStrike" cap="none" dirty="0">
                  <a:solidFill>
                    <a:schemeClr val="lt1"/>
                  </a:solidFill>
                  <a:latin typeface="Microsoft YaHei UI" panose="020B0503020204020204" pitchFamily="34" charset="-122"/>
                  <a:ea typeface="Microsoft YaHei UI" panose="020B0503020204020204" pitchFamily="34" charset="-122"/>
                  <a:cs typeface="Arial"/>
                  <a:sym typeface="Arial"/>
                </a:rPr>
                <a:t>Team Member Note-Taking Worksheet</a:t>
              </a:r>
              <a:endParaRPr sz="1600" b="0" i="0" u="none" strike="noStrike" cap="none" dirty="0">
                <a:solidFill>
                  <a:schemeClr val="lt1"/>
                </a:solidFill>
                <a:latin typeface="Microsoft YaHei UI" panose="020B0503020204020204" pitchFamily="34" charset="-122"/>
                <a:ea typeface="Microsoft YaHei UI" panose="020B0503020204020204" pitchFamily="34" charset="-122"/>
                <a:cs typeface="Arial"/>
                <a:sym typeface="Arial"/>
              </a:endParaRPr>
            </a:p>
          </p:txBody>
        </p:sp>
        <p:sp>
          <p:nvSpPr>
            <p:cNvPr id="62" name="Shape 62"/>
            <p:cNvSpPr/>
            <p:nvPr/>
          </p:nvSpPr>
          <p:spPr>
            <a:xfrm>
              <a:off x="109064" y="5059370"/>
              <a:ext cx="7721543" cy="1020267"/>
            </a:xfrm>
            <a:custGeom>
              <a:avLst/>
              <a:gdLst/>
              <a:ahLst/>
              <a:cxnLst/>
              <a:rect l="0" t="0" r="0" b="0"/>
              <a:pathLst>
                <a:path w="8667055" h="1020267" extrusionOk="0">
                  <a:moveTo>
                    <a:pt x="0" y="0"/>
                  </a:moveTo>
                  <a:lnTo>
                    <a:pt x="8667055" y="0"/>
                  </a:lnTo>
                  <a:lnTo>
                    <a:pt x="8667055" y="1020267"/>
                  </a:lnTo>
                  <a:lnTo>
                    <a:pt x="0" y="1020267"/>
                  </a:lnTo>
                  <a:lnTo>
                    <a:pt x="0" y="0"/>
                  </a:lnTo>
                  <a:close/>
                </a:path>
              </a:pathLst>
            </a:custGeom>
            <a:solidFill>
              <a:schemeClr val="lt1">
                <a:alpha val="89803"/>
              </a:schemeClr>
            </a:solidFill>
            <a:ln>
              <a:noFill/>
            </a:ln>
          </p:spPr>
          <p:txBody>
            <a:bodyPr spcFirstLastPara="1" wrap="square" lIns="274300" tIns="228600" rIns="274300" bIns="170675" anchor="t" anchorCtr="0">
              <a:noAutofit/>
            </a:bodyPr>
            <a:lstStyle/>
            <a:p>
              <a:pPr marL="0" marR="0" lvl="1" indent="0" algn="l" rtl="0">
                <a:lnSpc>
                  <a:spcPct val="90000"/>
                </a:lnSpc>
                <a:spcBef>
                  <a:spcPts val="0"/>
                </a:spcBef>
                <a:spcAft>
                  <a:spcPts val="0"/>
                </a:spcAft>
                <a:buNone/>
              </a:pPr>
              <a:r>
                <a:rPr lang="en-US" sz="2000" b="1" i="0" u="none" strike="noStrike" cap="none" dirty="0">
                  <a:solidFill>
                    <a:schemeClr val="accent1"/>
                  </a:solidFill>
                  <a:latin typeface="Microsoft YaHei UI" panose="020B0503020204020204" pitchFamily="34" charset="-122"/>
                  <a:ea typeface="Microsoft YaHei UI" panose="020B0503020204020204" pitchFamily="34" charset="-122"/>
                  <a:cs typeface="Arial"/>
                  <a:sym typeface="Arial"/>
                </a:rPr>
                <a:t>Action Planning: </a:t>
              </a:r>
              <a:r>
                <a:rPr lang="en-US" sz="2000" b="0" i="1" u="none" strike="noStrike" cap="none" dirty="0">
                  <a:solidFill>
                    <a:srgbClr val="002060"/>
                  </a:solidFill>
                  <a:latin typeface="Microsoft YaHei UI" panose="020B0503020204020204" pitchFamily="34" charset="-122"/>
                  <a:ea typeface="Microsoft YaHei UI" panose="020B0503020204020204" pitchFamily="34" charset="-122"/>
                  <a:cs typeface="Arial"/>
                  <a:sym typeface="Arial"/>
                </a:rPr>
                <a:t>Enhancements &amp; Improvements</a:t>
              </a:r>
              <a:endParaRPr sz="2000" b="0" i="1" u="none" strike="noStrike" cap="none" dirty="0">
                <a:solidFill>
                  <a:srgbClr val="002060"/>
                </a:solidFill>
                <a:latin typeface="Microsoft YaHei UI" panose="020B0503020204020204" pitchFamily="34" charset="-122"/>
                <a:ea typeface="Microsoft YaHei UI" panose="020B0503020204020204" pitchFamily="34" charset="-122"/>
                <a:cs typeface="Arial"/>
                <a:sym typeface="Arial"/>
              </a:endParaRPr>
            </a:p>
          </p:txBody>
        </p:sp>
        <p:sp>
          <p:nvSpPr>
            <p:cNvPr id="63" name="Shape 63"/>
            <p:cNvSpPr/>
            <p:nvPr/>
          </p:nvSpPr>
          <p:spPr>
            <a:xfrm>
              <a:off x="2714205" y="5528465"/>
              <a:ext cx="5029226" cy="462837"/>
            </a:xfrm>
            <a:custGeom>
              <a:avLst/>
              <a:gdLst/>
              <a:ahLst/>
              <a:cxnLst/>
              <a:rect l="0" t="0" r="0" b="0"/>
              <a:pathLst>
                <a:path w="5387016" h="560880" extrusionOk="0">
                  <a:moveTo>
                    <a:pt x="0" y="93482"/>
                  </a:moveTo>
                  <a:cubicBezTo>
                    <a:pt x="0" y="41853"/>
                    <a:pt x="41853" y="0"/>
                    <a:pt x="93482" y="0"/>
                  </a:cubicBezTo>
                  <a:lnTo>
                    <a:pt x="5293534" y="0"/>
                  </a:lnTo>
                  <a:cubicBezTo>
                    <a:pt x="5345163" y="0"/>
                    <a:pt x="5387016" y="41853"/>
                    <a:pt x="5387016" y="93482"/>
                  </a:cubicBezTo>
                  <a:lnTo>
                    <a:pt x="5387016" y="467398"/>
                  </a:lnTo>
                  <a:cubicBezTo>
                    <a:pt x="5387016" y="519027"/>
                    <a:pt x="5345163" y="560880"/>
                    <a:pt x="5293534" y="560880"/>
                  </a:cubicBezTo>
                  <a:lnTo>
                    <a:pt x="93482" y="560880"/>
                  </a:lnTo>
                  <a:cubicBezTo>
                    <a:pt x="41853" y="560880"/>
                    <a:pt x="0" y="519027"/>
                    <a:pt x="0" y="467398"/>
                  </a:cubicBezTo>
                  <a:lnTo>
                    <a:pt x="0" y="93482"/>
                  </a:lnTo>
                  <a:close/>
                </a:path>
              </a:pathLst>
            </a:custGeom>
            <a:solidFill>
              <a:srgbClr val="0070C0"/>
            </a:solidFill>
            <a:ln>
              <a:noFill/>
            </a:ln>
            <a:effectLst>
              <a:outerShdw blurRad="40000" dist="23000" dir="5400000" rotWithShape="0">
                <a:srgbClr val="000000">
                  <a:alpha val="34901"/>
                </a:srgbClr>
              </a:outerShdw>
            </a:effectLst>
          </p:spPr>
          <p:txBody>
            <a:bodyPr spcFirstLastPara="1" wrap="square" lIns="256675" tIns="27375" rIns="256675" bIns="27375" anchor="ctr" anchorCtr="0">
              <a:noAutofit/>
            </a:bodyPr>
            <a:lstStyle/>
            <a:p>
              <a:pPr marL="0" marR="0" lvl="0" indent="0" algn="l" rtl="0">
                <a:lnSpc>
                  <a:spcPct val="90000"/>
                </a:lnSpc>
                <a:spcBef>
                  <a:spcPts val="0"/>
                </a:spcBef>
                <a:spcAft>
                  <a:spcPts val="0"/>
                </a:spcAft>
                <a:buNone/>
              </a:pPr>
              <a:endParaRPr lang="en-US" sz="1800" b="0" i="0" u="none" strike="noStrike" cap="none" dirty="0">
                <a:solidFill>
                  <a:schemeClr val="lt1"/>
                </a:solidFill>
                <a:latin typeface="Microsoft YaHei UI" panose="020B0503020204020204" pitchFamily="34" charset="-122"/>
                <a:ea typeface="Microsoft YaHei UI" panose="020B0503020204020204" pitchFamily="34" charset="-122"/>
                <a:cs typeface="Arial"/>
                <a:sym typeface="Arial"/>
              </a:endParaRPr>
            </a:p>
            <a:p>
              <a:pPr marL="0" marR="0" lvl="0" indent="0" algn="l" rtl="0">
                <a:lnSpc>
                  <a:spcPct val="90000"/>
                </a:lnSpc>
                <a:spcBef>
                  <a:spcPts val="0"/>
                </a:spcBef>
                <a:spcAft>
                  <a:spcPts val="0"/>
                </a:spcAft>
                <a:buNone/>
              </a:pPr>
              <a:endParaRPr lang="en-US" sz="1800" dirty="0">
                <a:solidFill>
                  <a:schemeClr val="lt1"/>
                </a:solidFill>
                <a:latin typeface="Microsoft YaHei UI" panose="020B0503020204020204" pitchFamily="34" charset="-122"/>
                <a:ea typeface="Microsoft YaHei UI" panose="020B0503020204020204" pitchFamily="34" charset="-122"/>
              </a:endParaRPr>
            </a:p>
            <a:p>
              <a:pPr marL="0" marR="0" lvl="0" indent="0" algn="l" rtl="0">
                <a:lnSpc>
                  <a:spcPct val="90000"/>
                </a:lnSpc>
                <a:spcBef>
                  <a:spcPts val="0"/>
                </a:spcBef>
                <a:spcAft>
                  <a:spcPts val="0"/>
                </a:spcAft>
                <a:buNone/>
              </a:pPr>
              <a:r>
                <a:rPr lang="en-US" sz="1600" b="0" i="0" u="none" strike="noStrike" cap="none" dirty="0">
                  <a:solidFill>
                    <a:schemeClr val="lt1"/>
                  </a:solidFill>
                  <a:latin typeface="Microsoft YaHei UI" panose="020B0503020204020204" pitchFamily="34" charset="-122"/>
                  <a:ea typeface="Microsoft YaHei UI" panose="020B0503020204020204" pitchFamily="34" charset="-122"/>
                  <a:cs typeface="Arial"/>
                  <a:sym typeface="Arial"/>
                </a:rPr>
                <a:t>Leadership Team Action Planning Worksheet</a:t>
              </a:r>
              <a:endParaRPr sz="1600" b="0" i="0" u="none" strike="noStrike" cap="none" dirty="0">
                <a:solidFill>
                  <a:schemeClr val="lt1"/>
                </a:solidFill>
                <a:latin typeface="Microsoft YaHei UI" panose="020B0503020204020204" pitchFamily="34" charset="-122"/>
                <a:ea typeface="Microsoft YaHei UI" panose="020B0503020204020204" pitchFamily="34" charset="-122"/>
                <a:cs typeface="Arial"/>
                <a:sym typeface="Arial"/>
              </a:endParaRPr>
            </a:p>
          </p:txBody>
        </p:sp>
      </p:grpSp>
    </p:spTree>
    <p:extLst>
      <p:ext uri="{BB962C8B-B14F-4D97-AF65-F5344CB8AC3E}">
        <p14:creationId xmlns:p14="http://schemas.microsoft.com/office/powerpoint/2010/main" val="358963148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2244525" y="1143000"/>
            <a:ext cx="3657600" cy="5257800"/>
          </a:xfrm>
          <a:prstGeom prst="triangle">
            <a:avLst>
              <a:gd name="adj" fmla="val 50000"/>
            </a:avLst>
          </a:prstGeom>
          <a:solidFill>
            <a:srgbClr val="0070C0"/>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Microsoft YaHei UI" panose="020B0503020204020204" pitchFamily="34" charset="-122"/>
              <a:ea typeface="Microsoft YaHei UI" panose="020B0503020204020204" pitchFamily="34" charset="-122"/>
            </a:endParaRPr>
          </a:p>
        </p:txBody>
      </p:sp>
      <p:sp>
        <p:nvSpPr>
          <p:cNvPr id="33795" name="AutoShape 3"/>
          <p:cNvSpPr>
            <a:spLocks noChangeArrowheads="1"/>
          </p:cNvSpPr>
          <p:nvPr/>
        </p:nvSpPr>
        <p:spPr bwMode="auto">
          <a:xfrm>
            <a:off x="3608348" y="1018310"/>
            <a:ext cx="914400" cy="1371600"/>
          </a:xfrm>
          <a:prstGeom prst="triangle">
            <a:avLst>
              <a:gd name="adj" fmla="val 50000"/>
            </a:avLst>
          </a:prstGeom>
          <a:solidFill>
            <a:srgbClr val="00B0F0"/>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Georgia" pitchFamily="18" charset="0"/>
            </a:endParaRPr>
          </a:p>
        </p:txBody>
      </p:sp>
      <p:sp>
        <p:nvSpPr>
          <p:cNvPr id="33796" name="AutoShape 4"/>
          <p:cNvSpPr>
            <a:spLocks noChangeArrowheads="1"/>
          </p:cNvSpPr>
          <p:nvPr/>
        </p:nvSpPr>
        <p:spPr bwMode="auto">
          <a:xfrm>
            <a:off x="3866848" y="1052513"/>
            <a:ext cx="406400" cy="609600"/>
          </a:xfrm>
          <a:prstGeom prst="triangle">
            <a:avLst>
              <a:gd name="adj" fmla="val 50000"/>
            </a:avLst>
          </a:prstGeom>
          <a:solidFill>
            <a:schemeClr val="tx2">
              <a:lumMod val="20000"/>
              <a:lumOff val="80000"/>
            </a:schemeClr>
          </a:solid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Georgia" pitchFamily="18" charset="0"/>
            </a:endParaRPr>
          </a:p>
        </p:txBody>
      </p:sp>
      <p:sp>
        <p:nvSpPr>
          <p:cNvPr id="28677" name="AutoShape 5"/>
          <p:cNvSpPr>
            <a:spLocks/>
          </p:cNvSpPr>
          <p:nvPr/>
        </p:nvSpPr>
        <p:spPr bwMode="auto">
          <a:xfrm rot="1095234">
            <a:off x="2601361" y="858310"/>
            <a:ext cx="457200" cy="5614229"/>
          </a:xfrm>
          <a:prstGeom prst="leftBrace">
            <a:avLst>
              <a:gd name="adj1" fmla="val 103414"/>
              <a:gd name="adj2" fmla="val 50000"/>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Georgia" pitchFamily="18" charset="0"/>
            </a:endParaRPr>
          </a:p>
        </p:txBody>
      </p:sp>
      <p:sp>
        <p:nvSpPr>
          <p:cNvPr id="28678" name="Text Box 6"/>
          <p:cNvSpPr txBox="1">
            <a:spLocks noChangeArrowheads="1"/>
          </p:cNvSpPr>
          <p:nvPr/>
        </p:nvSpPr>
        <p:spPr bwMode="auto">
          <a:xfrm>
            <a:off x="253962" y="2908147"/>
            <a:ext cx="2236445" cy="1354217"/>
          </a:xfrm>
          <a:prstGeom prst="rect">
            <a:avLst/>
          </a:prstGeom>
          <a:solidFill>
            <a:schemeClr val="bg2">
              <a:lumMod val="60000"/>
              <a:lumOff val="40000"/>
            </a:schemeClr>
          </a:solid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600" b="1" dirty="0">
                <a:solidFill>
                  <a:srgbClr val="000000"/>
                </a:solidFill>
                <a:latin typeface="Microsoft YaHei UI" panose="020B0503020204020204" pitchFamily="34" charset="-122"/>
                <a:ea typeface="Microsoft YaHei UI" panose="020B0503020204020204" pitchFamily="34" charset="-122"/>
              </a:rPr>
              <a:t>Primary Prevention</a:t>
            </a:r>
            <a:r>
              <a:rPr lang="en-US" sz="1600" dirty="0">
                <a:solidFill>
                  <a:srgbClr val="000000"/>
                </a:solidFill>
                <a:latin typeface="Microsoft YaHei UI" panose="020B0503020204020204" pitchFamily="34" charset="-122"/>
                <a:ea typeface="Microsoft YaHei UI" panose="020B0503020204020204" pitchFamily="34" charset="-122"/>
              </a:rPr>
              <a:t>:</a:t>
            </a:r>
          </a:p>
          <a:p>
            <a:pPr algn="ctr" eaLnBrk="1" fontAlgn="base" hangingPunct="1">
              <a:spcBef>
                <a:spcPct val="0"/>
              </a:spcBef>
              <a:spcAft>
                <a:spcPct val="0"/>
              </a:spcAft>
            </a:pPr>
            <a:r>
              <a:rPr lang="en-US" sz="1600" dirty="0">
                <a:solidFill>
                  <a:srgbClr val="000000"/>
                </a:solidFill>
                <a:latin typeface="Microsoft YaHei UI" panose="020B0503020204020204" pitchFamily="34" charset="-122"/>
                <a:ea typeface="Microsoft YaHei UI" panose="020B0503020204020204" pitchFamily="34" charset="-122"/>
              </a:rPr>
              <a:t>School-/Classroom-</a:t>
            </a:r>
          </a:p>
          <a:p>
            <a:pPr algn="ctr" eaLnBrk="1" fontAlgn="base" hangingPunct="1">
              <a:spcBef>
                <a:spcPct val="0"/>
              </a:spcBef>
              <a:spcAft>
                <a:spcPct val="0"/>
              </a:spcAft>
            </a:pPr>
            <a:r>
              <a:rPr lang="en-US" sz="1600" dirty="0">
                <a:solidFill>
                  <a:srgbClr val="000000"/>
                </a:solidFill>
                <a:latin typeface="Microsoft YaHei UI" panose="020B0503020204020204" pitchFamily="34" charset="-122"/>
                <a:ea typeface="Microsoft YaHei UI" panose="020B0503020204020204" pitchFamily="34" charset="-122"/>
              </a:rPr>
              <a:t>Wide Systems for</a:t>
            </a:r>
          </a:p>
          <a:p>
            <a:pPr algn="ctr" eaLnBrk="1" fontAlgn="base" hangingPunct="1">
              <a:spcBef>
                <a:spcPct val="0"/>
              </a:spcBef>
              <a:spcAft>
                <a:spcPct val="0"/>
              </a:spcAft>
            </a:pPr>
            <a:r>
              <a:rPr lang="en-US" sz="1600" dirty="0">
                <a:solidFill>
                  <a:srgbClr val="000000"/>
                </a:solidFill>
                <a:latin typeface="Microsoft YaHei UI" panose="020B0503020204020204" pitchFamily="34" charset="-122"/>
                <a:ea typeface="Microsoft YaHei UI" panose="020B0503020204020204" pitchFamily="34" charset="-122"/>
              </a:rPr>
              <a:t>All Students,</a:t>
            </a:r>
          </a:p>
          <a:p>
            <a:pPr algn="ctr" eaLnBrk="1" fontAlgn="base" hangingPunct="1">
              <a:spcBef>
                <a:spcPct val="0"/>
              </a:spcBef>
              <a:spcAft>
                <a:spcPct val="0"/>
              </a:spcAft>
            </a:pPr>
            <a:r>
              <a:rPr lang="en-US" sz="1600" dirty="0">
                <a:solidFill>
                  <a:srgbClr val="000000"/>
                </a:solidFill>
                <a:latin typeface="Microsoft YaHei UI" panose="020B0503020204020204" pitchFamily="34" charset="-122"/>
                <a:ea typeface="Microsoft YaHei UI" panose="020B0503020204020204" pitchFamily="34" charset="-122"/>
              </a:rPr>
              <a:t>Staff, &amp; Settings</a:t>
            </a:r>
          </a:p>
        </p:txBody>
      </p:sp>
      <p:sp>
        <p:nvSpPr>
          <p:cNvPr id="33799" name="AutoShape 7"/>
          <p:cNvSpPr>
            <a:spLocks/>
          </p:cNvSpPr>
          <p:nvPr/>
        </p:nvSpPr>
        <p:spPr bwMode="auto">
          <a:xfrm rot="-1184886">
            <a:off x="4394363" y="1004347"/>
            <a:ext cx="304800" cy="609600"/>
          </a:xfrm>
          <a:prstGeom prst="rightBrace">
            <a:avLst>
              <a:gd name="adj1" fmla="val 16667"/>
              <a:gd name="adj2" fmla="val 50000"/>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Georgia" pitchFamily="18" charset="0"/>
            </a:endParaRPr>
          </a:p>
        </p:txBody>
      </p:sp>
      <p:sp>
        <p:nvSpPr>
          <p:cNvPr id="33800" name="AutoShape 8"/>
          <p:cNvSpPr>
            <a:spLocks/>
          </p:cNvSpPr>
          <p:nvPr/>
        </p:nvSpPr>
        <p:spPr bwMode="auto">
          <a:xfrm rot="-1243991">
            <a:off x="4361384" y="938213"/>
            <a:ext cx="304800" cy="1447800"/>
          </a:xfrm>
          <a:prstGeom prst="rightBrace">
            <a:avLst>
              <a:gd name="adj1" fmla="val 39583"/>
              <a:gd name="adj2" fmla="val 79222"/>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Georgia" pitchFamily="18" charset="0"/>
            </a:endParaRPr>
          </a:p>
        </p:txBody>
      </p:sp>
      <p:sp>
        <p:nvSpPr>
          <p:cNvPr id="33801" name="Text Box 9"/>
          <p:cNvSpPr txBox="1">
            <a:spLocks noChangeArrowheads="1"/>
          </p:cNvSpPr>
          <p:nvPr/>
        </p:nvSpPr>
        <p:spPr bwMode="auto">
          <a:xfrm>
            <a:off x="5053012" y="2086574"/>
            <a:ext cx="2687637" cy="1077218"/>
          </a:xfrm>
          <a:prstGeom prst="rect">
            <a:avLst/>
          </a:prstGeom>
          <a:solidFill>
            <a:srgbClr val="9BE5FF"/>
          </a:solidFill>
          <a:ln w="9525">
            <a:solidFill>
              <a:schemeClr val="tx1"/>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600" b="1" dirty="0">
                <a:solidFill>
                  <a:srgbClr val="000000"/>
                </a:solidFill>
                <a:latin typeface="Microsoft YaHei UI" panose="020B0503020204020204" pitchFamily="34" charset="-122"/>
                <a:ea typeface="Microsoft YaHei UI" panose="020B0503020204020204" pitchFamily="34" charset="-122"/>
              </a:rPr>
              <a:t>Secondary Prevention</a:t>
            </a:r>
            <a:r>
              <a:rPr lang="en-US" sz="1600" dirty="0">
                <a:solidFill>
                  <a:srgbClr val="000000"/>
                </a:solidFill>
                <a:latin typeface="Microsoft YaHei UI" panose="020B0503020204020204" pitchFamily="34" charset="-122"/>
                <a:ea typeface="Microsoft YaHei UI" panose="020B0503020204020204" pitchFamily="34" charset="-122"/>
              </a:rPr>
              <a:t>:</a:t>
            </a:r>
          </a:p>
          <a:p>
            <a:pPr algn="ctr" eaLnBrk="1" fontAlgn="base" hangingPunct="1">
              <a:spcBef>
                <a:spcPct val="0"/>
              </a:spcBef>
              <a:spcAft>
                <a:spcPct val="0"/>
              </a:spcAft>
            </a:pPr>
            <a:r>
              <a:rPr lang="en-US" sz="1600" dirty="0">
                <a:solidFill>
                  <a:srgbClr val="000000"/>
                </a:solidFill>
                <a:latin typeface="Microsoft YaHei UI" panose="020B0503020204020204" pitchFamily="34" charset="-122"/>
                <a:ea typeface="Microsoft YaHei UI" panose="020B0503020204020204" pitchFamily="34" charset="-122"/>
              </a:rPr>
              <a:t>Specialized Group</a:t>
            </a:r>
          </a:p>
          <a:p>
            <a:pPr algn="ctr" eaLnBrk="1" fontAlgn="base" hangingPunct="1">
              <a:spcBef>
                <a:spcPct val="0"/>
              </a:spcBef>
              <a:spcAft>
                <a:spcPct val="0"/>
              </a:spcAft>
            </a:pPr>
            <a:r>
              <a:rPr lang="en-US" sz="1600" dirty="0">
                <a:solidFill>
                  <a:srgbClr val="000000"/>
                </a:solidFill>
                <a:latin typeface="Microsoft YaHei UI" panose="020B0503020204020204" pitchFamily="34" charset="-122"/>
                <a:ea typeface="Microsoft YaHei UI" panose="020B0503020204020204" pitchFamily="34" charset="-122"/>
              </a:rPr>
              <a:t>Systems for Students with At-Risk Behavior</a:t>
            </a:r>
          </a:p>
        </p:txBody>
      </p:sp>
      <p:sp>
        <p:nvSpPr>
          <p:cNvPr id="33802" name="Text Box 10"/>
          <p:cNvSpPr txBox="1">
            <a:spLocks noChangeArrowheads="1"/>
          </p:cNvSpPr>
          <p:nvPr/>
        </p:nvSpPr>
        <p:spPr bwMode="auto">
          <a:xfrm>
            <a:off x="5063330" y="623377"/>
            <a:ext cx="2667000" cy="1323439"/>
          </a:xfrm>
          <a:prstGeom prst="rect">
            <a:avLst/>
          </a:prstGeom>
          <a:solidFill>
            <a:schemeClr val="bg2">
              <a:lumMod val="60000"/>
              <a:lumOff val="40000"/>
            </a:schemeClr>
          </a:solidFill>
          <a:ln w="9525">
            <a:solidFill>
              <a:schemeClr val="tx2"/>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600" b="1" dirty="0">
                <a:solidFill>
                  <a:srgbClr val="000000"/>
                </a:solidFill>
                <a:latin typeface="Microsoft YaHei UI" panose="020B0503020204020204" pitchFamily="34" charset="-122"/>
                <a:ea typeface="Microsoft YaHei UI" panose="020B0503020204020204" pitchFamily="34" charset="-122"/>
              </a:rPr>
              <a:t>Tertiary Prevention</a:t>
            </a:r>
            <a:r>
              <a:rPr lang="en-US" sz="1600" dirty="0">
                <a:solidFill>
                  <a:srgbClr val="000000"/>
                </a:solidFill>
                <a:latin typeface="Microsoft YaHei UI" panose="020B0503020204020204" pitchFamily="34" charset="-122"/>
                <a:ea typeface="Microsoft YaHei UI" panose="020B0503020204020204" pitchFamily="34" charset="-122"/>
              </a:rPr>
              <a:t>:</a:t>
            </a:r>
          </a:p>
          <a:p>
            <a:pPr algn="ctr" eaLnBrk="1" fontAlgn="base" hangingPunct="1">
              <a:spcBef>
                <a:spcPct val="0"/>
              </a:spcBef>
              <a:spcAft>
                <a:spcPct val="0"/>
              </a:spcAft>
            </a:pPr>
            <a:r>
              <a:rPr lang="en-US" sz="1600" dirty="0">
                <a:solidFill>
                  <a:srgbClr val="000000"/>
                </a:solidFill>
                <a:latin typeface="Microsoft YaHei UI" panose="020B0503020204020204" pitchFamily="34" charset="-122"/>
                <a:ea typeface="Microsoft YaHei UI" panose="020B0503020204020204" pitchFamily="34" charset="-122"/>
              </a:rPr>
              <a:t>Specialized </a:t>
            </a:r>
          </a:p>
          <a:p>
            <a:pPr algn="ctr" eaLnBrk="1" fontAlgn="base" hangingPunct="1">
              <a:spcBef>
                <a:spcPct val="0"/>
              </a:spcBef>
              <a:spcAft>
                <a:spcPct val="0"/>
              </a:spcAft>
            </a:pPr>
            <a:r>
              <a:rPr lang="en-US" sz="1600" dirty="0">
                <a:solidFill>
                  <a:srgbClr val="000000"/>
                </a:solidFill>
                <a:latin typeface="Microsoft YaHei UI" panose="020B0503020204020204" pitchFamily="34" charset="-122"/>
                <a:ea typeface="Microsoft YaHei UI" panose="020B0503020204020204" pitchFamily="34" charset="-122"/>
              </a:rPr>
              <a:t>Individualized</a:t>
            </a:r>
          </a:p>
          <a:p>
            <a:pPr algn="ctr" eaLnBrk="1" fontAlgn="base" hangingPunct="1">
              <a:spcBef>
                <a:spcPct val="0"/>
              </a:spcBef>
              <a:spcAft>
                <a:spcPct val="0"/>
              </a:spcAft>
            </a:pPr>
            <a:r>
              <a:rPr lang="en-US" sz="1600" dirty="0">
                <a:solidFill>
                  <a:srgbClr val="000000"/>
                </a:solidFill>
                <a:latin typeface="Microsoft YaHei UI" panose="020B0503020204020204" pitchFamily="34" charset="-122"/>
                <a:ea typeface="Microsoft YaHei UI" panose="020B0503020204020204" pitchFamily="34" charset="-122"/>
              </a:rPr>
              <a:t>Systems for Students with High-Risk Behavior</a:t>
            </a:r>
          </a:p>
        </p:txBody>
      </p:sp>
      <p:sp>
        <p:nvSpPr>
          <p:cNvPr id="28683" name="Text Box 11"/>
          <p:cNvSpPr txBox="1">
            <a:spLocks noChangeArrowheads="1"/>
          </p:cNvSpPr>
          <p:nvPr/>
        </p:nvSpPr>
        <p:spPr bwMode="auto">
          <a:xfrm>
            <a:off x="2884448" y="4211998"/>
            <a:ext cx="2362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b="1" dirty="0">
                <a:solidFill>
                  <a:srgbClr val="000000"/>
                </a:solidFill>
                <a:latin typeface="Microsoft YaHei UI" panose="020B0503020204020204" pitchFamily="34" charset="-122"/>
                <a:ea typeface="Microsoft YaHei UI" panose="020B0503020204020204" pitchFamily="34" charset="-122"/>
              </a:rPr>
              <a:t>~80% of Students</a:t>
            </a:r>
          </a:p>
        </p:txBody>
      </p:sp>
      <p:sp>
        <p:nvSpPr>
          <p:cNvPr id="33804" name="Text Box 12"/>
          <p:cNvSpPr txBox="1">
            <a:spLocks noChangeArrowheads="1"/>
          </p:cNvSpPr>
          <p:nvPr/>
        </p:nvSpPr>
        <p:spPr bwMode="auto">
          <a:xfrm>
            <a:off x="3627270" y="1932686"/>
            <a:ext cx="8382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400" b="1" dirty="0">
                <a:solidFill>
                  <a:srgbClr val="000000"/>
                </a:solidFill>
                <a:latin typeface="Microsoft YaHei UI" panose="020B0503020204020204" pitchFamily="34" charset="-122"/>
                <a:ea typeface="Microsoft YaHei UI" panose="020B0503020204020204" pitchFamily="34" charset="-122"/>
              </a:rPr>
              <a:t>~15% </a:t>
            </a:r>
          </a:p>
        </p:txBody>
      </p:sp>
      <p:sp>
        <p:nvSpPr>
          <p:cNvPr id="33805" name="Text Box 13"/>
          <p:cNvSpPr txBox="1">
            <a:spLocks noChangeArrowheads="1"/>
          </p:cNvSpPr>
          <p:nvPr/>
        </p:nvSpPr>
        <p:spPr bwMode="auto">
          <a:xfrm>
            <a:off x="3680687" y="1329603"/>
            <a:ext cx="8382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400" b="1" dirty="0">
                <a:solidFill>
                  <a:srgbClr val="000000"/>
                </a:solidFill>
                <a:latin typeface="Microsoft YaHei UI" panose="020B0503020204020204" pitchFamily="34" charset="-122"/>
                <a:ea typeface="Microsoft YaHei UI" panose="020B0503020204020204" pitchFamily="34" charset="-122"/>
              </a:rPr>
              <a:t>~5% </a:t>
            </a:r>
          </a:p>
        </p:txBody>
      </p:sp>
      <p:sp>
        <p:nvSpPr>
          <p:cNvPr id="28686" name="Text Box 14"/>
          <p:cNvSpPr txBox="1">
            <a:spLocks noChangeArrowheads="1"/>
          </p:cNvSpPr>
          <p:nvPr/>
        </p:nvSpPr>
        <p:spPr bwMode="auto">
          <a:xfrm rot="20877583">
            <a:off x="192052" y="903949"/>
            <a:ext cx="2895600" cy="1200329"/>
          </a:xfrm>
          <a:prstGeom prst="rect">
            <a:avLst/>
          </a:prstGeom>
          <a:solidFill>
            <a:srgbClr val="BCC6E8"/>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b="1" dirty="0">
                <a:latin typeface="Microsoft YaHei UI" panose="020B0503020204020204" pitchFamily="34" charset="-122"/>
                <a:ea typeface="Microsoft YaHei UI" panose="020B0503020204020204" pitchFamily="34" charset="-122"/>
                <a:cs typeface="Tw Cen MT"/>
              </a:rPr>
              <a:t>SCHOOL-WIDE </a:t>
            </a:r>
          </a:p>
          <a:p>
            <a:pPr algn="ctr" eaLnBrk="1" fontAlgn="base" hangingPunct="1">
              <a:spcBef>
                <a:spcPct val="0"/>
              </a:spcBef>
              <a:spcAft>
                <a:spcPct val="0"/>
              </a:spcAft>
            </a:pPr>
            <a:r>
              <a:rPr lang="en-US" b="1" dirty="0">
                <a:latin typeface="Microsoft YaHei UI" panose="020B0503020204020204" pitchFamily="34" charset="-122"/>
                <a:ea typeface="Microsoft YaHei UI" panose="020B0503020204020204" pitchFamily="34" charset="-122"/>
                <a:cs typeface="Tw Cen MT"/>
              </a:rPr>
              <a:t>POSITIVE BEHAVIOR</a:t>
            </a:r>
          </a:p>
          <a:p>
            <a:pPr algn="ctr" eaLnBrk="1" fontAlgn="base" hangingPunct="1">
              <a:spcBef>
                <a:spcPct val="0"/>
              </a:spcBef>
              <a:spcAft>
                <a:spcPct val="0"/>
              </a:spcAft>
            </a:pPr>
            <a:r>
              <a:rPr lang="en-US" b="1" dirty="0">
                <a:latin typeface="Microsoft YaHei UI" panose="020B0503020204020204" pitchFamily="34" charset="-122"/>
                <a:ea typeface="Microsoft YaHei UI" panose="020B0503020204020204" pitchFamily="34" charset="-122"/>
                <a:cs typeface="Tw Cen MT"/>
              </a:rPr>
              <a:t>SUPPORT FRAMEWORK</a:t>
            </a:r>
            <a:r>
              <a:rPr lang="en-US" b="1" dirty="0">
                <a:latin typeface="Microsoft YaHei UI" panose="020B0503020204020204" pitchFamily="34" charset="-122"/>
                <a:ea typeface="Microsoft YaHei UI" panose="020B0503020204020204" pitchFamily="34" charset="-122"/>
              </a:rPr>
              <a:t>:</a:t>
            </a:r>
          </a:p>
        </p:txBody>
      </p:sp>
      <p:sp>
        <p:nvSpPr>
          <p:cNvPr id="2" name="Oval 1"/>
          <p:cNvSpPr/>
          <p:nvPr/>
        </p:nvSpPr>
        <p:spPr>
          <a:xfrm rot="551721">
            <a:off x="6642100" y="4211998"/>
            <a:ext cx="2197100" cy="19856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b="1" dirty="0">
              <a:solidFill>
                <a:srgbClr val="000000"/>
              </a:solidFill>
              <a:cs typeface="Tw Cen MT"/>
            </a:endParaRPr>
          </a:p>
        </p:txBody>
      </p:sp>
      <p:sp>
        <p:nvSpPr>
          <p:cNvPr id="3" name="TextBox 2"/>
          <p:cNvSpPr txBox="1"/>
          <p:nvPr/>
        </p:nvSpPr>
        <p:spPr>
          <a:xfrm rot="555779">
            <a:off x="6650708" y="4604635"/>
            <a:ext cx="2179883" cy="1200329"/>
          </a:xfrm>
          <a:prstGeom prst="rect">
            <a:avLst/>
          </a:prstGeom>
          <a:noFill/>
        </p:spPr>
        <p:txBody>
          <a:bodyPr wrap="square" rtlCol="0">
            <a:spAutoFit/>
          </a:bodyPr>
          <a:lstStyle/>
          <a:p>
            <a:pPr algn="ctr" fontAlgn="base">
              <a:spcBef>
                <a:spcPct val="0"/>
              </a:spcBef>
              <a:spcAft>
                <a:spcPct val="0"/>
              </a:spcAft>
            </a:pPr>
            <a:r>
              <a:rPr lang="en-US" b="1" dirty="0">
                <a:solidFill>
                  <a:srgbClr val="000000"/>
                </a:solidFill>
                <a:cs typeface="Tw Cen MT"/>
              </a:rPr>
              <a:t>Students</a:t>
            </a:r>
          </a:p>
          <a:p>
            <a:pPr algn="ctr" fontAlgn="base">
              <a:spcBef>
                <a:spcPct val="0"/>
              </a:spcBef>
              <a:spcAft>
                <a:spcPct val="0"/>
              </a:spcAft>
            </a:pPr>
            <a:r>
              <a:rPr lang="en-US" b="1" dirty="0">
                <a:solidFill>
                  <a:srgbClr val="000000"/>
                </a:solidFill>
                <a:cs typeface="Tw Cen MT"/>
              </a:rPr>
              <a:t>Staff</a:t>
            </a:r>
          </a:p>
          <a:p>
            <a:pPr algn="ctr" fontAlgn="base">
              <a:spcBef>
                <a:spcPct val="0"/>
              </a:spcBef>
              <a:spcAft>
                <a:spcPct val="0"/>
              </a:spcAft>
            </a:pPr>
            <a:r>
              <a:rPr lang="en-US" b="1" dirty="0">
                <a:solidFill>
                  <a:srgbClr val="000000"/>
                </a:solidFill>
                <a:cs typeface="Tw Cen MT"/>
              </a:rPr>
              <a:t>Parents/Families</a:t>
            </a:r>
          </a:p>
          <a:p>
            <a:pPr algn="ctr"/>
            <a:endParaRPr 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19777016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8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80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7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8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33796" grpId="0" animBg="1"/>
      <p:bldP spid="33799" grpId="0" animBg="1"/>
      <p:bldP spid="33800" grpId="0" animBg="1"/>
      <p:bldP spid="33801" grpId="0" animBg="1"/>
      <p:bldP spid="33802" grpId="0" animBg="1"/>
      <p:bldP spid="33804" grpId="0"/>
      <p:bldP spid="338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p:cNvSpPr>
            <a:spLocks noChangeArrowheads="1"/>
          </p:cNvSpPr>
          <p:nvPr/>
        </p:nvSpPr>
        <p:spPr bwMode="auto">
          <a:xfrm>
            <a:off x="2514600" y="1301902"/>
            <a:ext cx="4495800" cy="4511675"/>
          </a:xfrm>
          <a:prstGeom prst="ellipse">
            <a:avLst/>
          </a:prstGeom>
          <a:solidFill>
            <a:schemeClr val="bg1">
              <a:alpha val="50195"/>
            </a:schemeClr>
          </a:solidFill>
          <a:ln w="63500">
            <a:solidFill>
              <a:srgbClr val="00206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Microsoft YaHei UI" panose="020B0503020204020204" pitchFamily="34" charset="-122"/>
              <a:ea typeface="Microsoft YaHei UI" panose="020B0503020204020204" pitchFamily="34" charset="-122"/>
            </a:endParaRPr>
          </a:p>
        </p:txBody>
      </p:sp>
      <p:sp>
        <p:nvSpPr>
          <p:cNvPr id="14339" name="Oval 3"/>
          <p:cNvSpPr>
            <a:spLocks noChangeArrowheads="1"/>
          </p:cNvSpPr>
          <p:nvPr/>
        </p:nvSpPr>
        <p:spPr bwMode="auto">
          <a:xfrm>
            <a:off x="3581400" y="3505200"/>
            <a:ext cx="2362200" cy="2209800"/>
          </a:xfrm>
          <a:prstGeom prst="ellipse">
            <a:avLst/>
          </a:prstGeom>
          <a:noFill/>
          <a:ln w="63500">
            <a:solidFill>
              <a:srgbClr val="9BE5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Microsoft YaHei UI" panose="020B0503020204020204" pitchFamily="34" charset="-122"/>
              <a:ea typeface="Microsoft YaHei UI" panose="020B0503020204020204" pitchFamily="34" charset="-122"/>
              <a:cs typeface="Arial" panose="020B0604020202020204" pitchFamily="34" charset="0"/>
            </a:endParaRPr>
          </a:p>
        </p:txBody>
      </p:sp>
      <p:sp>
        <p:nvSpPr>
          <p:cNvPr id="14340" name="Oval 4"/>
          <p:cNvSpPr>
            <a:spLocks noChangeArrowheads="1"/>
          </p:cNvSpPr>
          <p:nvPr/>
        </p:nvSpPr>
        <p:spPr bwMode="auto">
          <a:xfrm>
            <a:off x="4572000" y="2057400"/>
            <a:ext cx="2286000" cy="2209800"/>
          </a:xfrm>
          <a:prstGeom prst="ellipse">
            <a:avLst/>
          </a:prstGeom>
          <a:noFill/>
          <a:ln w="63500">
            <a:solidFill>
              <a:srgbClr val="43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Microsoft YaHei UI" panose="020B0503020204020204" pitchFamily="34" charset="-122"/>
              <a:ea typeface="Microsoft YaHei UI" panose="020B0503020204020204" pitchFamily="34" charset="-122"/>
            </a:endParaRPr>
          </a:p>
        </p:txBody>
      </p:sp>
      <p:sp>
        <p:nvSpPr>
          <p:cNvPr id="14341" name="Oval 5"/>
          <p:cNvSpPr>
            <a:spLocks noChangeArrowheads="1"/>
          </p:cNvSpPr>
          <p:nvPr/>
        </p:nvSpPr>
        <p:spPr bwMode="auto">
          <a:xfrm>
            <a:off x="2667000" y="2209800"/>
            <a:ext cx="2209800" cy="2209800"/>
          </a:xfrm>
          <a:prstGeom prst="ellipse">
            <a:avLst/>
          </a:prstGeom>
          <a:noFill/>
          <a:ln w="635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Microsoft YaHei UI" panose="020B0503020204020204" pitchFamily="34" charset="-122"/>
              <a:ea typeface="Microsoft YaHei UI" panose="020B0503020204020204" pitchFamily="34" charset="-122"/>
            </a:endParaRPr>
          </a:p>
        </p:txBody>
      </p:sp>
      <p:sp>
        <p:nvSpPr>
          <p:cNvPr id="14342" name="Text Box 6"/>
          <p:cNvSpPr txBox="1">
            <a:spLocks noChangeArrowheads="1"/>
          </p:cNvSpPr>
          <p:nvPr/>
        </p:nvSpPr>
        <p:spPr bwMode="auto">
          <a:xfrm>
            <a:off x="3988666" y="4531306"/>
            <a:ext cx="15476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002060"/>
                </a:solidFill>
                <a:latin typeface="Microsoft YaHei UI" panose="020B0503020204020204" pitchFamily="34" charset="-122"/>
                <a:ea typeface="Microsoft YaHei UI" panose="020B0503020204020204" pitchFamily="34" charset="-122"/>
                <a:cs typeface="Arial" panose="020B0604020202020204" pitchFamily="34" charset="0"/>
              </a:rPr>
              <a:t>SYSTEMS</a:t>
            </a:r>
          </a:p>
        </p:txBody>
      </p:sp>
      <p:sp>
        <p:nvSpPr>
          <p:cNvPr id="14343" name="Text Box 7"/>
          <p:cNvSpPr txBox="1">
            <a:spLocks noChangeArrowheads="1"/>
          </p:cNvSpPr>
          <p:nvPr/>
        </p:nvSpPr>
        <p:spPr bwMode="auto">
          <a:xfrm rot="2909973">
            <a:off x="4941848" y="2882772"/>
            <a:ext cx="1802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002060"/>
                </a:solidFill>
                <a:latin typeface="Microsoft YaHei UI" panose="020B0503020204020204" pitchFamily="34" charset="-122"/>
                <a:ea typeface="Microsoft YaHei UI" panose="020B0503020204020204" pitchFamily="34" charset="-122"/>
                <a:cs typeface="Arial" panose="020B0604020202020204" pitchFamily="34" charset="0"/>
              </a:rPr>
              <a:t>PRACTICES</a:t>
            </a:r>
          </a:p>
        </p:txBody>
      </p:sp>
      <p:sp>
        <p:nvSpPr>
          <p:cNvPr id="14344" name="Text Box 8"/>
          <p:cNvSpPr txBox="1">
            <a:spLocks noChangeArrowheads="1"/>
          </p:cNvSpPr>
          <p:nvPr/>
        </p:nvSpPr>
        <p:spPr bwMode="auto">
          <a:xfrm rot="-3313672">
            <a:off x="2944880" y="2929353"/>
            <a:ext cx="99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rgbClr val="002060"/>
                </a:solidFill>
                <a:latin typeface="Microsoft YaHei UI" panose="020B0503020204020204" pitchFamily="34" charset="-122"/>
                <a:ea typeface="Microsoft YaHei UI" panose="020B0503020204020204" pitchFamily="34" charset="-122"/>
                <a:cs typeface="Arial" panose="020B0604020202020204" pitchFamily="34" charset="0"/>
              </a:rPr>
              <a:t>DATA</a:t>
            </a:r>
          </a:p>
        </p:txBody>
      </p:sp>
      <p:sp>
        <p:nvSpPr>
          <p:cNvPr id="40969" name="Text Box 9"/>
          <p:cNvSpPr txBox="1">
            <a:spLocks noChangeArrowheads="1"/>
          </p:cNvSpPr>
          <p:nvPr/>
        </p:nvSpPr>
        <p:spPr bwMode="auto">
          <a:xfrm>
            <a:off x="3761751" y="5912155"/>
            <a:ext cx="22300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solidFill>
                  <a:srgbClr val="002060"/>
                </a:solidFill>
                <a:latin typeface="Microsoft YaHei UI" panose="020B0503020204020204" pitchFamily="34" charset="-122"/>
                <a:ea typeface="Microsoft YaHei UI" panose="020B0503020204020204" pitchFamily="34" charset="-122"/>
                <a:cs typeface="Arial" panose="020B0604020202020204" pitchFamily="34" charset="0"/>
              </a:rPr>
              <a:t>Supporting</a:t>
            </a:r>
          </a:p>
          <a:p>
            <a:pPr algn="ctr" eaLnBrk="1" hangingPunct="1"/>
            <a:r>
              <a:rPr lang="en-US" altLang="en-US" sz="2400" dirty="0">
                <a:solidFill>
                  <a:srgbClr val="002060"/>
                </a:solidFill>
                <a:latin typeface="Microsoft YaHei UI" panose="020B0503020204020204" pitchFamily="34" charset="-122"/>
                <a:ea typeface="Microsoft YaHei UI" panose="020B0503020204020204" pitchFamily="34" charset="-122"/>
                <a:cs typeface="Arial" panose="020B0604020202020204" pitchFamily="34" charset="0"/>
              </a:rPr>
              <a:t>Staff Behavior</a:t>
            </a:r>
          </a:p>
        </p:txBody>
      </p:sp>
      <p:sp>
        <p:nvSpPr>
          <p:cNvPr id="40970" name="Text Box 10"/>
          <p:cNvSpPr txBox="1">
            <a:spLocks noChangeArrowheads="1"/>
          </p:cNvSpPr>
          <p:nvPr/>
        </p:nvSpPr>
        <p:spPr bwMode="auto">
          <a:xfrm>
            <a:off x="7083042" y="2743200"/>
            <a:ext cx="18517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solidFill>
                  <a:srgbClr val="002060"/>
                </a:solidFill>
                <a:latin typeface="Microsoft YaHei UI" panose="020B0503020204020204" pitchFamily="34" charset="-122"/>
                <a:ea typeface="Microsoft YaHei UI" panose="020B0503020204020204" pitchFamily="34" charset="-122"/>
                <a:cs typeface="Arial" panose="020B0604020202020204" pitchFamily="34" charset="0"/>
              </a:rPr>
              <a:t>Supporting</a:t>
            </a:r>
          </a:p>
          <a:p>
            <a:pPr algn="ctr" eaLnBrk="1" hangingPunct="1"/>
            <a:r>
              <a:rPr lang="en-US" altLang="en-US" sz="2400" dirty="0">
                <a:solidFill>
                  <a:srgbClr val="002060"/>
                </a:solidFill>
                <a:latin typeface="Microsoft YaHei UI" panose="020B0503020204020204" pitchFamily="34" charset="-122"/>
                <a:ea typeface="Microsoft YaHei UI" panose="020B0503020204020204" pitchFamily="34" charset="-122"/>
                <a:cs typeface="Arial" panose="020B0604020202020204" pitchFamily="34" charset="0"/>
              </a:rPr>
              <a:t>Student </a:t>
            </a:r>
          </a:p>
          <a:p>
            <a:pPr algn="ctr" eaLnBrk="1" hangingPunct="1"/>
            <a:r>
              <a:rPr lang="en-US" altLang="en-US" sz="2400" dirty="0">
                <a:solidFill>
                  <a:srgbClr val="002060"/>
                </a:solidFill>
                <a:latin typeface="Microsoft YaHei UI" panose="020B0503020204020204" pitchFamily="34" charset="-122"/>
                <a:ea typeface="Microsoft YaHei UI" panose="020B0503020204020204" pitchFamily="34" charset="-122"/>
                <a:cs typeface="Arial" panose="020B0604020202020204" pitchFamily="34" charset="0"/>
              </a:rPr>
              <a:t>Behavior</a:t>
            </a:r>
          </a:p>
        </p:txBody>
      </p:sp>
      <p:sp>
        <p:nvSpPr>
          <p:cNvPr id="14347" name="Text Box 11"/>
          <p:cNvSpPr txBox="1">
            <a:spLocks noChangeArrowheads="1"/>
          </p:cNvSpPr>
          <p:nvPr/>
        </p:nvSpPr>
        <p:spPr bwMode="auto">
          <a:xfrm>
            <a:off x="3810000" y="1600200"/>
            <a:ext cx="19879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002060"/>
                </a:solidFill>
                <a:latin typeface="Microsoft YaHei UI" panose="020B0503020204020204" pitchFamily="34" charset="-122"/>
                <a:ea typeface="Microsoft YaHei UI" panose="020B0503020204020204" pitchFamily="34" charset="-122"/>
                <a:cs typeface="Arial" panose="020B0604020202020204" pitchFamily="34" charset="0"/>
              </a:rPr>
              <a:t>OUTCOMES</a:t>
            </a:r>
          </a:p>
        </p:txBody>
      </p:sp>
      <p:sp>
        <p:nvSpPr>
          <p:cNvPr id="40972" name="Text Box 12"/>
          <p:cNvSpPr txBox="1">
            <a:spLocks noChangeArrowheads="1"/>
          </p:cNvSpPr>
          <p:nvPr/>
        </p:nvSpPr>
        <p:spPr bwMode="auto">
          <a:xfrm>
            <a:off x="-83127" y="510823"/>
            <a:ext cx="95332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dirty="0">
                <a:solidFill>
                  <a:srgbClr val="002060"/>
                </a:solidFill>
                <a:latin typeface="Microsoft YaHei UI" panose="020B0503020204020204" pitchFamily="34" charset="-122"/>
                <a:ea typeface="Microsoft YaHei UI" panose="020B0503020204020204" pitchFamily="34" charset="-122"/>
                <a:cs typeface="Arial" panose="020B0604020202020204" pitchFamily="34" charset="0"/>
              </a:rPr>
              <a:t>Supporting Social, Emotional and Behavioral Competence &amp; </a:t>
            </a:r>
          </a:p>
          <a:p>
            <a:pPr algn="ctr" eaLnBrk="1" hangingPunct="1"/>
            <a:r>
              <a:rPr lang="en-US" altLang="en-US" sz="2000" b="1" dirty="0">
                <a:solidFill>
                  <a:srgbClr val="002060"/>
                </a:solidFill>
                <a:latin typeface="Microsoft YaHei UI" panose="020B0503020204020204" pitchFamily="34" charset="-122"/>
                <a:ea typeface="Microsoft YaHei UI" panose="020B0503020204020204" pitchFamily="34" charset="-122"/>
                <a:cs typeface="Arial" panose="020B0604020202020204" pitchFamily="34" charset="0"/>
              </a:rPr>
              <a:t>Academic Achievement and Safety</a:t>
            </a:r>
          </a:p>
        </p:txBody>
      </p:sp>
      <p:sp>
        <p:nvSpPr>
          <p:cNvPr id="40973" name="Text Box 13"/>
          <p:cNvSpPr txBox="1">
            <a:spLocks noChangeArrowheads="1"/>
          </p:cNvSpPr>
          <p:nvPr/>
        </p:nvSpPr>
        <p:spPr bwMode="auto">
          <a:xfrm>
            <a:off x="590168" y="2743200"/>
            <a:ext cx="18517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solidFill>
                  <a:srgbClr val="002060"/>
                </a:solidFill>
                <a:latin typeface="Microsoft YaHei UI" panose="020B0503020204020204" pitchFamily="34" charset="-122"/>
                <a:ea typeface="Microsoft YaHei UI" panose="020B0503020204020204" pitchFamily="34" charset="-122"/>
                <a:cs typeface="Arial" panose="020B0604020202020204" pitchFamily="34" charset="0"/>
              </a:rPr>
              <a:t>Supporting</a:t>
            </a:r>
          </a:p>
          <a:p>
            <a:pPr algn="ctr" eaLnBrk="1" hangingPunct="1"/>
            <a:r>
              <a:rPr lang="en-US" altLang="en-US" sz="2400" dirty="0">
                <a:solidFill>
                  <a:srgbClr val="002060"/>
                </a:solidFill>
                <a:latin typeface="Microsoft YaHei UI" panose="020B0503020204020204" pitchFamily="34" charset="-122"/>
                <a:ea typeface="Microsoft YaHei UI" panose="020B0503020204020204" pitchFamily="34" charset="-122"/>
                <a:cs typeface="Arial" panose="020B0604020202020204" pitchFamily="34" charset="0"/>
              </a:rPr>
              <a:t>Decision</a:t>
            </a:r>
          </a:p>
          <a:p>
            <a:pPr algn="ctr" eaLnBrk="1" hangingPunct="1"/>
            <a:r>
              <a:rPr lang="en-US" altLang="en-US" sz="2400" dirty="0">
                <a:solidFill>
                  <a:srgbClr val="002060"/>
                </a:solidFill>
                <a:latin typeface="Microsoft YaHei UI" panose="020B0503020204020204" pitchFamily="34" charset="-122"/>
                <a:ea typeface="Microsoft YaHei UI" panose="020B0503020204020204" pitchFamily="34" charset="-122"/>
                <a:cs typeface="Arial" panose="020B0604020202020204" pitchFamily="34" charset="0"/>
              </a:rPr>
              <a:t>Making</a:t>
            </a:r>
          </a:p>
        </p:txBody>
      </p:sp>
      <p:sp>
        <p:nvSpPr>
          <p:cNvPr id="14350" name="Rectangle 14"/>
          <p:cNvSpPr>
            <a:spLocks noChangeArrowheads="1"/>
          </p:cNvSpPr>
          <p:nvPr/>
        </p:nvSpPr>
        <p:spPr bwMode="auto">
          <a:xfrm>
            <a:off x="90555" y="1423944"/>
            <a:ext cx="2438400" cy="1203325"/>
          </a:xfrm>
          <a:prstGeom prst="rect">
            <a:avLst/>
          </a:prstGeom>
          <a:solidFill>
            <a:srgbClr val="9BE5FF"/>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solidFill>
                  <a:srgbClr val="002060"/>
                </a:solidFill>
                <a:latin typeface="Microsoft YaHei UI" panose="020B0503020204020204" pitchFamily="34" charset="-122"/>
                <a:ea typeface="Microsoft YaHei UI" panose="020B0503020204020204" pitchFamily="34" charset="-122"/>
              </a:rPr>
              <a:t>School-Wide PBIS </a:t>
            </a:r>
          </a:p>
        </p:txBody>
      </p:sp>
    </p:spTree>
    <p:extLst>
      <p:ext uri="{BB962C8B-B14F-4D97-AF65-F5344CB8AC3E}">
        <p14:creationId xmlns:p14="http://schemas.microsoft.com/office/powerpoint/2010/main" val="26944802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p:bldP spid="40970" grpId="0"/>
      <p:bldP spid="40972" grpId="0"/>
      <p:bldP spid="409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idx="4294967295"/>
          </p:nvPr>
        </p:nvSpPr>
        <p:spPr>
          <a:xfrm>
            <a:off x="685800" y="711200"/>
            <a:ext cx="7772400" cy="533400"/>
          </a:xfrm>
        </p:spPr>
        <p:txBody>
          <a:bodyPr>
            <a:noAutofit/>
          </a:bodyPr>
          <a:lstStyle/>
          <a:p>
            <a:r>
              <a:rPr lang="en-US" sz="3200" b="1" dirty="0">
                <a:solidFill>
                  <a:srgbClr val="002060"/>
                </a:solidFill>
                <a:latin typeface="Microsoft YaHei UI" panose="020B0503020204020204" pitchFamily="34" charset="-122"/>
                <a:ea typeface="Microsoft YaHei UI" panose="020B0503020204020204" pitchFamily="34" charset="-122"/>
              </a:rPr>
              <a:t>Experimental Research on SWPBIS</a:t>
            </a:r>
          </a:p>
        </p:txBody>
      </p:sp>
      <p:sp>
        <p:nvSpPr>
          <p:cNvPr id="6" name="Rounded Rectangle 5"/>
          <p:cNvSpPr/>
          <p:nvPr/>
        </p:nvSpPr>
        <p:spPr bwMode="auto">
          <a:xfrm>
            <a:off x="1125089" y="1244600"/>
            <a:ext cx="6893822" cy="5079871"/>
          </a:xfrm>
          <a:prstGeom prst="roundRect">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rgbClr val="002060"/>
                </a:solidFill>
                <a:latin typeface="Microsoft YaHei UI" panose="020B0503020204020204" pitchFamily="34" charset="-122"/>
                <a:ea typeface="Microsoft YaHei UI" panose="020B0503020204020204" pitchFamily="34" charset="-122"/>
              </a:rPr>
              <a:t>SWPBIS Experimentally Related to:</a:t>
            </a:r>
          </a:p>
          <a:p>
            <a:pPr algn="ctr" defTabSz="914099" fontAlgn="base">
              <a:spcBef>
                <a:spcPct val="0"/>
              </a:spcBef>
              <a:spcAft>
                <a:spcPct val="0"/>
              </a:spcAft>
            </a:pPr>
            <a:endParaRPr lang="en-US" sz="2200" dirty="0">
              <a:solidFill>
                <a:srgbClr val="2F2B20"/>
              </a:solidFill>
              <a:latin typeface="Microsoft YaHei UI" panose="020B0503020204020204" pitchFamily="34" charset="-122"/>
              <a:ea typeface="Microsoft YaHei UI" panose="020B0503020204020204" pitchFamily="34" charset="-122"/>
            </a:endParaRPr>
          </a:p>
          <a:p>
            <a:pPr marL="457200" indent="-457200" defTabSz="914099" fontAlgn="base">
              <a:spcBef>
                <a:spcPct val="0"/>
              </a:spcBef>
              <a:spcAft>
                <a:spcPct val="0"/>
              </a:spcAft>
              <a:buFontTx/>
              <a:buAutoNum type="arabicPeriod"/>
            </a:pPr>
            <a:r>
              <a:rPr lang="en-US" sz="2200" dirty="0">
                <a:solidFill>
                  <a:srgbClr val="002060"/>
                </a:solidFill>
                <a:latin typeface="Microsoft YaHei UI" panose="020B0503020204020204" pitchFamily="34" charset="-122"/>
                <a:ea typeface="Microsoft YaHei UI" panose="020B0503020204020204" pitchFamily="34" charset="-122"/>
              </a:rPr>
              <a:t>Reduction in </a:t>
            </a:r>
            <a:r>
              <a:rPr lang="en-US" sz="2200" b="1" dirty="0">
                <a:solidFill>
                  <a:srgbClr val="0070C0"/>
                </a:solidFill>
                <a:latin typeface="Microsoft YaHei UI" panose="020B0503020204020204" pitchFamily="34" charset="-122"/>
                <a:ea typeface="Microsoft YaHei UI" panose="020B0503020204020204" pitchFamily="34" charset="-122"/>
              </a:rPr>
              <a:t>problem behavior</a:t>
            </a:r>
          </a:p>
          <a:p>
            <a:pPr marL="457200" indent="-457200" defTabSz="914099" fontAlgn="base">
              <a:spcBef>
                <a:spcPct val="0"/>
              </a:spcBef>
              <a:spcAft>
                <a:spcPct val="0"/>
              </a:spcAft>
              <a:buFontTx/>
              <a:buAutoNum type="arabicPeriod"/>
            </a:pPr>
            <a:r>
              <a:rPr lang="en-US" sz="2200" dirty="0">
                <a:solidFill>
                  <a:srgbClr val="002060"/>
                </a:solidFill>
                <a:latin typeface="Microsoft YaHei UI" panose="020B0503020204020204" pitchFamily="34" charset="-122"/>
                <a:ea typeface="Microsoft YaHei UI" panose="020B0503020204020204" pitchFamily="34" charset="-122"/>
              </a:rPr>
              <a:t>Increased </a:t>
            </a:r>
            <a:r>
              <a:rPr lang="en-US" sz="2200" b="1" dirty="0">
                <a:solidFill>
                  <a:srgbClr val="0070C0"/>
                </a:solidFill>
                <a:latin typeface="Microsoft YaHei UI" panose="020B0503020204020204" pitchFamily="34" charset="-122"/>
                <a:ea typeface="Microsoft YaHei UI" panose="020B0503020204020204" pitchFamily="34" charset="-122"/>
              </a:rPr>
              <a:t>academic performance</a:t>
            </a:r>
          </a:p>
          <a:p>
            <a:pPr marL="457200" indent="-457200" defTabSz="914099" fontAlgn="base">
              <a:spcBef>
                <a:spcPct val="0"/>
              </a:spcBef>
              <a:spcAft>
                <a:spcPct val="0"/>
              </a:spcAft>
              <a:buFontTx/>
              <a:buAutoNum type="arabicPeriod"/>
            </a:pPr>
            <a:r>
              <a:rPr lang="en-US" sz="2200" dirty="0">
                <a:solidFill>
                  <a:srgbClr val="002060"/>
                </a:solidFill>
                <a:latin typeface="Microsoft YaHei UI" panose="020B0503020204020204" pitchFamily="34" charset="-122"/>
                <a:ea typeface="Microsoft YaHei UI" panose="020B0503020204020204" pitchFamily="34" charset="-122"/>
              </a:rPr>
              <a:t>Increased </a:t>
            </a:r>
            <a:r>
              <a:rPr lang="en-US" sz="2200" b="1" dirty="0">
                <a:solidFill>
                  <a:srgbClr val="0070C0"/>
                </a:solidFill>
                <a:latin typeface="Microsoft YaHei UI" panose="020B0503020204020204" pitchFamily="34" charset="-122"/>
                <a:ea typeface="Microsoft YaHei UI" panose="020B0503020204020204" pitchFamily="34" charset="-122"/>
              </a:rPr>
              <a:t>attendance</a:t>
            </a:r>
          </a:p>
          <a:p>
            <a:pPr marL="457200" indent="-457200" defTabSz="914099" fontAlgn="base">
              <a:spcBef>
                <a:spcPct val="0"/>
              </a:spcBef>
              <a:spcAft>
                <a:spcPct val="0"/>
              </a:spcAft>
              <a:buFontTx/>
              <a:buAutoNum type="arabicPeriod"/>
            </a:pPr>
            <a:r>
              <a:rPr lang="en-US" sz="2200" dirty="0">
                <a:solidFill>
                  <a:srgbClr val="002060"/>
                </a:solidFill>
                <a:latin typeface="Microsoft YaHei UI" panose="020B0503020204020204" pitchFamily="34" charset="-122"/>
                <a:ea typeface="Microsoft YaHei UI" panose="020B0503020204020204" pitchFamily="34" charset="-122"/>
              </a:rPr>
              <a:t>Improved perception of </a:t>
            </a:r>
            <a:r>
              <a:rPr lang="en-US" sz="2200" b="1" dirty="0">
                <a:solidFill>
                  <a:srgbClr val="0070C0"/>
                </a:solidFill>
                <a:latin typeface="Microsoft YaHei UI" panose="020B0503020204020204" pitchFamily="34" charset="-122"/>
                <a:ea typeface="Microsoft YaHei UI" panose="020B0503020204020204" pitchFamily="34" charset="-122"/>
              </a:rPr>
              <a:t>safety</a:t>
            </a:r>
          </a:p>
          <a:p>
            <a:pPr marL="457200" indent="-457200" defTabSz="914099" fontAlgn="base">
              <a:spcBef>
                <a:spcPct val="0"/>
              </a:spcBef>
              <a:spcAft>
                <a:spcPct val="0"/>
              </a:spcAft>
              <a:buFontTx/>
              <a:buAutoNum type="arabicPeriod"/>
            </a:pPr>
            <a:r>
              <a:rPr lang="en-US" sz="2200" dirty="0">
                <a:solidFill>
                  <a:srgbClr val="002060"/>
                </a:solidFill>
                <a:latin typeface="Microsoft YaHei UI" panose="020B0503020204020204" pitchFamily="34" charset="-122"/>
                <a:ea typeface="Microsoft YaHei UI" panose="020B0503020204020204" pitchFamily="34" charset="-122"/>
              </a:rPr>
              <a:t>Reduction in </a:t>
            </a:r>
            <a:r>
              <a:rPr lang="en-US" sz="2200" b="1" dirty="0">
                <a:solidFill>
                  <a:srgbClr val="0070C0"/>
                </a:solidFill>
                <a:latin typeface="Microsoft YaHei UI" panose="020B0503020204020204" pitchFamily="34" charset="-122"/>
                <a:ea typeface="Microsoft YaHei UI" panose="020B0503020204020204" pitchFamily="34" charset="-122"/>
              </a:rPr>
              <a:t>bullying behaviors</a:t>
            </a:r>
          </a:p>
          <a:p>
            <a:pPr marL="457200" indent="-457200" defTabSz="914099" fontAlgn="base">
              <a:spcBef>
                <a:spcPct val="0"/>
              </a:spcBef>
              <a:spcAft>
                <a:spcPct val="0"/>
              </a:spcAft>
              <a:buFontTx/>
              <a:buAutoNum type="arabicPeriod"/>
            </a:pPr>
            <a:r>
              <a:rPr lang="en-US" sz="2200" dirty="0">
                <a:solidFill>
                  <a:srgbClr val="002060"/>
                </a:solidFill>
                <a:latin typeface="Microsoft YaHei UI" panose="020B0503020204020204" pitchFamily="34" charset="-122"/>
                <a:ea typeface="Microsoft YaHei UI" panose="020B0503020204020204" pitchFamily="34" charset="-122"/>
              </a:rPr>
              <a:t>Improved </a:t>
            </a:r>
            <a:r>
              <a:rPr lang="en-US" sz="2200" b="1" dirty="0">
                <a:solidFill>
                  <a:srgbClr val="0070C0"/>
                </a:solidFill>
                <a:latin typeface="Microsoft YaHei UI" panose="020B0503020204020204" pitchFamily="34" charset="-122"/>
                <a:ea typeface="Microsoft YaHei UI" panose="020B0503020204020204" pitchFamily="34" charset="-122"/>
              </a:rPr>
              <a:t>organizational efficiency</a:t>
            </a:r>
          </a:p>
          <a:p>
            <a:pPr marL="457200" indent="-457200" defTabSz="914099" fontAlgn="base">
              <a:spcBef>
                <a:spcPct val="0"/>
              </a:spcBef>
              <a:spcAft>
                <a:spcPct val="0"/>
              </a:spcAft>
              <a:buFontTx/>
              <a:buAutoNum type="arabicPeriod"/>
            </a:pPr>
            <a:r>
              <a:rPr lang="en-US" sz="2200" dirty="0">
                <a:solidFill>
                  <a:srgbClr val="002060"/>
                </a:solidFill>
                <a:latin typeface="Microsoft YaHei UI" panose="020B0503020204020204" pitchFamily="34" charset="-122"/>
                <a:ea typeface="Microsoft YaHei UI" panose="020B0503020204020204" pitchFamily="34" charset="-122"/>
              </a:rPr>
              <a:t>Reduction in </a:t>
            </a:r>
            <a:r>
              <a:rPr lang="en-US" sz="2200" b="1" dirty="0">
                <a:solidFill>
                  <a:srgbClr val="0070C0"/>
                </a:solidFill>
                <a:latin typeface="Microsoft YaHei UI" panose="020B0503020204020204" pitchFamily="34" charset="-122"/>
                <a:ea typeface="Microsoft YaHei UI" panose="020B0503020204020204" pitchFamily="34" charset="-122"/>
              </a:rPr>
              <a:t>staff turnover</a:t>
            </a:r>
          </a:p>
          <a:p>
            <a:pPr marL="457200" indent="-457200" defTabSz="914099" fontAlgn="base">
              <a:spcBef>
                <a:spcPct val="0"/>
              </a:spcBef>
              <a:spcAft>
                <a:spcPct val="0"/>
              </a:spcAft>
              <a:buFontTx/>
              <a:buAutoNum type="arabicPeriod"/>
            </a:pPr>
            <a:r>
              <a:rPr lang="en-US" sz="2200" dirty="0">
                <a:solidFill>
                  <a:srgbClr val="002060"/>
                </a:solidFill>
                <a:latin typeface="Microsoft YaHei UI" panose="020B0503020204020204" pitchFamily="34" charset="-122"/>
                <a:ea typeface="Microsoft YaHei UI" panose="020B0503020204020204" pitchFamily="34" charset="-122"/>
              </a:rPr>
              <a:t>Increased perception of </a:t>
            </a:r>
            <a:r>
              <a:rPr lang="en-US" sz="2200" b="1" dirty="0">
                <a:solidFill>
                  <a:srgbClr val="0070C0"/>
                </a:solidFill>
                <a:latin typeface="Microsoft YaHei UI" panose="020B0503020204020204" pitchFamily="34" charset="-122"/>
                <a:ea typeface="Microsoft YaHei UI" panose="020B0503020204020204" pitchFamily="34" charset="-122"/>
              </a:rPr>
              <a:t>teacher efficacy</a:t>
            </a:r>
          </a:p>
          <a:p>
            <a:pPr marL="457200" indent="-457200" defTabSz="914099" fontAlgn="base">
              <a:spcBef>
                <a:spcPct val="0"/>
              </a:spcBef>
              <a:spcAft>
                <a:spcPct val="0"/>
              </a:spcAft>
              <a:buFontTx/>
              <a:buAutoNum type="arabicPeriod"/>
            </a:pPr>
            <a:r>
              <a:rPr lang="en-US" sz="2200" dirty="0">
                <a:solidFill>
                  <a:srgbClr val="002060"/>
                </a:solidFill>
                <a:latin typeface="Microsoft YaHei UI" panose="020B0503020204020204" pitchFamily="34" charset="-122"/>
                <a:ea typeface="Microsoft YaHei UI" panose="020B0503020204020204" pitchFamily="34" charset="-122"/>
              </a:rPr>
              <a:t>Improved </a:t>
            </a:r>
            <a:r>
              <a:rPr lang="en-US" sz="2200" b="1" dirty="0">
                <a:solidFill>
                  <a:srgbClr val="0070C0"/>
                </a:solidFill>
                <a:latin typeface="Microsoft YaHei UI" panose="020B0503020204020204" pitchFamily="34" charset="-122"/>
                <a:ea typeface="Microsoft YaHei UI" panose="020B0503020204020204" pitchFamily="34" charset="-122"/>
              </a:rPr>
              <a:t>Social Emotional competence</a:t>
            </a:r>
          </a:p>
        </p:txBody>
      </p:sp>
    </p:spTree>
    <p:extLst>
      <p:ext uri="{BB962C8B-B14F-4D97-AF65-F5344CB8AC3E}">
        <p14:creationId xmlns:p14="http://schemas.microsoft.com/office/powerpoint/2010/main" val="25799457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36600"/>
            <a:ext cx="9144000" cy="1003300"/>
          </a:xfrm>
        </p:spPr>
        <p:txBody>
          <a:bodyPr>
            <a:noAutofit/>
          </a:bodyPr>
          <a:lstStyle/>
          <a:p>
            <a:r>
              <a:rPr lang="en-US" sz="3200" b="1" dirty="0">
                <a:solidFill>
                  <a:srgbClr val="002060"/>
                </a:solidFill>
                <a:latin typeface="Microsoft YaHei UI" panose="020B0503020204020204" pitchFamily="34" charset="-122"/>
                <a:ea typeface="Microsoft YaHei UI" panose="020B0503020204020204" pitchFamily="34" charset="-122"/>
              </a:rPr>
              <a:t>PBIS Provides a Solid Foundation…. but More is Needed…</a:t>
            </a:r>
          </a:p>
        </p:txBody>
      </p:sp>
      <p:sp>
        <p:nvSpPr>
          <p:cNvPr id="3" name="Content Placeholder 2"/>
          <p:cNvSpPr>
            <a:spLocks noGrp="1"/>
          </p:cNvSpPr>
          <p:nvPr>
            <p:ph idx="4294967295"/>
          </p:nvPr>
        </p:nvSpPr>
        <p:spPr>
          <a:xfrm>
            <a:off x="0" y="1851854"/>
            <a:ext cx="9144000" cy="4873625"/>
          </a:xfrm>
        </p:spPr>
        <p:txBody>
          <a:bodyPr>
            <a:normAutofit/>
          </a:bodyPr>
          <a:lstStyle/>
          <a:p>
            <a:r>
              <a:rPr lang="en-US" sz="2000" dirty="0">
                <a:solidFill>
                  <a:srgbClr val="002060"/>
                </a:solidFill>
                <a:latin typeface="Microsoft YaHei UI" panose="020B0503020204020204" pitchFamily="34" charset="-122"/>
                <a:ea typeface="Microsoft YaHei UI" panose="020B0503020204020204" pitchFamily="34" charset="-122"/>
              </a:rPr>
              <a:t>Many schools implementing PBIS struggle to implement effective targeted (Tier 2) and individual-intensive (Tier 3) interventions and supports</a:t>
            </a:r>
          </a:p>
          <a:p>
            <a:pPr marL="0" indent="0">
              <a:buNone/>
            </a:pPr>
            <a:endParaRPr lang="en-US" sz="2000" dirty="0">
              <a:solidFill>
                <a:srgbClr val="002060"/>
              </a:solidFill>
              <a:latin typeface="Microsoft YaHei UI" panose="020B0503020204020204" pitchFamily="34" charset="-122"/>
              <a:ea typeface="Microsoft YaHei UI" panose="020B0503020204020204" pitchFamily="34" charset="-122"/>
            </a:endParaRPr>
          </a:p>
          <a:p>
            <a:r>
              <a:rPr lang="en-US" sz="2000" dirty="0">
                <a:solidFill>
                  <a:srgbClr val="002060"/>
                </a:solidFill>
                <a:latin typeface="Microsoft YaHei UI" panose="020B0503020204020204" pitchFamily="34" charset="-122"/>
                <a:ea typeface="Microsoft YaHei UI" panose="020B0503020204020204" pitchFamily="34" charset="-122"/>
              </a:rPr>
              <a:t>Youth with “internalizing” issues may go undetected </a:t>
            </a:r>
          </a:p>
          <a:p>
            <a:pPr marL="0" indent="0">
              <a:buNone/>
            </a:pPr>
            <a:endParaRPr lang="en-US" sz="2000" dirty="0">
              <a:solidFill>
                <a:srgbClr val="002060"/>
              </a:solidFill>
              <a:latin typeface="Microsoft YaHei UI" panose="020B0503020204020204" pitchFamily="34" charset="-122"/>
              <a:ea typeface="Microsoft YaHei UI" panose="020B0503020204020204" pitchFamily="34" charset="-122"/>
            </a:endParaRPr>
          </a:p>
          <a:p>
            <a:r>
              <a:rPr lang="en-US" sz="2000" dirty="0">
                <a:solidFill>
                  <a:srgbClr val="002060"/>
                </a:solidFill>
                <a:latin typeface="Microsoft YaHei UI" panose="020B0503020204020204" pitchFamily="34" charset="-122"/>
                <a:ea typeface="Microsoft YaHei UI" panose="020B0503020204020204" pitchFamily="34" charset="-122"/>
              </a:rPr>
              <a:t>PBIS systems (although showing success in social climate and discipline) often do not address broader community data and mental health prevention. </a:t>
            </a:r>
          </a:p>
          <a:p>
            <a:endParaRPr lang="en-US" sz="2200" dirty="0"/>
          </a:p>
        </p:txBody>
      </p:sp>
    </p:spTree>
    <p:extLst>
      <p:ext uri="{BB962C8B-B14F-4D97-AF65-F5344CB8AC3E}">
        <p14:creationId xmlns:p14="http://schemas.microsoft.com/office/powerpoint/2010/main" val="37995279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61963"/>
            <a:ext cx="9144000" cy="1050925"/>
          </a:xfrm>
        </p:spPr>
        <p:txBody>
          <a:bodyPr>
            <a:normAutofit/>
          </a:bodyPr>
          <a:lstStyle/>
          <a:p>
            <a:r>
              <a:rPr lang="en-US" sz="3400" b="1" dirty="0">
                <a:solidFill>
                  <a:srgbClr val="002060"/>
                </a:solidFill>
                <a:latin typeface="Microsoft YaHei UI" panose="020B0503020204020204" pitchFamily="34" charset="-122"/>
                <a:ea typeface="Microsoft YaHei UI" panose="020B0503020204020204" pitchFamily="34" charset="-122"/>
              </a:rPr>
              <a:t>Interconnecting Systems</a:t>
            </a:r>
          </a:p>
        </p:txBody>
      </p:sp>
      <p:sp>
        <p:nvSpPr>
          <p:cNvPr id="3" name="Content Placeholder 2"/>
          <p:cNvSpPr>
            <a:spLocks noGrp="1"/>
          </p:cNvSpPr>
          <p:nvPr>
            <p:ph idx="4294967295"/>
          </p:nvPr>
        </p:nvSpPr>
        <p:spPr>
          <a:xfrm>
            <a:off x="0" y="1512888"/>
            <a:ext cx="9144000" cy="5092700"/>
          </a:xfrm>
        </p:spPr>
        <p:txBody>
          <a:bodyPr>
            <a:normAutofit/>
          </a:bodyPr>
          <a:lstStyle/>
          <a:p>
            <a:r>
              <a:rPr lang="en-US" sz="2000" dirty="0">
                <a:solidFill>
                  <a:srgbClr val="002060"/>
                </a:solidFill>
                <a:latin typeface="Microsoft YaHei UI" panose="020B0503020204020204" pitchFamily="34" charset="-122"/>
                <a:ea typeface="Microsoft YaHei UI" panose="020B0503020204020204" pitchFamily="34" charset="-122"/>
              </a:rPr>
              <a:t>Need a structure and process for education and mental health systems to interact in an effective and efficient manner.</a:t>
            </a:r>
          </a:p>
          <a:p>
            <a:pPr marL="0" indent="0">
              <a:buNone/>
            </a:pPr>
            <a:endParaRPr lang="en-US" sz="2000" dirty="0">
              <a:solidFill>
                <a:srgbClr val="002060"/>
              </a:solidFill>
              <a:latin typeface="Microsoft YaHei UI" panose="020B0503020204020204" pitchFamily="34" charset="-122"/>
              <a:ea typeface="Microsoft YaHei UI" panose="020B0503020204020204" pitchFamily="34" charset="-122"/>
            </a:endParaRPr>
          </a:p>
          <a:p>
            <a:r>
              <a:rPr lang="en-US" sz="2000" dirty="0">
                <a:solidFill>
                  <a:srgbClr val="002060"/>
                </a:solidFill>
                <a:latin typeface="Microsoft YaHei UI" panose="020B0503020204020204" pitchFamily="34" charset="-122"/>
                <a:ea typeface="Microsoft YaHei UI" panose="020B0503020204020204" pitchFamily="34" charset="-122"/>
              </a:rPr>
              <a:t>These interactions are guided by key stakeholders in education and mental health/community-based systems.</a:t>
            </a:r>
          </a:p>
          <a:p>
            <a:pPr marL="0" indent="0">
              <a:buNone/>
            </a:pPr>
            <a:endParaRPr lang="en-US" sz="2000" dirty="0">
              <a:solidFill>
                <a:srgbClr val="002060"/>
              </a:solidFill>
              <a:latin typeface="Microsoft YaHei UI" panose="020B0503020204020204" pitchFamily="34" charset="-122"/>
              <a:ea typeface="Microsoft YaHei UI" panose="020B0503020204020204" pitchFamily="34" charset="-122"/>
            </a:endParaRPr>
          </a:p>
          <a:p>
            <a:r>
              <a:rPr lang="en-US" sz="2000" dirty="0">
                <a:solidFill>
                  <a:srgbClr val="002060"/>
                </a:solidFill>
                <a:latin typeface="Microsoft YaHei UI" panose="020B0503020204020204" pitchFamily="34" charset="-122"/>
                <a:ea typeface="Microsoft YaHei UI" panose="020B0503020204020204" pitchFamily="34" charset="-122"/>
              </a:rPr>
              <a:t>Leaders with authority to allocate. resources, change role/functions of staff, and impact policy need to be engaged.</a:t>
            </a:r>
          </a:p>
          <a:p>
            <a:endParaRPr lang="en-US" sz="2200" dirty="0"/>
          </a:p>
        </p:txBody>
      </p:sp>
    </p:spTree>
    <p:extLst>
      <p:ext uri="{BB962C8B-B14F-4D97-AF65-F5344CB8AC3E}">
        <p14:creationId xmlns:p14="http://schemas.microsoft.com/office/powerpoint/2010/main" val="24584736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2">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loucester MT Extra Condensed"/>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2" id="{466CDE91-F15D-497F-89DC-343A7252DE00}" vid="{9EDC46DD-0884-46DF-BDB9-18409FCC7A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1284</TotalTime>
  <Words>2120</Words>
  <Application>Microsoft Office PowerPoint</Application>
  <PresentationFormat>On-screen Show (4:3)</PresentationFormat>
  <Paragraphs>393</Paragraphs>
  <Slides>29</Slides>
  <Notes>18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Microsoft YaHei UI</vt:lpstr>
      <vt:lpstr>MS PGothic</vt:lpstr>
      <vt:lpstr>MS PGothic</vt:lpstr>
      <vt:lpstr>Adobe Kaiti Std R</vt:lpstr>
      <vt:lpstr>Arial</vt:lpstr>
      <vt:lpstr>Bodoni MT Condensed</vt:lpstr>
      <vt:lpstr>Calibri</vt:lpstr>
      <vt:lpstr>Century Gothic</vt:lpstr>
      <vt:lpstr>Georgia</vt:lpstr>
      <vt:lpstr>Gloucester MT Extra Condensed</vt:lpstr>
      <vt:lpstr>Myriad Pro</vt:lpstr>
      <vt:lpstr>Times New Roman</vt:lpstr>
      <vt:lpstr>Tw Cen MT</vt:lpstr>
      <vt:lpstr>Theme2</vt:lpstr>
      <vt:lpstr>Session D-9  Installing Suicide Prevention District-wide through Community Partnerships</vt:lpstr>
      <vt:lpstr>PowerPoint Presentation</vt:lpstr>
      <vt:lpstr>Where are you in the  implementation process?  Adapted from Fixsen &amp; Blase, 2005</vt:lpstr>
      <vt:lpstr>Leadership Team Action Planning Worksheets : Steps</vt:lpstr>
      <vt:lpstr>PowerPoint Presentation</vt:lpstr>
      <vt:lpstr>PowerPoint Presentation</vt:lpstr>
      <vt:lpstr>Experimental Research on SWPBIS</vt:lpstr>
      <vt:lpstr>PBIS Provides a Solid Foundation…. but More is Needed…</vt:lpstr>
      <vt:lpstr>Interconnecting Systems</vt:lpstr>
      <vt:lpstr>ISF Enhances MTSS Core Features</vt:lpstr>
      <vt:lpstr>PowerPoint Presentation</vt:lpstr>
      <vt:lpstr>All Journeys Start with a First Step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Regional Approach:  School District Examples </vt:lpstr>
      <vt:lpstr>Case Example: Milton Area School District  2017-2018 </vt:lpstr>
      <vt:lpstr>Going Beyond ODRs: Pennsylvania Youth Survey (PAYS)</vt:lpstr>
      <vt:lpstr>Case Example: MASD</vt:lpstr>
      <vt:lpstr>Using PAYS Data: Logic Model &amp; Action Plans (Adapted from Safe Schools/Healthy Students: SAMHSA)</vt:lpstr>
      <vt:lpstr>Progress &amp; Accomplishments to Date: Practices- Professional Development</vt:lpstr>
      <vt:lpstr>Progress &amp; Accomplishments to Date: Practices- SEL Curriculum &amp; Universal Screening</vt:lpstr>
      <vt:lpstr>Progress &amp; Accomplishments to Date: Systems, Data &amp; Practices – PBIS &amp; ISF </vt:lpstr>
      <vt:lpstr>PowerPoint Presentation</vt:lpstr>
      <vt:lpstr>PowerPoint Presentation</vt:lpstr>
    </vt:vector>
  </TitlesOfParts>
  <Company>MidWest PBIS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Lucille Eber</dc:creator>
  <cp:lastModifiedBy>Empson, Danielle</cp:lastModifiedBy>
  <cp:revision>144</cp:revision>
  <cp:lastPrinted>2019-08-08T17:23:21Z</cp:lastPrinted>
  <dcterms:created xsi:type="dcterms:W3CDTF">2018-07-16T19:12:25Z</dcterms:created>
  <dcterms:modified xsi:type="dcterms:W3CDTF">2019-09-03T15:09:55Z</dcterms:modified>
</cp:coreProperties>
</file>