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Lst>
  <p:notesMasterIdLst>
    <p:notesMasterId r:id="rId88"/>
  </p:notesMasterIdLst>
  <p:handoutMasterIdLst>
    <p:handoutMasterId r:id="rId89"/>
  </p:handoutMasterIdLst>
  <p:sldIdLst>
    <p:sldId id="465" r:id="rId3"/>
    <p:sldId id="466" r:id="rId4"/>
    <p:sldId id="467" r:id="rId5"/>
    <p:sldId id="468" r:id="rId6"/>
    <p:sldId id="469" r:id="rId7"/>
    <p:sldId id="470" r:id="rId8"/>
    <p:sldId id="471" r:id="rId9"/>
    <p:sldId id="259" r:id="rId10"/>
    <p:sldId id="312" r:id="rId11"/>
    <p:sldId id="395" r:id="rId12"/>
    <p:sldId id="378" r:id="rId13"/>
    <p:sldId id="396" r:id="rId14"/>
    <p:sldId id="397" r:id="rId15"/>
    <p:sldId id="398" r:id="rId16"/>
    <p:sldId id="399" r:id="rId17"/>
    <p:sldId id="400" r:id="rId18"/>
    <p:sldId id="401" r:id="rId19"/>
    <p:sldId id="402" r:id="rId20"/>
    <p:sldId id="436" r:id="rId21"/>
    <p:sldId id="403" r:id="rId22"/>
    <p:sldId id="404" r:id="rId23"/>
    <p:sldId id="405" r:id="rId24"/>
    <p:sldId id="407" r:id="rId25"/>
    <p:sldId id="408" r:id="rId26"/>
    <p:sldId id="406" r:id="rId27"/>
    <p:sldId id="409" r:id="rId28"/>
    <p:sldId id="410" r:id="rId29"/>
    <p:sldId id="411" r:id="rId30"/>
    <p:sldId id="438" r:id="rId31"/>
    <p:sldId id="439" r:id="rId32"/>
    <p:sldId id="440" r:id="rId33"/>
    <p:sldId id="441" r:id="rId34"/>
    <p:sldId id="442" r:id="rId35"/>
    <p:sldId id="463" r:id="rId36"/>
    <p:sldId id="412" r:id="rId37"/>
    <p:sldId id="413" r:id="rId38"/>
    <p:sldId id="414" r:id="rId39"/>
    <p:sldId id="415" r:id="rId40"/>
    <p:sldId id="416" r:id="rId41"/>
    <p:sldId id="417" r:id="rId42"/>
    <p:sldId id="418" r:id="rId43"/>
    <p:sldId id="419" r:id="rId44"/>
    <p:sldId id="420" r:id="rId45"/>
    <p:sldId id="433" r:id="rId46"/>
    <p:sldId id="421" r:id="rId47"/>
    <p:sldId id="443" r:id="rId48"/>
    <p:sldId id="445" r:id="rId49"/>
    <p:sldId id="444" r:id="rId50"/>
    <p:sldId id="423" r:id="rId51"/>
    <p:sldId id="424" r:id="rId52"/>
    <p:sldId id="446" r:id="rId53"/>
    <p:sldId id="434" r:id="rId54"/>
    <p:sldId id="462" r:id="rId55"/>
    <p:sldId id="425" r:id="rId56"/>
    <p:sldId id="426" r:id="rId57"/>
    <p:sldId id="427" r:id="rId58"/>
    <p:sldId id="428" r:id="rId59"/>
    <p:sldId id="429" r:id="rId60"/>
    <p:sldId id="430" r:id="rId61"/>
    <p:sldId id="432" r:id="rId62"/>
    <p:sldId id="461" r:id="rId63"/>
    <p:sldId id="452" r:id="rId64"/>
    <p:sldId id="453" r:id="rId65"/>
    <p:sldId id="454" r:id="rId66"/>
    <p:sldId id="455" r:id="rId67"/>
    <p:sldId id="456" r:id="rId68"/>
    <p:sldId id="457" r:id="rId69"/>
    <p:sldId id="458" r:id="rId70"/>
    <p:sldId id="459" r:id="rId71"/>
    <p:sldId id="460" r:id="rId72"/>
    <p:sldId id="447" r:id="rId73"/>
    <p:sldId id="448" r:id="rId74"/>
    <p:sldId id="449" r:id="rId75"/>
    <p:sldId id="450" r:id="rId76"/>
    <p:sldId id="431" r:id="rId77"/>
    <p:sldId id="266" r:id="rId78"/>
    <p:sldId id="379" r:id="rId79"/>
    <p:sldId id="381" r:id="rId80"/>
    <p:sldId id="320" r:id="rId81"/>
    <p:sldId id="291" r:id="rId82"/>
    <p:sldId id="292" r:id="rId83"/>
    <p:sldId id="293" r:id="rId84"/>
    <p:sldId id="389" r:id="rId85"/>
    <p:sldId id="464" r:id="rId86"/>
    <p:sldId id="256" r:id="rId87"/>
  </p:sldIdLst>
  <p:sldSz cx="12188825" cy="6858000"/>
  <p:notesSz cx="7010400" cy="92964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213289-EB06-4390-A1F1-042E33955CE2}">
          <p14:sldIdLst>
            <p14:sldId id="465"/>
            <p14:sldId id="466"/>
            <p14:sldId id="467"/>
            <p14:sldId id="468"/>
            <p14:sldId id="469"/>
            <p14:sldId id="470"/>
            <p14:sldId id="471"/>
          </p14:sldIdLst>
        </p14:section>
        <p14:section name="Untitled Section" id="{30528DA0-2688-40D0-976E-5E9F16764D54}">
          <p14:sldIdLst>
            <p14:sldId id="259"/>
            <p14:sldId id="312"/>
            <p14:sldId id="395"/>
            <p14:sldId id="378"/>
            <p14:sldId id="396"/>
            <p14:sldId id="397"/>
            <p14:sldId id="398"/>
            <p14:sldId id="399"/>
            <p14:sldId id="400"/>
            <p14:sldId id="401"/>
            <p14:sldId id="402"/>
            <p14:sldId id="436"/>
            <p14:sldId id="403"/>
            <p14:sldId id="404"/>
            <p14:sldId id="405"/>
            <p14:sldId id="407"/>
            <p14:sldId id="408"/>
            <p14:sldId id="406"/>
            <p14:sldId id="409"/>
            <p14:sldId id="410"/>
            <p14:sldId id="411"/>
            <p14:sldId id="438"/>
            <p14:sldId id="439"/>
            <p14:sldId id="440"/>
            <p14:sldId id="441"/>
            <p14:sldId id="442"/>
            <p14:sldId id="463"/>
            <p14:sldId id="412"/>
            <p14:sldId id="413"/>
            <p14:sldId id="414"/>
            <p14:sldId id="415"/>
            <p14:sldId id="416"/>
            <p14:sldId id="417"/>
            <p14:sldId id="418"/>
            <p14:sldId id="419"/>
            <p14:sldId id="420"/>
            <p14:sldId id="433"/>
            <p14:sldId id="421"/>
            <p14:sldId id="443"/>
            <p14:sldId id="445"/>
            <p14:sldId id="444"/>
            <p14:sldId id="423"/>
            <p14:sldId id="424"/>
            <p14:sldId id="446"/>
            <p14:sldId id="434"/>
            <p14:sldId id="462"/>
            <p14:sldId id="425"/>
            <p14:sldId id="426"/>
            <p14:sldId id="427"/>
            <p14:sldId id="428"/>
            <p14:sldId id="429"/>
            <p14:sldId id="430"/>
            <p14:sldId id="432"/>
            <p14:sldId id="461"/>
            <p14:sldId id="452"/>
            <p14:sldId id="453"/>
            <p14:sldId id="454"/>
            <p14:sldId id="455"/>
            <p14:sldId id="456"/>
            <p14:sldId id="457"/>
            <p14:sldId id="458"/>
            <p14:sldId id="459"/>
            <p14:sldId id="460"/>
            <p14:sldId id="447"/>
            <p14:sldId id="448"/>
            <p14:sldId id="449"/>
            <p14:sldId id="450"/>
            <p14:sldId id="431"/>
            <p14:sldId id="266"/>
            <p14:sldId id="379"/>
            <p14:sldId id="381"/>
            <p14:sldId id="320"/>
            <p14:sldId id="291"/>
            <p14:sldId id="292"/>
            <p14:sldId id="293"/>
            <p14:sldId id="389"/>
            <p14:sldId id="464"/>
            <p14:sldId id="2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AF35F"/>
    <a:srgbClr val="F9FDFA"/>
    <a:srgbClr val="EEF8F0"/>
    <a:srgbClr val="EDF2F9"/>
    <a:srgbClr val="D9E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85067" autoAdjust="0"/>
  </p:normalViewPr>
  <p:slideViewPr>
    <p:cSldViewPr>
      <p:cViewPr varScale="1">
        <p:scale>
          <a:sx n="131" d="100"/>
          <a:sy n="131" d="100"/>
        </p:scale>
        <p:origin x="416" y="18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gs" Target="tags/tag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475A8-946D-4264-9114-395B3D7B4F4B}" type="doc">
      <dgm:prSet loTypeId="urn:microsoft.com/office/officeart/2005/8/layout/pyramid2" loCatId="pyramid" qsTypeId="urn:microsoft.com/office/officeart/2005/8/quickstyle/simple1" qsCatId="simple" csTypeId="urn:microsoft.com/office/officeart/2005/8/colors/accent6_4" csCatId="accent6" phldr="1"/>
      <dgm:spPr/>
    </dgm:pt>
    <dgm:pt modelId="{3472D8E8-EBF0-4166-B6A0-F95E2CF0B9AD}">
      <dgm:prSet phldrT="[Text]"/>
      <dgm:spPr/>
      <dgm:t>
        <a:bodyPr/>
        <a:lstStyle/>
        <a:p>
          <a:r>
            <a:rPr lang="en-US" dirty="0"/>
            <a:t>Wraparound based (Person-centered plans, functional analysis, multiple expertise)</a:t>
          </a:r>
        </a:p>
      </dgm:t>
    </dgm:pt>
    <dgm:pt modelId="{F5D31154-FA79-4CB4-BC62-64FDAD4ECD8A}" type="parTrans" cxnId="{0967ECFE-541E-495C-8A9D-634B25C3C19D}">
      <dgm:prSet/>
      <dgm:spPr/>
      <dgm:t>
        <a:bodyPr/>
        <a:lstStyle/>
        <a:p>
          <a:endParaRPr lang="en-US"/>
        </a:p>
      </dgm:t>
    </dgm:pt>
    <dgm:pt modelId="{CB3361FE-D92D-4B41-8B24-8C8F1BC9DFE2}" type="sibTrans" cxnId="{0967ECFE-541E-495C-8A9D-634B25C3C19D}">
      <dgm:prSet/>
      <dgm:spPr/>
      <dgm:t>
        <a:bodyPr/>
        <a:lstStyle/>
        <a:p>
          <a:endParaRPr lang="en-US"/>
        </a:p>
      </dgm:t>
    </dgm:pt>
    <dgm:pt modelId="{CDCC7B93-6DBB-4BDA-841E-C6272BD10225}">
      <dgm:prSet phldrT="[Text]"/>
      <dgm:spPr/>
      <dgm:t>
        <a:bodyPr/>
        <a:lstStyle/>
        <a:p>
          <a:r>
            <a:rPr lang="en-US" dirty="0"/>
            <a:t>Team based (PTR)</a:t>
          </a:r>
        </a:p>
      </dgm:t>
    </dgm:pt>
    <dgm:pt modelId="{89C0B479-7374-4165-9312-F79B65DE89DA}" type="parTrans" cxnId="{AB72555D-FE3F-4F94-8EC0-FB443CFBBD94}">
      <dgm:prSet/>
      <dgm:spPr/>
      <dgm:t>
        <a:bodyPr/>
        <a:lstStyle/>
        <a:p>
          <a:endParaRPr lang="en-US"/>
        </a:p>
      </dgm:t>
    </dgm:pt>
    <dgm:pt modelId="{41295B27-2E2D-4314-98F3-49CB7EC99A4C}" type="sibTrans" cxnId="{AB72555D-FE3F-4F94-8EC0-FB443CFBBD94}">
      <dgm:prSet/>
      <dgm:spPr/>
      <dgm:t>
        <a:bodyPr/>
        <a:lstStyle/>
        <a:p>
          <a:endParaRPr lang="en-US"/>
        </a:p>
      </dgm:t>
    </dgm:pt>
    <dgm:pt modelId="{DA0E81D8-F32C-4746-8C2A-B36C9FF2C078}">
      <dgm:prSet phldrT="[Text]"/>
      <dgm:spPr/>
      <dgm:t>
        <a:bodyPr/>
        <a:lstStyle/>
        <a:p>
          <a:r>
            <a:rPr lang="en-US" dirty="0"/>
            <a:t>Consultant-based (Brief PTR)</a:t>
          </a:r>
        </a:p>
      </dgm:t>
    </dgm:pt>
    <dgm:pt modelId="{5CCC96FE-885C-4C17-95BF-4B7FCAA5DBEB}" type="parTrans" cxnId="{3FB90E04-D211-4FDD-9E76-5F939C493338}">
      <dgm:prSet/>
      <dgm:spPr/>
      <dgm:t>
        <a:bodyPr/>
        <a:lstStyle/>
        <a:p>
          <a:endParaRPr lang="en-US"/>
        </a:p>
      </dgm:t>
    </dgm:pt>
    <dgm:pt modelId="{3EB50E04-8BFA-4343-9DA5-1789CD8B234E}" type="sibTrans" cxnId="{3FB90E04-D211-4FDD-9E76-5F939C493338}">
      <dgm:prSet/>
      <dgm:spPr/>
      <dgm:t>
        <a:bodyPr/>
        <a:lstStyle/>
        <a:p>
          <a:endParaRPr lang="en-US"/>
        </a:p>
      </dgm:t>
    </dgm:pt>
    <dgm:pt modelId="{175D57C3-7757-4E36-AC69-2BA2B29FA577}" type="pres">
      <dgm:prSet presAssocID="{B19475A8-946D-4264-9114-395B3D7B4F4B}" presName="compositeShape" presStyleCnt="0">
        <dgm:presLayoutVars>
          <dgm:dir/>
          <dgm:resizeHandles/>
        </dgm:presLayoutVars>
      </dgm:prSet>
      <dgm:spPr/>
    </dgm:pt>
    <dgm:pt modelId="{9C9C4B7D-42E6-4B02-BB3D-A17338148842}" type="pres">
      <dgm:prSet presAssocID="{B19475A8-946D-4264-9114-395B3D7B4F4B}" presName="pyramid" presStyleLbl="node1" presStyleIdx="0" presStyleCnt="1" custLinFactNeighborX="-625" custLinFactNeighborY="6875"/>
      <dgm:spPr>
        <a:solidFill>
          <a:srgbClr val="FF0000"/>
        </a:solidFill>
      </dgm:spPr>
    </dgm:pt>
    <dgm:pt modelId="{A5F89F03-292C-4B4B-A936-FE039202B26E}" type="pres">
      <dgm:prSet presAssocID="{B19475A8-946D-4264-9114-395B3D7B4F4B}" presName="theList" presStyleCnt="0"/>
      <dgm:spPr/>
    </dgm:pt>
    <dgm:pt modelId="{82237467-8E4E-4EDB-98A7-E94EC7516CA8}" type="pres">
      <dgm:prSet presAssocID="{3472D8E8-EBF0-4166-B6A0-F95E2CF0B9AD}" presName="aNode" presStyleLbl="fgAcc1" presStyleIdx="0" presStyleCnt="3" custLinFactNeighborX="0" custLinFactNeighborY="-5643">
        <dgm:presLayoutVars>
          <dgm:bulletEnabled val="1"/>
        </dgm:presLayoutVars>
      </dgm:prSet>
      <dgm:spPr/>
    </dgm:pt>
    <dgm:pt modelId="{E1BE8C8F-8FFB-47BD-9A7B-14448826A74E}" type="pres">
      <dgm:prSet presAssocID="{3472D8E8-EBF0-4166-B6A0-F95E2CF0B9AD}" presName="aSpace" presStyleCnt="0"/>
      <dgm:spPr/>
    </dgm:pt>
    <dgm:pt modelId="{BF5E6E49-5D5F-419A-9449-D6F79006882A}" type="pres">
      <dgm:prSet presAssocID="{CDCC7B93-6DBB-4BDA-841E-C6272BD10225}" presName="aNode" presStyleLbl="fgAcc1" presStyleIdx="1" presStyleCnt="3">
        <dgm:presLayoutVars>
          <dgm:bulletEnabled val="1"/>
        </dgm:presLayoutVars>
      </dgm:prSet>
      <dgm:spPr/>
    </dgm:pt>
    <dgm:pt modelId="{13910015-9B31-43D4-9478-F0724BDC300A}" type="pres">
      <dgm:prSet presAssocID="{CDCC7B93-6DBB-4BDA-841E-C6272BD10225}" presName="aSpace" presStyleCnt="0"/>
      <dgm:spPr/>
    </dgm:pt>
    <dgm:pt modelId="{6D80FB82-6075-46C2-B85E-DC6274E9A0E4}" type="pres">
      <dgm:prSet presAssocID="{DA0E81D8-F32C-4746-8C2A-B36C9FF2C078}" presName="aNode" presStyleLbl="fgAcc1" presStyleIdx="2" presStyleCnt="3">
        <dgm:presLayoutVars>
          <dgm:bulletEnabled val="1"/>
        </dgm:presLayoutVars>
      </dgm:prSet>
      <dgm:spPr/>
    </dgm:pt>
    <dgm:pt modelId="{812971CB-1A1E-4515-8535-DA92795FB236}" type="pres">
      <dgm:prSet presAssocID="{DA0E81D8-F32C-4746-8C2A-B36C9FF2C078}" presName="aSpace" presStyleCnt="0"/>
      <dgm:spPr/>
    </dgm:pt>
  </dgm:ptLst>
  <dgm:cxnLst>
    <dgm:cxn modelId="{3FB90E04-D211-4FDD-9E76-5F939C493338}" srcId="{B19475A8-946D-4264-9114-395B3D7B4F4B}" destId="{DA0E81D8-F32C-4746-8C2A-B36C9FF2C078}" srcOrd="2" destOrd="0" parTransId="{5CCC96FE-885C-4C17-95BF-4B7FCAA5DBEB}" sibTransId="{3EB50E04-8BFA-4343-9DA5-1789CD8B234E}"/>
    <dgm:cxn modelId="{B625E010-56DB-7447-A142-0D7197BF5E30}" type="presOf" srcId="{3472D8E8-EBF0-4166-B6A0-F95E2CF0B9AD}" destId="{82237467-8E4E-4EDB-98A7-E94EC7516CA8}" srcOrd="0" destOrd="0" presId="urn:microsoft.com/office/officeart/2005/8/layout/pyramid2"/>
    <dgm:cxn modelId="{2C348020-7F38-7C4E-A36A-9B98845F1AC9}" type="presOf" srcId="{DA0E81D8-F32C-4746-8C2A-B36C9FF2C078}" destId="{6D80FB82-6075-46C2-B85E-DC6274E9A0E4}" srcOrd="0" destOrd="0" presId="urn:microsoft.com/office/officeart/2005/8/layout/pyramid2"/>
    <dgm:cxn modelId="{AB72555D-FE3F-4F94-8EC0-FB443CFBBD94}" srcId="{B19475A8-946D-4264-9114-395B3D7B4F4B}" destId="{CDCC7B93-6DBB-4BDA-841E-C6272BD10225}" srcOrd="1" destOrd="0" parTransId="{89C0B479-7374-4165-9312-F79B65DE89DA}" sibTransId="{41295B27-2E2D-4314-98F3-49CB7EC99A4C}"/>
    <dgm:cxn modelId="{470B0F70-6975-5F47-9A3B-B1FCCA30CEFB}" type="presOf" srcId="{B19475A8-946D-4264-9114-395B3D7B4F4B}" destId="{175D57C3-7757-4E36-AC69-2BA2B29FA577}" srcOrd="0" destOrd="0" presId="urn:microsoft.com/office/officeart/2005/8/layout/pyramid2"/>
    <dgm:cxn modelId="{23202592-A1E3-BF4E-9D2A-BD17EFF76C52}" type="presOf" srcId="{CDCC7B93-6DBB-4BDA-841E-C6272BD10225}" destId="{BF5E6E49-5D5F-419A-9449-D6F79006882A}" srcOrd="0" destOrd="0" presId="urn:microsoft.com/office/officeart/2005/8/layout/pyramid2"/>
    <dgm:cxn modelId="{0967ECFE-541E-495C-8A9D-634B25C3C19D}" srcId="{B19475A8-946D-4264-9114-395B3D7B4F4B}" destId="{3472D8E8-EBF0-4166-B6A0-F95E2CF0B9AD}" srcOrd="0" destOrd="0" parTransId="{F5D31154-FA79-4CB4-BC62-64FDAD4ECD8A}" sibTransId="{CB3361FE-D92D-4B41-8B24-8C8F1BC9DFE2}"/>
    <dgm:cxn modelId="{62EB32BB-F5DA-1341-871D-D6A2A1C8CE37}" type="presParOf" srcId="{175D57C3-7757-4E36-AC69-2BA2B29FA577}" destId="{9C9C4B7D-42E6-4B02-BB3D-A17338148842}" srcOrd="0" destOrd="0" presId="urn:microsoft.com/office/officeart/2005/8/layout/pyramid2"/>
    <dgm:cxn modelId="{8835FF3C-1666-F243-9C22-E032D01C30BF}" type="presParOf" srcId="{175D57C3-7757-4E36-AC69-2BA2B29FA577}" destId="{A5F89F03-292C-4B4B-A936-FE039202B26E}" srcOrd="1" destOrd="0" presId="urn:microsoft.com/office/officeart/2005/8/layout/pyramid2"/>
    <dgm:cxn modelId="{C2A0BAF0-783E-8B45-B1A8-F5AA929E8CBA}" type="presParOf" srcId="{A5F89F03-292C-4B4B-A936-FE039202B26E}" destId="{82237467-8E4E-4EDB-98A7-E94EC7516CA8}" srcOrd="0" destOrd="0" presId="urn:microsoft.com/office/officeart/2005/8/layout/pyramid2"/>
    <dgm:cxn modelId="{8176BA9D-88F8-0C44-8931-6BD78DE7F740}" type="presParOf" srcId="{A5F89F03-292C-4B4B-A936-FE039202B26E}" destId="{E1BE8C8F-8FFB-47BD-9A7B-14448826A74E}" srcOrd="1" destOrd="0" presId="urn:microsoft.com/office/officeart/2005/8/layout/pyramid2"/>
    <dgm:cxn modelId="{D84641E5-BAAA-8E49-BB0F-0CBB149DE802}" type="presParOf" srcId="{A5F89F03-292C-4B4B-A936-FE039202B26E}" destId="{BF5E6E49-5D5F-419A-9449-D6F79006882A}" srcOrd="2" destOrd="0" presId="urn:microsoft.com/office/officeart/2005/8/layout/pyramid2"/>
    <dgm:cxn modelId="{7DD86154-2C2C-CB4B-8DB3-BFFA21834D13}" type="presParOf" srcId="{A5F89F03-292C-4B4B-A936-FE039202B26E}" destId="{13910015-9B31-43D4-9478-F0724BDC300A}" srcOrd="3" destOrd="0" presId="urn:microsoft.com/office/officeart/2005/8/layout/pyramid2"/>
    <dgm:cxn modelId="{B7425A1E-55B7-EA42-B248-773286573C28}" type="presParOf" srcId="{A5F89F03-292C-4B4B-A936-FE039202B26E}" destId="{6D80FB82-6075-46C2-B85E-DC6274E9A0E4}" srcOrd="4" destOrd="0" presId="urn:microsoft.com/office/officeart/2005/8/layout/pyramid2"/>
    <dgm:cxn modelId="{C14F7FA5-60C6-4349-B32D-D8BE960D7E5F}" type="presParOf" srcId="{A5F89F03-292C-4B4B-A936-FE039202B26E}" destId="{812971CB-1A1E-4515-8535-DA92795FB23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C4B7D-42E6-4B02-BB3D-A17338148842}">
      <dsp:nvSpPr>
        <dsp:cNvPr id="0" name=""/>
        <dsp:cNvSpPr/>
      </dsp:nvSpPr>
      <dsp:spPr>
        <a:xfrm>
          <a:off x="0" y="0"/>
          <a:ext cx="3510911" cy="4037548"/>
        </a:xfrm>
        <a:prstGeom prst="triangl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37467-8E4E-4EDB-98A7-E94EC7516CA8}">
      <dsp:nvSpPr>
        <dsp:cNvPr id="0" name=""/>
        <dsp:cNvSpPr/>
      </dsp:nvSpPr>
      <dsp:spPr>
        <a:xfrm>
          <a:off x="1755455" y="399181"/>
          <a:ext cx="2282092" cy="955763"/>
        </a:xfrm>
        <a:prstGeom prst="round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Wraparound based (Person-centered plans, functional analysis, multiple expertise)</a:t>
          </a:r>
        </a:p>
      </dsp:txBody>
      <dsp:txXfrm>
        <a:off x="1802112" y="445838"/>
        <a:ext cx="2188778" cy="862449"/>
      </dsp:txXfrm>
    </dsp:sp>
    <dsp:sp modelId="{BF5E6E49-5D5F-419A-9449-D6F79006882A}">
      <dsp:nvSpPr>
        <dsp:cNvPr id="0" name=""/>
        <dsp:cNvSpPr/>
      </dsp:nvSpPr>
      <dsp:spPr>
        <a:xfrm>
          <a:off x="1755455" y="1481157"/>
          <a:ext cx="2282092" cy="955763"/>
        </a:xfrm>
        <a:prstGeom prst="roundRect">
          <a:avLst/>
        </a:prstGeom>
        <a:solidFill>
          <a:schemeClr val="lt1">
            <a:alpha val="90000"/>
            <a:hueOff val="0"/>
            <a:satOff val="0"/>
            <a:lumOff val="0"/>
            <a:alphaOff val="0"/>
          </a:schemeClr>
        </a:solidFill>
        <a:ln w="25400" cap="flat" cmpd="sng" algn="ctr">
          <a:solidFill>
            <a:schemeClr val="accent6">
              <a:shade val="50000"/>
              <a:hueOff val="-49582"/>
              <a:satOff val="20854"/>
              <a:lumOff val="211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Team based (PTR)</a:t>
          </a:r>
        </a:p>
      </dsp:txBody>
      <dsp:txXfrm>
        <a:off x="1802112" y="1527814"/>
        <a:ext cx="2188778" cy="862449"/>
      </dsp:txXfrm>
    </dsp:sp>
    <dsp:sp modelId="{6D80FB82-6075-46C2-B85E-DC6274E9A0E4}">
      <dsp:nvSpPr>
        <dsp:cNvPr id="0" name=""/>
        <dsp:cNvSpPr/>
      </dsp:nvSpPr>
      <dsp:spPr>
        <a:xfrm>
          <a:off x="1755455" y="2556390"/>
          <a:ext cx="2282092" cy="955763"/>
        </a:xfrm>
        <a:prstGeom prst="roundRect">
          <a:avLst/>
        </a:prstGeom>
        <a:solidFill>
          <a:schemeClr val="lt1">
            <a:alpha val="90000"/>
            <a:hueOff val="0"/>
            <a:satOff val="0"/>
            <a:lumOff val="0"/>
            <a:alphaOff val="0"/>
          </a:schemeClr>
        </a:solidFill>
        <a:ln w="25400" cap="flat" cmpd="sng" algn="ctr">
          <a:solidFill>
            <a:schemeClr val="accent6">
              <a:shade val="50000"/>
              <a:hueOff val="-49582"/>
              <a:satOff val="20854"/>
              <a:lumOff val="211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Consultant-based (Brief PTR)</a:t>
          </a:r>
        </a:p>
      </dsp:txBody>
      <dsp:txXfrm>
        <a:off x="1802112" y="2603047"/>
        <a:ext cx="2188778" cy="8624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9F7975E-1A2F-482F-A4EE-8DEB04AEED1A}" type="datetimeFigureOut">
              <a:rPr lang="en-US" smtClean="0"/>
              <a:t>10/29/20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9689DDB-0A08-487B-886F-2D55D9030416}" type="slidenum">
              <a:rPr lang="en-US" smtClean="0"/>
              <a:t>‹#›</a:t>
            </a:fld>
            <a:endParaRPr lang="en-US"/>
          </a:p>
        </p:txBody>
      </p:sp>
    </p:spTree>
    <p:extLst>
      <p:ext uri="{BB962C8B-B14F-4D97-AF65-F5344CB8AC3E}">
        <p14:creationId xmlns:p14="http://schemas.microsoft.com/office/powerpoint/2010/main" val="707655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202CDAF-4F4F-45D8-BFF9-F36B318DBD44}" type="datetimeFigureOut">
              <a:rPr lang="en-US" smtClean="0"/>
              <a:t>10/29/20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BA81BA-3DE6-4ACA-BD40-DD6D332AD836}" type="slidenum">
              <a:rPr lang="en-US" smtClean="0"/>
              <a:t>‹#›</a:t>
            </a:fld>
            <a:endParaRPr lang="en-US"/>
          </a:p>
        </p:txBody>
      </p:sp>
    </p:spTree>
    <p:extLst>
      <p:ext uri="{BB962C8B-B14F-4D97-AF65-F5344CB8AC3E}">
        <p14:creationId xmlns:p14="http://schemas.microsoft.com/office/powerpoint/2010/main" val="218745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21212" cy="34655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8087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a:t>
            </a:r>
          </a:p>
        </p:txBody>
      </p:sp>
      <p:sp>
        <p:nvSpPr>
          <p:cNvPr id="4" name="Slide Number Placeholder 3"/>
          <p:cNvSpPr>
            <a:spLocks noGrp="1"/>
          </p:cNvSpPr>
          <p:nvPr>
            <p:ph type="sldNum" sz="quarter" idx="5"/>
          </p:nvPr>
        </p:nvSpPr>
        <p:spPr/>
        <p:txBody>
          <a:bodyPr/>
          <a:lstStyle/>
          <a:p>
            <a:fld id="{D7B50608-A6D3-4191-B704-8DE33E77BF41}" type="slidenum">
              <a:rPr lang="en-US" smtClean="0"/>
              <a:t>18</a:t>
            </a:fld>
            <a:endParaRPr lang="en-US"/>
          </a:p>
        </p:txBody>
      </p:sp>
    </p:spTree>
    <p:extLst>
      <p:ext uri="{BB962C8B-B14F-4D97-AF65-F5344CB8AC3E}">
        <p14:creationId xmlns:p14="http://schemas.microsoft.com/office/powerpoint/2010/main" val="226857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800"/>
              </a:spcBef>
              <a:spcAft>
                <a:spcPts val="800"/>
              </a:spcAft>
            </a:pPr>
            <a:r>
              <a:rPr lang="en-US" dirty="0"/>
              <a:t>Steve</a:t>
            </a:r>
          </a:p>
          <a:p>
            <a:pPr>
              <a:lnSpc>
                <a:spcPct val="100000"/>
              </a:lnSpc>
              <a:spcBef>
                <a:spcPts val="800"/>
              </a:spcBef>
              <a:spcAft>
                <a:spcPts val="800"/>
              </a:spcAft>
            </a:pPr>
            <a:endParaRPr lang="en-US" sz="2800" dirty="0"/>
          </a:p>
          <a:p>
            <a:pPr>
              <a:lnSpc>
                <a:spcPct val="100000"/>
              </a:lnSpc>
              <a:spcBef>
                <a:spcPts val="800"/>
              </a:spcBef>
              <a:spcAft>
                <a:spcPts val="800"/>
              </a:spcAft>
            </a:pPr>
            <a:r>
              <a:rPr lang="en-US" sz="2800" dirty="0"/>
              <a:t>Staffing for overall function of district, school, student teams.</a:t>
            </a:r>
          </a:p>
          <a:p>
            <a:pPr>
              <a:lnSpc>
                <a:spcPct val="100000"/>
              </a:lnSpc>
              <a:spcBef>
                <a:spcPts val="800"/>
              </a:spcBef>
              <a:spcAft>
                <a:spcPts val="800"/>
              </a:spcAft>
            </a:pPr>
            <a:r>
              <a:rPr lang="en-US" sz="2800" dirty="0"/>
              <a:t>Effective Tier 3 requires new skills or applying old skills in new ways.</a:t>
            </a:r>
          </a:p>
          <a:p>
            <a:pPr lvl="1">
              <a:lnSpc>
                <a:spcPct val="100000"/>
              </a:lnSpc>
              <a:spcBef>
                <a:spcPts val="800"/>
              </a:spcBef>
              <a:spcAft>
                <a:spcPts val="800"/>
              </a:spcAft>
            </a:pPr>
            <a:r>
              <a:rPr lang="en-US" sz="2800" dirty="0"/>
              <a:t>Who needs to know what to make Tier 3 work?</a:t>
            </a:r>
          </a:p>
          <a:p>
            <a:pPr lvl="1">
              <a:lnSpc>
                <a:spcPct val="100000"/>
              </a:lnSpc>
              <a:spcBef>
                <a:spcPts val="800"/>
              </a:spcBef>
              <a:spcAft>
                <a:spcPts val="800"/>
              </a:spcAft>
            </a:pPr>
            <a:r>
              <a:rPr lang="en-US" sz="2800" dirty="0"/>
              <a:t>What skill sets are necessary to facilitate the process?</a:t>
            </a:r>
          </a:p>
          <a:p>
            <a:pPr lvl="1">
              <a:lnSpc>
                <a:spcPct val="100000"/>
              </a:lnSpc>
              <a:spcBef>
                <a:spcPts val="800"/>
              </a:spcBef>
              <a:spcAft>
                <a:spcPts val="800"/>
              </a:spcAft>
            </a:pPr>
            <a:r>
              <a:rPr lang="en-US" sz="2800" dirty="0"/>
              <a:t>How do “facilitators” need coaching?</a:t>
            </a:r>
          </a:p>
          <a:p>
            <a:endParaRPr lang="en-US" dirty="0"/>
          </a:p>
        </p:txBody>
      </p:sp>
      <p:sp>
        <p:nvSpPr>
          <p:cNvPr id="4" name="Slide Number Placeholder 3"/>
          <p:cNvSpPr>
            <a:spLocks noGrp="1"/>
          </p:cNvSpPr>
          <p:nvPr>
            <p:ph type="sldNum" sz="quarter" idx="5"/>
          </p:nvPr>
        </p:nvSpPr>
        <p:spPr/>
        <p:txBody>
          <a:bodyPr/>
          <a:lstStyle/>
          <a:p>
            <a:fld id="{D7B50608-A6D3-4191-B704-8DE33E77BF41}" type="slidenum">
              <a:rPr lang="en-US" smtClean="0"/>
              <a:t>26</a:t>
            </a:fld>
            <a:endParaRPr lang="en-US"/>
          </a:p>
        </p:txBody>
      </p:sp>
    </p:spTree>
    <p:extLst>
      <p:ext uri="{BB962C8B-B14F-4D97-AF65-F5344CB8AC3E}">
        <p14:creationId xmlns:p14="http://schemas.microsoft.com/office/powerpoint/2010/main" val="382907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Aft>
                <a:spcPct val="20000"/>
              </a:spcAft>
            </a:pPr>
            <a:r>
              <a:rPr lang="en-US" altLang="en-US" sz="1200" dirty="0">
                <a:latin typeface="Arial" panose="020B0604020202020204" pitchFamily="34" charset="0"/>
                <a:ea typeface="Times" pitchFamily="2" charset="0"/>
                <a:cs typeface="Times" pitchFamily="2" charset="0"/>
              </a:rPr>
              <a:t>Members of intensive support team</a:t>
            </a:r>
          </a:p>
          <a:p>
            <a:pPr eaLnBrk="1" hangingPunct="1">
              <a:lnSpc>
                <a:spcPct val="90000"/>
              </a:lnSpc>
              <a:spcAft>
                <a:spcPct val="20000"/>
              </a:spcAft>
            </a:pPr>
            <a:r>
              <a:rPr lang="en-US" altLang="en-US" sz="1200" dirty="0">
                <a:latin typeface="Arial" panose="020B0604020202020204" pitchFamily="34" charset="0"/>
                <a:ea typeface="Times" pitchFamily="2" charset="0"/>
                <a:cs typeface="Times" pitchFamily="2" charset="0"/>
              </a:rPr>
              <a:t>Administrative personnel (principal, assistant principal, deans, </a:t>
            </a:r>
            <a:r>
              <a:rPr lang="en-US" altLang="en-US" sz="1200" dirty="0" err="1">
                <a:latin typeface="Arial" panose="020B0604020202020204" pitchFamily="34" charset="0"/>
                <a:ea typeface="Times" pitchFamily="2" charset="0"/>
                <a:cs typeface="Times" pitchFamily="2" charset="0"/>
              </a:rPr>
              <a:t>etc</a:t>
            </a:r>
            <a:r>
              <a:rPr lang="en-US" altLang="en-US" sz="1200" dirty="0">
                <a:latin typeface="Arial" panose="020B0604020202020204" pitchFamily="34" charset="0"/>
                <a:ea typeface="Times" pitchFamily="2" charset="0"/>
                <a:cs typeface="Times" pitchFamily="2" charset="0"/>
              </a:rPr>
              <a:t>) </a:t>
            </a:r>
          </a:p>
          <a:p>
            <a:pPr eaLnBrk="1" hangingPunct="1">
              <a:lnSpc>
                <a:spcPct val="90000"/>
              </a:lnSpc>
              <a:spcAft>
                <a:spcPct val="20000"/>
              </a:spcAft>
            </a:pPr>
            <a:r>
              <a:rPr lang="en-US" altLang="en-US" sz="1200" dirty="0">
                <a:latin typeface="Arial" panose="020B0604020202020204" pitchFamily="34" charset="0"/>
                <a:ea typeface="Times" pitchFamily="2" charset="0"/>
                <a:cs typeface="Times" pitchFamily="2" charset="0"/>
              </a:rPr>
              <a:t>Person with knowledge about instruction (strong regular education teacher – may be rotating member)</a:t>
            </a:r>
          </a:p>
          <a:p>
            <a:pPr eaLnBrk="1" hangingPunct="1">
              <a:lnSpc>
                <a:spcPct val="90000"/>
              </a:lnSpc>
              <a:spcAft>
                <a:spcPct val="20000"/>
              </a:spcAft>
            </a:pPr>
            <a:r>
              <a:rPr lang="en-US" altLang="en-US" sz="1200" dirty="0">
                <a:latin typeface="Arial" panose="020B0604020202020204" pitchFamily="34" charset="0"/>
                <a:ea typeface="Times" pitchFamily="2" charset="0"/>
                <a:cs typeface="Times" pitchFamily="2" charset="0"/>
              </a:rPr>
              <a:t>Person with behavioral training (special education teacher or representative)</a:t>
            </a:r>
          </a:p>
          <a:p>
            <a:pPr eaLnBrk="1" hangingPunct="1">
              <a:lnSpc>
                <a:spcPct val="90000"/>
              </a:lnSpc>
              <a:spcAft>
                <a:spcPct val="20000"/>
              </a:spcAft>
            </a:pPr>
            <a:r>
              <a:rPr lang="en-US" altLang="en-US" sz="1200" dirty="0">
                <a:latin typeface="Arial" panose="020B0604020202020204" pitchFamily="34" charset="0"/>
                <a:ea typeface="Times" pitchFamily="2" charset="0"/>
                <a:cs typeface="Times" pitchFamily="2" charset="0"/>
              </a:rPr>
              <a:t>Clinical personnel (school psychologist, </a:t>
            </a:r>
            <a:r>
              <a:rPr lang="en-US" altLang="en-US" sz="1200" dirty="0">
                <a:ea typeface="Times" pitchFamily="2" charset="0"/>
                <a:cs typeface="Times" pitchFamily="2" charset="0"/>
              </a:rPr>
              <a:t>reading specialist, instructional consultant, </a:t>
            </a:r>
            <a:r>
              <a:rPr lang="en-US" altLang="en-US" sz="1200" dirty="0">
                <a:latin typeface="Arial" panose="020B0604020202020204" pitchFamily="34" charset="0"/>
                <a:ea typeface="Times" pitchFamily="2" charset="0"/>
                <a:cs typeface="Times" pitchFamily="2" charset="0"/>
              </a:rPr>
              <a:t>school social worker, counselor, nurse, local mental health rep)</a:t>
            </a:r>
          </a:p>
          <a:p>
            <a:pPr eaLnBrk="1" hangingPunct="1">
              <a:lnSpc>
                <a:spcPct val="90000"/>
              </a:lnSpc>
              <a:spcAft>
                <a:spcPct val="20000"/>
              </a:spcAft>
            </a:pPr>
            <a:r>
              <a:rPr lang="en-US" altLang="en-US" sz="1200" dirty="0">
                <a:latin typeface="Arial" panose="020B0604020202020204" pitchFamily="34" charset="0"/>
                <a:ea typeface="Times" pitchFamily="2" charset="0"/>
                <a:cs typeface="Times" pitchFamily="2" charset="0"/>
              </a:rPr>
              <a:t>Additional support staff (school resource officer, parent liaison etc.)</a:t>
            </a:r>
          </a:p>
          <a:p>
            <a:pPr eaLnBrk="1" hangingPunct="1">
              <a:lnSpc>
                <a:spcPct val="90000"/>
              </a:lnSpc>
              <a:spcAft>
                <a:spcPct val="20000"/>
              </a:spcAft>
            </a:pPr>
            <a:endParaRPr lang="en-US" altLang="en-US" sz="1200" dirty="0">
              <a:latin typeface="Arial" panose="020B0604020202020204" pitchFamily="34" charset="0"/>
              <a:ea typeface="Times" pitchFamily="2" charset="0"/>
              <a:cs typeface="Times" pitchFamily="2" charset="0"/>
            </a:endParaRPr>
          </a:p>
          <a:p>
            <a:pPr marL="68580" indent="0">
              <a:lnSpc>
                <a:spcPct val="110000"/>
              </a:lnSpc>
              <a:buClr>
                <a:schemeClr val="tx1"/>
              </a:buClr>
              <a:buSzPct val="80000"/>
              <a:buNone/>
            </a:pPr>
            <a:r>
              <a:rPr lang="en-US" sz="2800" b="1" dirty="0">
                <a:latin typeface="Arial" charset="0"/>
                <a:ea typeface="ＭＳ Ｐゴシック" charset="0"/>
                <a:cs typeface="Arial" charset="0"/>
              </a:rPr>
              <a:t>Training</a:t>
            </a:r>
          </a:p>
          <a:p>
            <a:pPr lvl="1">
              <a:lnSpc>
                <a:spcPct val="110000"/>
              </a:lnSpc>
              <a:buClr>
                <a:schemeClr val="tx1"/>
              </a:buClr>
              <a:buSzPct val="80000"/>
            </a:pPr>
            <a:r>
              <a:rPr lang="en-US" dirty="0">
                <a:latin typeface="Arial" charset="0"/>
                <a:ea typeface="ＭＳ Ｐゴシック" charset="0"/>
                <a:cs typeface="Arial" charset="0"/>
              </a:rPr>
              <a:t>Specific sessions with formal activities designed for skill development</a:t>
            </a:r>
          </a:p>
          <a:p>
            <a:pPr marL="68580" indent="0">
              <a:lnSpc>
                <a:spcPct val="110000"/>
              </a:lnSpc>
              <a:buClr>
                <a:schemeClr val="tx1"/>
              </a:buClr>
              <a:buSzPct val="80000"/>
              <a:buNone/>
            </a:pPr>
            <a:r>
              <a:rPr lang="en-US" sz="2800" b="1" dirty="0">
                <a:latin typeface="Arial" charset="0"/>
                <a:ea typeface="ＭＳ Ｐゴシック" charset="0"/>
                <a:cs typeface="Arial" charset="0"/>
              </a:rPr>
              <a:t>Coaching</a:t>
            </a:r>
          </a:p>
          <a:p>
            <a:pPr lvl="1">
              <a:lnSpc>
                <a:spcPct val="110000"/>
              </a:lnSpc>
              <a:buClr>
                <a:schemeClr val="tx1"/>
              </a:buClr>
              <a:buSzPct val="80000"/>
            </a:pPr>
            <a:r>
              <a:rPr lang="en-US" dirty="0">
                <a:latin typeface="Arial" charset="0"/>
                <a:ea typeface="ＭＳ Ｐゴシック" charset="0"/>
                <a:cs typeface="Arial" charset="0"/>
              </a:rPr>
              <a:t>Ensuring transfer from training to practice</a:t>
            </a:r>
          </a:p>
          <a:p>
            <a:pPr lvl="1">
              <a:lnSpc>
                <a:spcPct val="110000"/>
              </a:lnSpc>
              <a:buClr>
                <a:schemeClr val="tx1"/>
              </a:buClr>
              <a:buSzPct val="80000"/>
            </a:pPr>
            <a:r>
              <a:rPr lang="en-US" dirty="0">
                <a:latin typeface="Arial" charset="0"/>
                <a:ea typeface="ＭＳ Ｐゴシック" charset="0"/>
                <a:cs typeface="Arial" charset="0"/>
              </a:rPr>
              <a:t>On-site skill development, enhancing the skills through prompting and reinforcement</a:t>
            </a:r>
          </a:p>
          <a:p>
            <a:pPr marL="68580" indent="0">
              <a:lnSpc>
                <a:spcPct val="110000"/>
              </a:lnSpc>
              <a:buClr>
                <a:schemeClr val="tx1"/>
              </a:buClr>
              <a:buSzPct val="80000"/>
              <a:buNone/>
            </a:pPr>
            <a:r>
              <a:rPr lang="en-US" sz="2800" b="1" dirty="0">
                <a:latin typeface="Arial" charset="0"/>
                <a:ea typeface="ＭＳ Ｐゴシック" charset="0"/>
                <a:cs typeface="Arial" charset="0"/>
              </a:rPr>
              <a:t>Technical assistance</a:t>
            </a:r>
          </a:p>
          <a:p>
            <a:pPr eaLnBrk="1" hangingPunct="1">
              <a:lnSpc>
                <a:spcPct val="90000"/>
              </a:lnSpc>
              <a:spcAft>
                <a:spcPct val="20000"/>
              </a:spcAft>
            </a:pPr>
            <a:endParaRPr lang="en-US" altLang="en-US" sz="1200" dirty="0">
              <a:latin typeface="Arial" panose="020B0604020202020204" pitchFamily="34" charset="0"/>
              <a:ea typeface="Times" pitchFamily="2" charset="0"/>
              <a:cs typeface="Times" pitchFamily="2" charset="0"/>
            </a:endParaRPr>
          </a:p>
          <a:p>
            <a:endParaRPr lang="en-US" dirty="0"/>
          </a:p>
        </p:txBody>
      </p:sp>
      <p:sp>
        <p:nvSpPr>
          <p:cNvPr id="4" name="Slide Number Placeholder 3"/>
          <p:cNvSpPr>
            <a:spLocks noGrp="1"/>
          </p:cNvSpPr>
          <p:nvPr>
            <p:ph type="sldNum" sz="quarter" idx="5"/>
          </p:nvPr>
        </p:nvSpPr>
        <p:spPr/>
        <p:txBody>
          <a:bodyPr/>
          <a:lstStyle/>
          <a:p>
            <a:fld id="{D7B50608-A6D3-4191-B704-8DE33E77BF41}" type="slidenum">
              <a:rPr lang="en-US" smtClean="0"/>
              <a:t>27</a:t>
            </a:fld>
            <a:endParaRPr lang="en-US"/>
          </a:p>
        </p:txBody>
      </p:sp>
    </p:spTree>
    <p:extLst>
      <p:ext uri="{BB962C8B-B14F-4D97-AF65-F5344CB8AC3E}">
        <p14:creationId xmlns:p14="http://schemas.microsoft.com/office/powerpoint/2010/main" val="194093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5"/>
          </p:nvPr>
        </p:nvSpPr>
        <p:spPr/>
        <p:txBody>
          <a:bodyPr/>
          <a:lstStyle/>
          <a:p>
            <a:fld id="{D7B50608-A6D3-4191-B704-8DE33E77BF41}" type="slidenum">
              <a:rPr lang="en-US" smtClean="0"/>
              <a:t>35</a:t>
            </a:fld>
            <a:endParaRPr lang="en-US"/>
          </a:p>
        </p:txBody>
      </p:sp>
    </p:spTree>
    <p:extLst>
      <p:ext uri="{BB962C8B-B14F-4D97-AF65-F5344CB8AC3E}">
        <p14:creationId xmlns:p14="http://schemas.microsoft.com/office/powerpoint/2010/main" val="958444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5"/>
          </p:nvPr>
        </p:nvSpPr>
        <p:spPr/>
        <p:txBody>
          <a:bodyPr/>
          <a:lstStyle/>
          <a:p>
            <a:fld id="{D7B50608-A6D3-4191-B704-8DE33E77BF41}" type="slidenum">
              <a:rPr lang="en-US" smtClean="0"/>
              <a:t>36</a:t>
            </a:fld>
            <a:endParaRPr lang="en-US"/>
          </a:p>
        </p:txBody>
      </p:sp>
    </p:spTree>
    <p:extLst>
      <p:ext uri="{BB962C8B-B14F-4D97-AF65-F5344CB8AC3E}">
        <p14:creationId xmlns:p14="http://schemas.microsoft.com/office/powerpoint/2010/main" val="208888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5"/>
          </p:nvPr>
        </p:nvSpPr>
        <p:spPr/>
        <p:txBody>
          <a:bodyPr/>
          <a:lstStyle/>
          <a:p>
            <a:fld id="{D7B50608-A6D3-4191-B704-8DE33E77BF41}" type="slidenum">
              <a:rPr lang="en-US" smtClean="0"/>
              <a:t>37</a:t>
            </a:fld>
            <a:endParaRPr lang="en-US"/>
          </a:p>
        </p:txBody>
      </p:sp>
    </p:spTree>
    <p:extLst>
      <p:ext uri="{BB962C8B-B14F-4D97-AF65-F5344CB8AC3E}">
        <p14:creationId xmlns:p14="http://schemas.microsoft.com/office/powerpoint/2010/main" val="1496605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5"/>
          </p:nvPr>
        </p:nvSpPr>
        <p:spPr/>
        <p:txBody>
          <a:bodyPr/>
          <a:lstStyle/>
          <a:p>
            <a:fld id="{D7B50608-A6D3-4191-B704-8DE33E77BF41}" type="slidenum">
              <a:rPr lang="en-US" smtClean="0"/>
              <a:t>38</a:t>
            </a:fld>
            <a:endParaRPr lang="en-US"/>
          </a:p>
        </p:txBody>
      </p:sp>
    </p:spTree>
    <p:extLst>
      <p:ext uri="{BB962C8B-B14F-4D97-AF65-F5344CB8AC3E}">
        <p14:creationId xmlns:p14="http://schemas.microsoft.com/office/powerpoint/2010/main" val="355206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a:t>
            </a:r>
          </a:p>
          <a:p>
            <a:endParaRPr lang="en-US" dirty="0"/>
          </a:p>
          <a:p>
            <a:r>
              <a:rPr lang="en-US" dirty="0"/>
              <a:t>Might talk about FBA as a fundamental assessment</a:t>
            </a:r>
          </a:p>
          <a:p>
            <a:r>
              <a:rPr lang="en-US" dirty="0"/>
              <a:t>Expand discussion to include: QOL, Academic, Social, Physical</a:t>
            </a:r>
          </a:p>
          <a:p>
            <a:r>
              <a:rPr lang="en-US" dirty="0"/>
              <a:t>Who might do such assessments?</a:t>
            </a:r>
          </a:p>
          <a:p>
            <a:r>
              <a:rPr lang="en-US" dirty="0"/>
              <a:t>Data vs assessments…attendance data vs FBAs different info learned from each</a:t>
            </a:r>
          </a:p>
          <a:p>
            <a:r>
              <a:rPr lang="en-US" dirty="0"/>
              <a:t>When good assessments are done, many interventions are just good teaching strategies</a:t>
            </a:r>
          </a:p>
          <a:p>
            <a:endParaRPr lang="en-US" dirty="0"/>
          </a:p>
        </p:txBody>
      </p:sp>
      <p:sp>
        <p:nvSpPr>
          <p:cNvPr id="4" name="Slide Number Placeholder 3"/>
          <p:cNvSpPr>
            <a:spLocks noGrp="1"/>
          </p:cNvSpPr>
          <p:nvPr>
            <p:ph type="sldNum" sz="quarter" idx="5"/>
          </p:nvPr>
        </p:nvSpPr>
        <p:spPr/>
        <p:txBody>
          <a:bodyPr/>
          <a:lstStyle/>
          <a:p>
            <a:fld id="{D7B50608-A6D3-4191-B704-8DE33E77BF41}" type="slidenum">
              <a:rPr lang="en-US" smtClean="0"/>
              <a:t>39</a:t>
            </a:fld>
            <a:endParaRPr lang="en-US"/>
          </a:p>
        </p:txBody>
      </p:sp>
    </p:spTree>
    <p:extLst>
      <p:ext uri="{BB962C8B-B14F-4D97-AF65-F5344CB8AC3E}">
        <p14:creationId xmlns:p14="http://schemas.microsoft.com/office/powerpoint/2010/main" val="402895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B50608-A6D3-4191-B704-8DE33E77B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82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B50608-A6D3-4191-B704-8DE33E77B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97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9396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50608-A6D3-4191-B704-8DE33E77BF41}" type="slidenum">
              <a:rPr lang="en-US" smtClean="0"/>
              <a:t>43</a:t>
            </a:fld>
            <a:endParaRPr lang="en-US"/>
          </a:p>
        </p:txBody>
      </p:sp>
    </p:spTree>
    <p:extLst>
      <p:ext uri="{BB962C8B-B14F-4D97-AF65-F5344CB8AC3E}">
        <p14:creationId xmlns:p14="http://schemas.microsoft.com/office/powerpoint/2010/main" val="3333809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a:t>
            </a:r>
          </a:p>
          <a:p>
            <a:endParaRPr lang="en-US" dirty="0"/>
          </a:p>
          <a:p>
            <a:r>
              <a:rPr lang="en-US" dirty="0"/>
              <a:t>Might talk about FBA as a fundamental assessment</a:t>
            </a:r>
          </a:p>
          <a:p>
            <a:r>
              <a:rPr lang="en-US" dirty="0"/>
              <a:t>Expand discussion to include: QOL, Academic, Social, Physical</a:t>
            </a:r>
          </a:p>
          <a:p>
            <a:r>
              <a:rPr lang="en-US" dirty="0"/>
              <a:t>Who might do such assessments?</a:t>
            </a:r>
          </a:p>
          <a:p>
            <a:r>
              <a:rPr lang="en-US" dirty="0"/>
              <a:t>Data vs assessments…attendance data vs FBAs different info learned from each</a:t>
            </a:r>
          </a:p>
          <a:p>
            <a:r>
              <a:rPr lang="en-US" dirty="0"/>
              <a:t>When good assessments are done, many interventions are just good teaching strategies</a:t>
            </a:r>
          </a:p>
          <a:p>
            <a:endParaRPr lang="en-US" dirty="0"/>
          </a:p>
        </p:txBody>
      </p:sp>
      <p:sp>
        <p:nvSpPr>
          <p:cNvPr id="4" name="Slide Number Placeholder 3"/>
          <p:cNvSpPr>
            <a:spLocks noGrp="1"/>
          </p:cNvSpPr>
          <p:nvPr>
            <p:ph type="sldNum" sz="quarter" idx="5"/>
          </p:nvPr>
        </p:nvSpPr>
        <p:spPr/>
        <p:txBody>
          <a:bodyPr/>
          <a:lstStyle/>
          <a:p>
            <a:fld id="{D7B50608-A6D3-4191-B704-8DE33E77BF41}" type="slidenum">
              <a:rPr lang="en-US" smtClean="0"/>
              <a:t>44</a:t>
            </a:fld>
            <a:endParaRPr lang="en-US"/>
          </a:p>
        </p:txBody>
      </p:sp>
    </p:spTree>
    <p:extLst>
      <p:ext uri="{BB962C8B-B14F-4D97-AF65-F5344CB8AC3E}">
        <p14:creationId xmlns:p14="http://schemas.microsoft.com/office/powerpoint/2010/main" val="218877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5"/>
          </p:nvPr>
        </p:nvSpPr>
        <p:spPr/>
        <p:txBody>
          <a:bodyPr/>
          <a:lstStyle/>
          <a:p>
            <a:fld id="{D7B50608-A6D3-4191-B704-8DE33E77BF41}" type="slidenum">
              <a:rPr lang="en-US" smtClean="0"/>
              <a:t>45</a:t>
            </a:fld>
            <a:endParaRPr lang="en-US"/>
          </a:p>
        </p:txBody>
      </p:sp>
    </p:spTree>
    <p:extLst>
      <p:ext uri="{BB962C8B-B14F-4D97-AF65-F5344CB8AC3E}">
        <p14:creationId xmlns:p14="http://schemas.microsoft.com/office/powerpoint/2010/main" val="981191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5"/>
          </p:nvPr>
        </p:nvSpPr>
        <p:spPr/>
        <p:txBody>
          <a:bodyPr/>
          <a:lstStyle/>
          <a:p>
            <a:fld id="{D7B50608-A6D3-4191-B704-8DE33E77BF41}" type="slidenum">
              <a:rPr lang="en-US" smtClean="0"/>
              <a:t>49</a:t>
            </a:fld>
            <a:endParaRPr lang="en-US"/>
          </a:p>
        </p:txBody>
      </p:sp>
    </p:spTree>
    <p:extLst>
      <p:ext uri="{BB962C8B-B14F-4D97-AF65-F5344CB8AC3E}">
        <p14:creationId xmlns:p14="http://schemas.microsoft.com/office/powerpoint/2010/main" val="967898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50608-A6D3-4191-B704-8DE33E77BF41}" type="slidenum">
              <a:rPr lang="en-US" smtClean="0"/>
              <a:t>50</a:t>
            </a:fld>
            <a:endParaRPr lang="en-US"/>
          </a:p>
        </p:txBody>
      </p:sp>
    </p:spTree>
    <p:extLst>
      <p:ext uri="{BB962C8B-B14F-4D97-AF65-F5344CB8AC3E}">
        <p14:creationId xmlns:p14="http://schemas.microsoft.com/office/powerpoint/2010/main" val="263357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1F00E-E937-4B93-AD41-CA0AB4A83EB2}" type="slidenum">
              <a:rPr lang="en-US" smtClean="0"/>
              <a:t>51</a:t>
            </a:fld>
            <a:endParaRPr lang="en-US" dirty="0"/>
          </a:p>
        </p:txBody>
      </p:sp>
    </p:spTree>
    <p:extLst>
      <p:ext uri="{BB962C8B-B14F-4D97-AF65-F5344CB8AC3E}">
        <p14:creationId xmlns:p14="http://schemas.microsoft.com/office/powerpoint/2010/main" val="2719396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a:t>
            </a:r>
          </a:p>
          <a:p>
            <a:endParaRPr lang="en-US" dirty="0"/>
          </a:p>
          <a:p>
            <a:r>
              <a:rPr lang="en-US" dirty="0"/>
              <a:t>Might talk about FBA as a fundamental assessment</a:t>
            </a:r>
          </a:p>
          <a:p>
            <a:r>
              <a:rPr lang="en-US" dirty="0"/>
              <a:t>Expand discussion to include: QOL, Academic, Social, Physical</a:t>
            </a:r>
          </a:p>
          <a:p>
            <a:r>
              <a:rPr lang="en-US" dirty="0"/>
              <a:t>Who might do such assessments?</a:t>
            </a:r>
          </a:p>
          <a:p>
            <a:r>
              <a:rPr lang="en-US" dirty="0"/>
              <a:t>Data vs assessments…attendance data vs FBAs different info learned from each</a:t>
            </a:r>
          </a:p>
          <a:p>
            <a:r>
              <a:rPr lang="en-US" dirty="0"/>
              <a:t>When good assessments are done, many interventions are just good teaching strategies</a:t>
            </a:r>
          </a:p>
          <a:p>
            <a:endParaRPr lang="en-US" dirty="0"/>
          </a:p>
        </p:txBody>
      </p:sp>
      <p:sp>
        <p:nvSpPr>
          <p:cNvPr id="4" name="Slide Number Placeholder 3"/>
          <p:cNvSpPr>
            <a:spLocks noGrp="1"/>
          </p:cNvSpPr>
          <p:nvPr>
            <p:ph type="sldNum" sz="quarter" idx="5"/>
          </p:nvPr>
        </p:nvSpPr>
        <p:spPr/>
        <p:txBody>
          <a:bodyPr/>
          <a:lstStyle/>
          <a:p>
            <a:fld id="{D7B50608-A6D3-4191-B704-8DE33E77BF41}" type="slidenum">
              <a:rPr lang="en-US" smtClean="0"/>
              <a:t>52</a:t>
            </a:fld>
            <a:endParaRPr lang="en-US"/>
          </a:p>
        </p:txBody>
      </p:sp>
    </p:spTree>
    <p:extLst>
      <p:ext uri="{BB962C8B-B14F-4D97-AF65-F5344CB8AC3E}">
        <p14:creationId xmlns:p14="http://schemas.microsoft.com/office/powerpoint/2010/main" val="691855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
        <p:nvSpPr>
          <p:cNvPr id="4" name="Slide Number Placeholder 3"/>
          <p:cNvSpPr>
            <a:spLocks noGrp="1"/>
          </p:cNvSpPr>
          <p:nvPr>
            <p:ph type="sldNum" sz="quarter" idx="5"/>
          </p:nvPr>
        </p:nvSpPr>
        <p:spPr/>
        <p:txBody>
          <a:bodyPr/>
          <a:lstStyle/>
          <a:p>
            <a:fld id="{D7B50608-A6D3-4191-B704-8DE33E77BF41}" type="slidenum">
              <a:rPr lang="en-US" smtClean="0"/>
              <a:t>54</a:t>
            </a:fld>
            <a:endParaRPr lang="en-US"/>
          </a:p>
        </p:txBody>
      </p:sp>
    </p:spTree>
    <p:extLst>
      <p:ext uri="{BB962C8B-B14F-4D97-AF65-F5344CB8AC3E}">
        <p14:creationId xmlns:p14="http://schemas.microsoft.com/office/powerpoint/2010/main" val="3657629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
        <p:nvSpPr>
          <p:cNvPr id="4" name="Slide Number Placeholder 3"/>
          <p:cNvSpPr>
            <a:spLocks noGrp="1"/>
          </p:cNvSpPr>
          <p:nvPr>
            <p:ph type="sldNum" sz="quarter" idx="5"/>
          </p:nvPr>
        </p:nvSpPr>
        <p:spPr/>
        <p:txBody>
          <a:bodyPr/>
          <a:lstStyle/>
          <a:p>
            <a:fld id="{D7B50608-A6D3-4191-B704-8DE33E77BF41}" type="slidenum">
              <a:rPr lang="en-US" smtClean="0"/>
              <a:t>55</a:t>
            </a:fld>
            <a:endParaRPr lang="en-US"/>
          </a:p>
        </p:txBody>
      </p:sp>
    </p:spTree>
    <p:extLst>
      <p:ext uri="{BB962C8B-B14F-4D97-AF65-F5344CB8AC3E}">
        <p14:creationId xmlns:p14="http://schemas.microsoft.com/office/powerpoint/2010/main" val="267224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A2EB34-BDAC-4BDB-A754-AC7E39FBE31A}" type="slidenum">
              <a:rPr lang="en-US" altLang="en-US" smtClean="0"/>
              <a:pPr>
                <a:defRPr/>
              </a:pPr>
              <a:t>61</a:t>
            </a:fld>
            <a:endParaRPr lang="en-US" altLang="en-US"/>
          </a:p>
        </p:txBody>
      </p:sp>
    </p:spTree>
    <p:extLst>
      <p:ext uri="{BB962C8B-B14F-4D97-AF65-F5344CB8AC3E}">
        <p14:creationId xmlns:p14="http://schemas.microsoft.com/office/powerpoint/2010/main" val="135846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6998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DD1CFA2-E53D-4914-8C78-E292F938B1DF}" type="slidenum">
              <a:rPr lang="en-US" altLang="en-US" smtClean="0"/>
              <a:pPr>
                <a:spcBef>
                  <a:spcPct val="0"/>
                </a:spcBef>
              </a:pPr>
              <a:t>62</a:t>
            </a:fld>
            <a:endParaRPr lang="en-US" altLang="en-US"/>
          </a:p>
        </p:txBody>
      </p:sp>
      <p:sp>
        <p:nvSpPr>
          <p:cNvPr id="93187" name="Rectangle 2"/>
          <p:cNvSpPr>
            <a:spLocks noGrp="1" noRot="1" noChangeAspect="1" noChangeArrowheads="1" noTextEdit="1"/>
          </p:cNvSpPr>
          <p:nvPr>
            <p:ph type="sldImg"/>
          </p:nvPr>
        </p:nvSpPr>
        <p:spPr>
          <a:xfrm>
            <a:off x="412750" y="698500"/>
            <a:ext cx="6197600" cy="3487738"/>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45079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C3D86FD-B834-4BD2-9B6D-6E9D1E8FF10B}" type="slidenum">
              <a:rPr lang="en-US" altLang="en-US" smtClean="0"/>
              <a:pPr>
                <a:spcBef>
                  <a:spcPct val="0"/>
                </a:spcBef>
              </a:pPr>
              <a:t>63</a:t>
            </a:fld>
            <a:endParaRPr lang="en-US" alt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52788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79ED692-B52D-4EEB-985B-BEACA9332BF1}" type="slidenum">
              <a:rPr lang="en-US" altLang="en-US" smtClean="0"/>
              <a:pPr>
                <a:spcBef>
                  <a:spcPct val="0"/>
                </a:spcBef>
              </a:pPr>
              <a:t>64</a:t>
            </a:fld>
            <a:endParaRPr lang="en-US" altLang="en-US"/>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9433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65</a:t>
            </a:fld>
            <a:endParaRPr lang="en-US"/>
          </a:p>
        </p:txBody>
      </p:sp>
    </p:spTree>
    <p:extLst>
      <p:ext uri="{BB962C8B-B14F-4D97-AF65-F5344CB8AC3E}">
        <p14:creationId xmlns:p14="http://schemas.microsoft.com/office/powerpoint/2010/main" val="3501252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Wide</a:t>
            </a:r>
          </a:p>
        </p:txBody>
      </p:sp>
      <p:sp>
        <p:nvSpPr>
          <p:cNvPr id="4" name="Slide Number Placeholder 3"/>
          <p:cNvSpPr>
            <a:spLocks noGrp="1"/>
          </p:cNvSpPr>
          <p:nvPr>
            <p:ph type="sldNum" sz="quarter" idx="10"/>
          </p:nvPr>
        </p:nvSpPr>
        <p:spPr/>
        <p:txBody>
          <a:bodyPr/>
          <a:lstStyle/>
          <a:p>
            <a:fld id="{0A16B91C-576A-4D66-AB54-CBFA334D124D}" type="slidenum">
              <a:rPr lang="en-US" smtClean="0"/>
              <a:t>66</a:t>
            </a:fld>
            <a:endParaRPr lang="en-US"/>
          </a:p>
        </p:txBody>
      </p:sp>
    </p:spTree>
    <p:extLst>
      <p:ext uri="{BB962C8B-B14F-4D97-AF65-F5344CB8AC3E}">
        <p14:creationId xmlns:p14="http://schemas.microsoft.com/office/powerpoint/2010/main" val="22048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a:t>
            </a:r>
            <a:r>
              <a:rPr lang="en-US" baseline="0" dirty="0"/>
              <a:t> Wide</a:t>
            </a:r>
            <a:endParaRPr lang="en-US" dirty="0"/>
          </a:p>
        </p:txBody>
      </p:sp>
      <p:sp>
        <p:nvSpPr>
          <p:cNvPr id="4" name="Slide Number Placeholder 3"/>
          <p:cNvSpPr>
            <a:spLocks noGrp="1"/>
          </p:cNvSpPr>
          <p:nvPr>
            <p:ph type="sldNum" sz="quarter" idx="10"/>
          </p:nvPr>
        </p:nvSpPr>
        <p:spPr/>
        <p:txBody>
          <a:bodyPr/>
          <a:lstStyle/>
          <a:p>
            <a:fld id="{0A16B91C-576A-4D66-AB54-CBFA334D124D}" type="slidenum">
              <a:rPr lang="en-US" smtClean="0"/>
              <a:t>67</a:t>
            </a:fld>
            <a:endParaRPr lang="en-US"/>
          </a:p>
        </p:txBody>
      </p:sp>
    </p:spTree>
    <p:extLst>
      <p:ext uri="{BB962C8B-B14F-4D97-AF65-F5344CB8AC3E}">
        <p14:creationId xmlns:p14="http://schemas.microsoft.com/office/powerpoint/2010/main" val="24433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68</a:t>
            </a:fld>
            <a:endParaRPr lang="en-US"/>
          </a:p>
        </p:txBody>
      </p:sp>
    </p:spTree>
    <p:extLst>
      <p:ext uri="{BB962C8B-B14F-4D97-AF65-F5344CB8AC3E}">
        <p14:creationId xmlns:p14="http://schemas.microsoft.com/office/powerpoint/2010/main" val="1998456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69</a:t>
            </a:fld>
            <a:endParaRPr lang="en-US"/>
          </a:p>
        </p:txBody>
      </p:sp>
    </p:spTree>
    <p:extLst>
      <p:ext uri="{BB962C8B-B14F-4D97-AF65-F5344CB8AC3E}">
        <p14:creationId xmlns:p14="http://schemas.microsoft.com/office/powerpoint/2010/main" val="141881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70</a:t>
            </a:fld>
            <a:endParaRPr lang="en-US"/>
          </a:p>
        </p:txBody>
      </p:sp>
    </p:spTree>
    <p:extLst>
      <p:ext uri="{BB962C8B-B14F-4D97-AF65-F5344CB8AC3E}">
        <p14:creationId xmlns:p14="http://schemas.microsoft.com/office/powerpoint/2010/main" val="993554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71</a:t>
            </a:fld>
            <a:endParaRPr lang="en-US"/>
          </a:p>
        </p:txBody>
      </p:sp>
    </p:spTree>
    <p:extLst>
      <p:ext uri="{BB962C8B-B14F-4D97-AF65-F5344CB8AC3E}">
        <p14:creationId xmlns:p14="http://schemas.microsoft.com/office/powerpoint/2010/main" val="365618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2976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72</a:t>
            </a:fld>
            <a:endParaRPr lang="en-US"/>
          </a:p>
        </p:txBody>
      </p:sp>
    </p:spTree>
    <p:extLst>
      <p:ext uri="{BB962C8B-B14F-4D97-AF65-F5344CB8AC3E}">
        <p14:creationId xmlns:p14="http://schemas.microsoft.com/office/powerpoint/2010/main" val="3945565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73</a:t>
            </a:fld>
            <a:endParaRPr lang="en-US"/>
          </a:p>
        </p:txBody>
      </p:sp>
    </p:spTree>
    <p:extLst>
      <p:ext uri="{BB962C8B-B14F-4D97-AF65-F5344CB8AC3E}">
        <p14:creationId xmlns:p14="http://schemas.microsoft.com/office/powerpoint/2010/main" val="161673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74</a:t>
            </a:fld>
            <a:endParaRPr lang="en-US"/>
          </a:p>
        </p:txBody>
      </p:sp>
    </p:spTree>
    <p:extLst>
      <p:ext uri="{BB962C8B-B14F-4D97-AF65-F5344CB8AC3E}">
        <p14:creationId xmlns:p14="http://schemas.microsoft.com/office/powerpoint/2010/main" val="541504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bullet-it should not be expected that all educators have the skills and experience in individualized behavioral interventions. Consider academics-it is not required for all educators to have expertise in providing intensive reading supports to student with the greatest needs.</a:t>
            </a:r>
          </a:p>
        </p:txBody>
      </p:sp>
      <p:sp>
        <p:nvSpPr>
          <p:cNvPr id="4" name="Slide Number Placeholder 3"/>
          <p:cNvSpPr>
            <a:spLocks noGrp="1"/>
          </p:cNvSpPr>
          <p:nvPr>
            <p:ph type="sldNum" sz="quarter" idx="5"/>
          </p:nvPr>
        </p:nvSpPr>
        <p:spPr/>
        <p:txBody>
          <a:bodyPr/>
          <a:lstStyle/>
          <a:p>
            <a:fld id="{94BA81BA-3DE6-4ACA-BD40-DD6D332AD836}" type="slidenum">
              <a:rPr lang="en-US" smtClean="0"/>
              <a:t>76</a:t>
            </a:fld>
            <a:endParaRPr lang="en-US"/>
          </a:p>
        </p:txBody>
      </p:sp>
    </p:spTree>
    <p:extLst>
      <p:ext uri="{BB962C8B-B14F-4D97-AF65-F5344CB8AC3E}">
        <p14:creationId xmlns:p14="http://schemas.microsoft.com/office/powerpoint/2010/main" val="19204189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77</a:t>
            </a:fld>
            <a:endParaRPr lang="en-US"/>
          </a:p>
        </p:txBody>
      </p:sp>
    </p:spTree>
    <p:extLst>
      <p:ext uri="{BB962C8B-B14F-4D97-AF65-F5344CB8AC3E}">
        <p14:creationId xmlns:p14="http://schemas.microsoft.com/office/powerpoint/2010/main" val="1146235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78</a:t>
            </a:fld>
            <a:endParaRPr lang="en-US"/>
          </a:p>
        </p:txBody>
      </p:sp>
    </p:spTree>
    <p:extLst>
      <p:ext uri="{BB962C8B-B14F-4D97-AF65-F5344CB8AC3E}">
        <p14:creationId xmlns:p14="http://schemas.microsoft.com/office/powerpoint/2010/main" val="2250703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May want to share a</a:t>
            </a:r>
            <a:r>
              <a:rPr lang="en-US" altLang="en-US" baseline="0" dirty="0">
                <a:latin typeface="Arial" panose="020B0604020202020204" pitchFamily="34" charset="0"/>
              </a:rPr>
              <a:t> video here of Rita Pierson’s TED Talk as a wrap up </a:t>
            </a:r>
          </a:p>
          <a:p>
            <a:pPr eaLnBrk="1" hangingPunct="1">
              <a:spcBef>
                <a:spcPct val="0"/>
              </a:spcBef>
            </a:pPr>
            <a:endParaRPr lang="en-US" altLang="en-US" baseline="0" dirty="0">
              <a:latin typeface="Arial" panose="020B0604020202020204" pitchFamily="34" charset="0"/>
            </a:endParaRPr>
          </a:p>
          <a:p>
            <a:pPr eaLnBrk="1" hangingPunct="1">
              <a:spcBef>
                <a:spcPct val="0"/>
              </a:spcBef>
            </a:pPr>
            <a:r>
              <a:rPr lang="en-US" altLang="en-US" baseline="0" dirty="0">
                <a:latin typeface="Arial" panose="020B0604020202020204" pitchFamily="34" charset="0"/>
              </a:rPr>
              <a:t>(fixed 12/8/17)</a:t>
            </a:r>
            <a:endParaRPr lang="en-US" altLang="en-US" dirty="0">
              <a:latin typeface="Arial" panose="020B0604020202020204" pitchFamily="34" charset="0"/>
            </a:endParaRPr>
          </a:p>
        </p:txBody>
      </p:sp>
      <p:sp>
        <p:nvSpPr>
          <p:cNvPr id="459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6026" indent="-290048">
              <a:spcBef>
                <a:spcPct val="30000"/>
              </a:spcBef>
              <a:defRPr sz="1200">
                <a:solidFill>
                  <a:schemeClr val="tx1"/>
                </a:solidFill>
                <a:latin typeface="Calibri" panose="020F0502020204030204" pitchFamily="34" charset="0"/>
              </a:defRPr>
            </a:lvl2pPr>
            <a:lvl3pPr marL="1163361" indent="-231404">
              <a:spcBef>
                <a:spcPct val="30000"/>
              </a:spcBef>
              <a:defRPr sz="1200">
                <a:solidFill>
                  <a:schemeClr val="tx1"/>
                </a:solidFill>
                <a:latin typeface="Calibri" panose="020F0502020204030204" pitchFamily="34" charset="0"/>
              </a:defRPr>
            </a:lvl3pPr>
            <a:lvl4pPr marL="1629339" indent="-231404">
              <a:spcBef>
                <a:spcPct val="30000"/>
              </a:spcBef>
              <a:defRPr sz="1200">
                <a:solidFill>
                  <a:schemeClr val="tx1"/>
                </a:solidFill>
                <a:latin typeface="Calibri" panose="020F0502020204030204" pitchFamily="34" charset="0"/>
              </a:defRPr>
            </a:lvl4pPr>
            <a:lvl5pPr marL="2095317" indent="-231404">
              <a:spcBef>
                <a:spcPct val="30000"/>
              </a:spcBef>
              <a:defRPr sz="1200">
                <a:solidFill>
                  <a:schemeClr val="tx1"/>
                </a:solidFill>
                <a:latin typeface="Calibri" panose="020F0502020204030204" pitchFamily="34" charset="0"/>
              </a:defRPr>
            </a:lvl5pPr>
            <a:lvl6pPr marL="2551786" indent="-231404" eaLnBrk="0" fontAlgn="base" hangingPunct="0">
              <a:spcBef>
                <a:spcPct val="30000"/>
              </a:spcBef>
              <a:spcAft>
                <a:spcPct val="0"/>
              </a:spcAft>
              <a:defRPr sz="1200">
                <a:solidFill>
                  <a:schemeClr val="tx1"/>
                </a:solidFill>
                <a:latin typeface="Calibri" panose="020F0502020204030204" pitchFamily="34" charset="0"/>
              </a:defRPr>
            </a:lvl6pPr>
            <a:lvl7pPr marL="3008254" indent="-231404" eaLnBrk="0" fontAlgn="base" hangingPunct="0">
              <a:spcBef>
                <a:spcPct val="30000"/>
              </a:spcBef>
              <a:spcAft>
                <a:spcPct val="0"/>
              </a:spcAft>
              <a:defRPr sz="1200">
                <a:solidFill>
                  <a:schemeClr val="tx1"/>
                </a:solidFill>
                <a:latin typeface="Calibri" panose="020F0502020204030204" pitchFamily="34" charset="0"/>
              </a:defRPr>
            </a:lvl7pPr>
            <a:lvl8pPr marL="3464723" indent="-231404" eaLnBrk="0" fontAlgn="base" hangingPunct="0">
              <a:spcBef>
                <a:spcPct val="30000"/>
              </a:spcBef>
              <a:spcAft>
                <a:spcPct val="0"/>
              </a:spcAft>
              <a:defRPr sz="1200">
                <a:solidFill>
                  <a:schemeClr val="tx1"/>
                </a:solidFill>
                <a:latin typeface="Calibri" panose="020F0502020204030204" pitchFamily="34" charset="0"/>
              </a:defRPr>
            </a:lvl8pPr>
            <a:lvl9pPr marL="3921191" indent="-23140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09033B6E-72C1-4F62-9A50-EF1C656A513C}" type="slidenum">
              <a:rPr lang="en-US" altLang="en-US" smtClean="0">
                <a:solidFill>
                  <a:srgbClr val="8CC63F"/>
                </a:solidFill>
                <a:latin typeface="Century Gothic" panose="020B0502020202020204" pitchFamily="34" charset="0"/>
                <a:ea typeface="ＭＳ Ｐゴシック" panose="020B0600070205080204" pitchFamily="34" charset="-128"/>
              </a:rPr>
              <a:pPr>
                <a:spcBef>
                  <a:spcPct val="20000"/>
                </a:spcBef>
              </a:pPr>
              <a:t>84</a:t>
            </a:fld>
            <a:endParaRPr lang="en-US" altLang="en-US" dirty="0">
              <a:solidFill>
                <a:srgbClr val="8CC63F"/>
              </a:solidFill>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52327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bit.ly</a:t>
            </a:r>
            <a:r>
              <a:rPr lang="en-US" dirty="0"/>
              <a:t>/NF20-j3</a:t>
            </a:r>
          </a:p>
          <a:p>
            <a:endParaRPr lang="en-US" dirty="0"/>
          </a:p>
        </p:txBody>
      </p:sp>
      <p:sp>
        <p:nvSpPr>
          <p:cNvPr id="4" name="Slide Number Placeholder 3"/>
          <p:cNvSpPr>
            <a:spLocks noGrp="1"/>
          </p:cNvSpPr>
          <p:nvPr>
            <p:ph type="sldNum" sz="quarter" idx="5"/>
          </p:nvPr>
        </p:nvSpPr>
        <p:spPr/>
        <p:txBody>
          <a:bodyPr/>
          <a:lstStyle/>
          <a:p>
            <a:fld id="{E03AB3D2-9004-774E-A86A-6665838D9EB8}" type="slidenum">
              <a:rPr lang="en-US" smtClean="0"/>
              <a:t>85</a:t>
            </a:fld>
            <a:endParaRPr lang="en-US"/>
          </a:p>
        </p:txBody>
      </p:sp>
    </p:spTree>
    <p:extLst>
      <p:ext uri="{BB962C8B-B14F-4D97-AF65-F5344CB8AC3E}">
        <p14:creationId xmlns:p14="http://schemas.microsoft.com/office/powerpoint/2010/main" val="348980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97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775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A81BA-3DE6-4ACA-BD40-DD6D332AD836}" type="slidenum">
              <a:rPr lang="en-US" smtClean="0"/>
              <a:t>8</a:t>
            </a:fld>
            <a:endParaRPr lang="en-US"/>
          </a:p>
        </p:txBody>
      </p:sp>
    </p:spTree>
    <p:extLst>
      <p:ext uri="{BB962C8B-B14F-4D97-AF65-F5344CB8AC3E}">
        <p14:creationId xmlns:p14="http://schemas.microsoft.com/office/powerpoint/2010/main" val="285746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 to introduce</a:t>
            </a:r>
          </a:p>
        </p:txBody>
      </p:sp>
      <p:sp>
        <p:nvSpPr>
          <p:cNvPr id="4" name="Slide Number Placeholder 3"/>
          <p:cNvSpPr>
            <a:spLocks noGrp="1"/>
          </p:cNvSpPr>
          <p:nvPr>
            <p:ph type="sldNum" sz="quarter" idx="5"/>
          </p:nvPr>
        </p:nvSpPr>
        <p:spPr/>
        <p:txBody>
          <a:bodyPr/>
          <a:lstStyle/>
          <a:p>
            <a:fld id="{D7B50608-A6D3-4191-B704-8DE33E77BF41}" type="slidenum">
              <a:rPr lang="en-US" smtClean="0"/>
              <a:t>12</a:t>
            </a:fld>
            <a:endParaRPr lang="en-US"/>
          </a:p>
        </p:txBody>
      </p:sp>
    </p:spTree>
    <p:extLst>
      <p:ext uri="{BB962C8B-B14F-4D97-AF65-F5344CB8AC3E}">
        <p14:creationId xmlns:p14="http://schemas.microsoft.com/office/powerpoint/2010/main" val="33351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a:t>
            </a:r>
          </a:p>
        </p:txBody>
      </p:sp>
      <p:sp>
        <p:nvSpPr>
          <p:cNvPr id="4" name="Slide Number Placeholder 3"/>
          <p:cNvSpPr>
            <a:spLocks noGrp="1"/>
          </p:cNvSpPr>
          <p:nvPr>
            <p:ph type="sldNum" sz="quarter" idx="5"/>
          </p:nvPr>
        </p:nvSpPr>
        <p:spPr/>
        <p:txBody>
          <a:bodyPr/>
          <a:lstStyle/>
          <a:p>
            <a:fld id="{D7B50608-A6D3-4191-B704-8DE33E77BF41}" type="slidenum">
              <a:rPr lang="en-US" smtClean="0"/>
              <a:t>13</a:t>
            </a:fld>
            <a:endParaRPr lang="en-US"/>
          </a:p>
        </p:txBody>
      </p:sp>
    </p:spTree>
    <p:extLst>
      <p:ext uri="{BB962C8B-B14F-4D97-AF65-F5344CB8AC3E}">
        <p14:creationId xmlns:p14="http://schemas.microsoft.com/office/powerpoint/2010/main" val="1164993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2588" y="1676400"/>
            <a:ext cx="7110148" cy="2796752"/>
          </a:xfrm>
        </p:spPr>
        <p:txBody>
          <a:bodyPr anchor="ctr"/>
          <a:lstStyle>
            <a:lvl1pPr algn="l">
              <a:defRPr lang="en-US" dirty="0"/>
            </a:lvl1pPr>
          </a:lstStyle>
          <a:p>
            <a:r>
              <a:rPr lang="en-US" dirty="0"/>
              <a:t>Click to edit Master title style</a:t>
            </a:r>
          </a:p>
        </p:txBody>
      </p:sp>
      <p:sp>
        <p:nvSpPr>
          <p:cNvPr id="3" name="Subtitle 2"/>
          <p:cNvSpPr>
            <a:spLocks noGrp="1"/>
          </p:cNvSpPr>
          <p:nvPr>
            <p:ph type="subTitle" idx="1"/>
          </p:nvPr>
        </p:nvSpPr>
        <p:spPr>
          <a:xfrm>
            <a:off x="812589" y="4473152"/>
            <a:ext cx="6617507" cy="1165648"/>
          </a:xfrm>
        </p:spPr>
        <p:txBody>
          <a:bodyPr anchor="ctr">
            <a:noAutofit/>
          </a:bodyPr>
          <a:lstStyle>
            <a:lvl1pPr marL="0" indent="0" algn="l">
              <a:buNone/>
              <a:defRPr lang="en-US" sz="2000" dirty="0">
                <a:solidFill>
                  <a:schemeClr val="accent3">
                    <a:lumMod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441" y="6492876"/>
            <a:ext cx="1218883" cy="365125"/>
          </a:xfrm>
          <a:prstGeom prst="rect">
            <a:avLst/>
          </a:prstGeom>
        </p:spPr>
        <p:txBody>
          <a:bodyPr/>
          <a:lstStyle>
            <a:lvl1pPr>
              <a:defRPr>
                <a:solidFill>
                  <a:schemeClr val="bg1">
                    <a:lumMod val="65000"/>
                  </a:schemeClr>
                </a:solidFill>
              </a:defRPr>
            </a:lvl1pPr>
          </a:lstStyle>
          <a:p>
            <a:fld id="{640C868A-3CA4-4A02-A58F-E3F56594932A}" type="datetimeFigureOut">
              <a:rPr lang="en-US" smtClean="0"/>
              <a:pPr/>
              <a:t>10/29/20</a:t>
            </a:fld>
            <a:endParaRPr lang="en-US" dirty="0"/>
          </a:p>
        </p:txBody>
      </p:sp>
      <p:sp>
        <p:nvSpPr>
          <p:cNvPr id="5" name="Footer Placeholder 4"/>
          <p:cNvSpPr>
            <a:spLocks noGrp="1"/>
          </p:cNvSpPr>
          <p:nvPr>
            <p:ph type="ftr" sz="quarter" idx="11"/>
          </p:nvPr>
        </p:nvSpPr>
        <p:spPr>
          <a:xfrm>
            <a:off x="1929897" y="6492876"/>
            <a:ext cx="4367662" cy="365125"/>
          </a:xfrm>
          <a:prstGeom prst="rect">
            <a:avLst/>
          </a:prstGeom>
        </p:spPr>
        <p:txBody>
          <a:bodyPr/>
          <a:lstStyle>
            <a:lvl1pPr>
              <a:defRPr>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a:xfrm>
            <a:off x="10462075" y="6356351"/>
            <a:ext cx="1111718" cy="365125"/>
          </a:xfrm>
          <a:prstGeom prst="rect">
            <a:avLst/>
          </a:prstGeom>
        </p:spPr>
        <p:txBody>
          <a:bodyPr/>
          <a:lstStyle>
            <a:lvl1pPr algn="r">
              <a:defRPr>
                <a:solidFill>
                  <a:schemeClr val="bg1">
                    <a:lumMod val="65000"/>
                  </a:schemeClr>
                </a:solidFill>
              </a:defRPr>
            </a:lvl1pPr>
          </a:lstStyle>
          <a:p>
            <a:fld id="{0A34F8DD-7804-4F7D-91B6-26F9462BFA1A}"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71984" y="453407"/>
            <a:ext cx="1402135" cy="1009508"/>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44302" y="2402437"/>
            <a:ext cx="1457499" cy="1001440"/>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829675" y="4343401"/>
            <a:ext cx="1886753" cy="411043"/>
          </a:xfrm>
          <a:prstGeom prst="rect">
            <a:avLst/>
          </a:prstGeom>
        </p:spPr>
      </p:pic>
      <p:sp>
        <p:nvSpPr>
          <p:cNvPr id="12" name="TextBox 11"/>
          <p:cNvSpPr txBox="1"/>
          <p:nvPr userDrawn="1"/>
        </p:nvSpPr>
        <p:spPr>
          <a:xfrm>
            <a:off x="9243193" y="5273956"/>
            <a:ext cx="2473234" cy="738664"/>
          </a:xfrm>
          <a:prstGeom prst="rect">
            <a:avLst/>
          </a:prstGeom>
          <a:noFill/>
        </p:spPr>
        <p:txBody>
          <a:bodyPr wrap="square" lIns="0" tIns="0" rIns="0" bIns="0" rtlCol="0" anchor="ctr">
            <a:spAutoFit/>
          </a:bodyPr>
          <a:lstStyle/>
          <a:p>
            <a:pPr algn="r"/>
            <a:r>
              <a:rPr lang="en-US" sz="800" dirty="0">
                <a:solidFill>
                  <a:schemeClr val="bg1">
                    <a:lumMod val="65000"/>
                  </a:schemeClr>
                </a:solidFill>
                <a:latin typeface="+mj-lt"/>
                <a:cs typeface="Arial" panose="020B0604020202020204" pitchFamily="34" charset="0"/>
              </a:rPr>
              <a:t>This product was developed by the Florida Positive Behavioral Interventions and Support Project, a project funded by the State of Florida, Department of Education, K-12 Public Schools, Bureau of Exceptional Education and Student Services, through federal assistance under the Individuals with Disabilities Education Act (IDEA), Part B.</a:t>
            </a:r>
          </a:p>
        </p:txBody>
      </p:sp>
      <p:pic>
        <p:nvPicPr>
          <p:cNvPr id="14" name="Picture 13"/>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09442" y="457419"/>
            <a:ext cx="7119555" cy="837813"/>
          </a:xfrm>
          <a:prstGeom prst="rect">
            <a:avLst/>
          </a:prstGeom>
        </p:spPr>
      </p:pic>
      <p:cxnSp>
        <p:nvCxnSpPr>
          <p:cNvPr id="16" name="Straight Connector 15"/>
          <p:cNvCxnSpPr/>
          <p:nvPr userDrawn="1"/>
        </p:nvCxnSpPr>
        <p:spPr>
          <a:xfrm>
            <a:off x="812589" y="1600200"/>
            <a:ext cx="702380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446340" y="4921866"/>
            <a:ext cx="227008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09442" y="6236234"/>
            <a:ext cx="5460142" cy="316966"/>
          </a:xfrm>
          <a:prstGeom prst="rect">
            <a:avLst/>
          </a:prstGeom>
        </p:spPr>
      </p:pic>
    </p:spTree>
    <p:extLst>
      <p:ext uri="{BB962C8B-B14F-4D97-AF65-F5344CB8AC3E}">
        <p14:creationId xmlns:p14="http://schemas.microsoft.com/office/powerpoint/2010/main" val="17378253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09441" y="274638"/>
            <a:ext cx="10969943" cy="1020763"/>
          </a:xfrm>
        </p:spPr>
        <p:txBody>
          <a:bodyPr anchor="t">
            <a:normAutofit/>
          </a:bodyPr>
          <a:lstStyle>
            <a:lvl1pPr algn="l">
              <a:defRPr sz="3600">
                <a:latin typeface="Century Gothic" panose="020B0502020202020204" pitchFamily="34" charset="0"/>
              </a:defRPr>
            </a:lvl1pPr>
          </a:lstStyle>
          <a:p>
            <a:r>
              <a:rPr lang="en-US" dirty="0"/>
              <a:t>Click to edit Master title style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3148" y="6367992"/>
            <a:ext cx="1087457" cy="349250"/>
          </a:xfrm>
          <a:prstGeom prst="rect">
            <a:avLst/>
          </a:prstGeom>
        </p:spPr>
      </p:pic>
      <p:sp>
        <p:nvSpPr>
          <p:cNvPr id="13" name="Date Placeholder 3"/>
          <p:cNvSpPr>
            <a:spLocks noGrp="1"/>
          </p:cNvSpPr>
          <p:nvPr>
            <p:ph type="dt" sz="half" idx="2"/>
          </p:nvPr>
        </p:nvSpPr>
        <p:spPr>
          <a:xfrm>
            <a:off x="3351927" y="6367993"/>
            <a:ext cx="1083451"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pPr/>
              <a:t>10/29/20</a:t>
            </a:fld>
            <a:endParaRPr lang="en-US"/>
          </a:p>
        </p:txBody>
      </p:sp>
      <p:sp>
        <p:nvSpPr>
          <p:cNvPr id="14" name="Footer Placeholder 4"/>
          <p:cNvSpPr>
            <a:spLocks noGrp="1"/>
          </p:cNvSpPr>
          <p:nvPr>
            <p:ph type="ftr" sz="quarter" idx="3"/>
          </p:nvPr>
        </p:nvSpPr>
        <p:spPr>
          <a:xfrm>
            <a:off x="4570809" y="6367993"/>
            <a:ext cx="6500707" cy="365125"/>
          </a:xfrm>
          <a:prstGeom prst="rect">
            <a:avLst/>
          </a:prstGeom>
        </p:spPr>
        <p:txBody>
          <a:bodyPr/>
          <a:lstStyle>
            <a:lvl1pPr>
              <a:defRPr sz="1100">
                <a:solidFill>
                  <a:schemeClr val="bg1">
                    <a:lumMod val="65000"/>
                  </a:schemeClr>
                </a:solidFill>
              </a:defRPr>
            </a:lvl1pPr>
          </a:lstStyle>
          <a:p>
            <a:endParaRPr lang="en-US" dirty="0"/>
          </a:p>
        </p:txBody>
      </p:sp>
      <p:sp>
        <p:nvSpPr>
          <p:cNvPr id="15" name="Slide Number Placeholder 5"/>
          <p:cNvSpPr>
            <a:spLocks noGrp="1"/>
          </p:cNvSpPr>
          <p:nvPr>
            <p:ph type="sldNum" sz="quarter" idx="4"/>
          </p:nvPr>
        </p:nvSpPr>
        <p:spPr>
          <a:xfrm>
            <a:off x="11173090" y="6367993"/>
            <a:ext cx="812588"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pPr/>
              <a:t>‹#›</a:t>
            </a:fld>
            <a:endParaRPr lang="en-US"/>
          </a:p>
        </p:txBody>
      </p:sp>
    </p:spTree>
    <p:extLst>
      <p:ext uri="{BB962C8B-B14F-4D97-AF65-F5344CB8AC3E}">
        <p14:creationId xmlns:p14="http://schemas.microsoft.com/office/powerpoint/2010/main" val="276682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619" y="274639"/>
            <a:ext cx="2437765" cy="5851525"/>
          </a:xfrm>
        </p:spPr>
        <p:txBody>
          <a:bodyPr vert="eaVert">
            <a:normAutofit/>
          </a:bodyPr>
          <a:lstStyle>
            <a:lvl1pPr>
              <a:defRPr sz="3600">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09441" y="274639"/>
            <a:ext cx="8329030" cy="5851525"/>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3148" y="6367992"/>
            <a:ext cx="1087457" cy="349250"/>
          </a:xfrm>
          <a:prstGeom prst="rect">
            <a:avLst/>
          </a:prstGeom>
        </p:spPr>
      </p:pic>
      <p:sp>
        <p:nvSpPr>
          <p:cNvPr id="17" name="Date Placeholder 3"/>
          <p:cNvSpPr>
            <a:spLocks noGrp="1"/>
          </p:cNvSpPr>
          <p:nvPr>
            <p:ph type="dt" sz="half" idx="2"/>
          </p:nvPr>
        </p:nvSpPr>
        <p:spPr>
          <a:xfrm>
            <a:off x="3351927" y="6367993"/>
            <a:ext cx="1083451"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pPr/>
              <a:t>10/29/20</a:t>
            </a:fld>
            <a:endParaRPr lang="en-US"/>
          </a:p>
        </p:txBody>
      </p:sp>
      <p:sp>
        <p:nvSpPr>
          <p:cNvPr id="18" name="Footer Placeholder 4"/>
          <p:cNvSpPr>
            <a:spLocks noGrp="1"/>
          </p:cNvSpPr>
          <p:nvPr>
            <p:ph type="ftr" sz="quarter" idx="3"/>
          </p:nvPr>
        </p:nvSpPr>
        <p:spPr>
          <a:xfrm>
            <a:off x="4570809" y="6367993"/>
            <a:ext cx="6500707" cy="365125"/>
          </a:xfrm>
          <a:prstGeom prst="rect">
            <a:avLst/>
          </a:prstGeom>
        </p:spPr>
        <p:txBody>
          <a:bodyPr/>
          <a:lstStyle>
            <a:lvl1pPr>
              <a:defRPr sz="1100">
                <a:solidFill>
                  <a:schemeClr val="bg1">
                    <a:lumMod val="65000"/>
                  </a:schemeClr>
                </a:solidFill>
              </a:defRPr>
            </a:lvl1pPr>
          </a:lstStyle>
          <a:p>
            <a:endParaRPr lang="en-US" dirty="0"/>
          </a:p>
        </p:txBody>
      </p:sp>
      <p:sp>
        <p:nvSpPr>
          <p:cNvPr id="19" name="Slide Number Placeholder 5"/>
          <p:cNvSpPr>
            <a:spLocks noGrp="1"/>
          </p:cNvSpPr>
          <p:nvPr>
            <p:ph type="sldNum" sz="quarter" idx="4"/>
          </p:nvPr>
        </p:nvSpPr>
        <p:spPr>
          <a:xfrm>
            <a:off x="11173090" y="6367993"/>
            <a:ext cx="812588"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pPr/>
              <a:t>‹#›</a:t>
            </a:fld>
            <a:endParaRPr lang="en-US"/>
          </a:p>
        </p:txBody>
      </p:sp>
    </p:spTree>
    <p:extLst>
      <p:ext uri="{BB962C8B-B14F-4D97-AF65-F5344CB8AC3E}">
        <p14:creationId xmlns:p14="http://schemas.microsoft.com/office/powerpoint/2010/main" val="1170848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Top">
    <p:spTree>
      <p:nvGrpSpPr>
        <p:cNvPr id="1" name=""/>
        <p:cNvGrpSpPr/>
        <p:nvPr/>
      </p:nvGrpSpPr>
      <p:grpSpPr>
        <a:xfrm>
          <a:off x="0" y="0"/>
          <a:ext cx="0" cy="0"/>
          <a:chOff x="0" y="0"/>
          <a:chExt cx="0" cy="0"/>
        </a:xfrm>
      </p:grpSpPr>
      <p:sp>
        <p:nvSpPr>
          <p:cNvPr id="6" name="Title 1"/>
          <p:cNvSpPr>
            <a:spLocks noGrp="1"/>
          </p:cNvSpPr>
          <p:nvPr>
            <p:ph type="ctrTitle"/>
          </p:nvPr>
        </p:nvSpPr>
        <p:spPr>
          <a:xfrm>
            <a:off x="1100381" y="722866"/>
            <a:ext cx="9988065" cy="1277389"/>
          </a:xfrm>
        </p:spPr>
        <p:txBody>
          <a:bodyPr>
            <a:normAutofit/>
          </a:bodyPr>
          <a:lstStyle>
            <a:lvl1pPr>
              <a:defRPr sz="6398"/>
            </a:lvl1pPr>
          </a:lstStyle>
          <a:p>
            <a:r>
              <a:rPr lang="en-US"/>
              <a:t>Click to edit Master title style</a:t>
            </a:r>
          </a:p>
        </p:txBody>
      </p:sp>
    </p:spTree>
    <p:extLst>
      <p:ext uri="{BB962C8B-B14F-4D97-AF65-F5344CB8AC3E}">
        <p14:creationId xmlns:p14="http://schemas.microsoft.com/office/powerpoint/2010/main" val="356825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a:xfrm>
            <a:off x="8608357" y="6356351"/>
            <a:ext cx="2742486" cy="365125"/>
          </a:xfrm>
          <a:prstGeom prst="rect">
            <a:avLst/>
          </a:prstGeom>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387954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82744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44440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77808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831682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845240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a:xfrm>
            <a:off x="8608357" y="6356351"/>
            <a:ext cx="2742486" cy="365125"/>
          </a:xfrm>
          <a:prstGeom prst="rect">
            <a:avLst/>
          </a:prstGeom>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60778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020763"/>
          </a:xfrm>
        </p:spPr>
        <p:txBody>
          <a:bodyPr anchor="t">
            <a:normAutofit/>
          </a:bodyPr>
          <a:lstStyle>
            <a:lvl1pPr algn="l">
              <a:defRPr sz="36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609441" y="1447800"/>
            <a:ext cx="10969943" cy="467836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8369" y="6367992"/>
            <a:ext cx="1087457" cy="349250"/>
          </a:xfrm>
          <a:prstGeom prst="rect">
            <a:avLst/>
          </a:prstGeom>
        </p:spPr>
      </p:pic>
      <p:sp>
        <p:nvSpPr>
          <p:cNvPr id="9" name="Date Placeholder 3"/>
          <p:cNvSpPr>
            <a:spLocks noGrp="1"/>
          </p:cNvSpPr>
          <p:nvPr>
            <p:ph type="dt" sz="half" idx="2"/>
          </p:nvPr>
        </p:nvSpPr>
        <p:spPr>
          <a:xfrm>
            <a:off x="609441" y="6367993"/>
            <a:ext cx="1083451"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pPr/>
              <a:t>10/29/20</a:t>
            </a:fld>
            <a:endParaRPr lang="en-US"/>
          </a:p>
        </p:txBody>
      </p:sp>
      <p:sp>
        <p:nvSpPr>
          <p:cNvPr id="10" name="Footer Placeholder 4"/>
          <p:cNvSpPr>
            <a:spLocks noGrp="1"/>
          </p:cNvSpPr>
          <p:nvPr>
            <p:ph type="ftr" sz="quarter" idx="3"/>
          </p:nvPr>
        </p:nvSpPr>
        <p:spPr>
          <a:xfrm>
            <a:off x="1828324" y="6367993"/>
            <a:ext cx="6500707" cy="365125"/>
          </a:xfrm>
          <a:prstGeom prst="rect">
            <a:avLst/>
          </a:prstGeom>
        </p:spPr>
        <p:txBody>
          <a:bodyPr/>
          <a:lstStyle>
            <a:lvl1pPr>
              <a:defRPr sz="1100">
                <a:solidFill>
                  <a:schemeClr val="bg1">
                    <a:lumMod val="65000"/>
                  </a:schemeClr>
                </a:solidFill>
              </a:defRPr>
            </a:lvl1pPr>
          </a:lstStyle>
          <a:p>
            <a:endParaRPr lang="en-US" dirty="0"/>
          </a:p>
        </p:txBody>
      </p:sp>
      <p:sp>
        <p:nvSpPr>
          <p:cNvPr id="11" name="Slide Number Placeholder 5"/>
          <p:cNvSpPr>
            <a:spLocks noGrp="1"/>
          </p:cNvSpPr>
          <p:nvPr>
            <p:ph type="sldNum" sz="quarter" idx="4"/>
          </p:nvPr>
        </p:nvSpPr>
        <p:spPr>
          <a:xfrm>
            <a:off x="8430604" y="6367993"/>
            <a:ext cx="812588"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pPr/>
              <a:t>‹#›</a:t>
            </a:fld>
            <a:endParaRPr lang="en-US"/>
          </a:p>
        </p:txBody>
      </p:sp>
    </p:spTree>
    <p:extLst>
      <p:ext uri="{BB962C8B-B14F-4D97-AF65-F5344CB8AC3E}">
        <p14:creationId xmlns:p14="http://schemas.microsoft.com/office/powerpoint/2010/main" val="923831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93998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89311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844592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315607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03294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847552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a:xfrm>
            <a:off x="8608357" y="6356351"/>
            <a:ext cx="2742486" cy="365125"/>
          </a:xfrm>
          <a:prstGeom prst="rect">
            <a:avLst/>
          </a:prstGeom>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361559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a:xfrm>
            <a:off x="8608357" y="6356351"/>
            <a:ext cx="2742486" cy="365125"/>
          </a:xfrm>
          <a:prstGeom prst="rect">
            <a:avLst/>
          </a:prstGeom>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701710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a:xfrm>
            <a:off x="8608357" y="6356351"/>
            <a:ext cx="2742486" cy="365125"/>
          </a:xfrm>
          <a:prstGeom prst="rect">
            <a:avLst/>
          </a:prstGeom>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069622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82792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p:nvPr>
        </p:nvSpPr>
        <p:spPr>
          <a:xfrm>
            <a:off x="812589" y="2947028"/>
            <a:ext cx="6617507" cy="2939620"/>
          </a:xfrm>
        </p:spPr>
        <p:txBody>
          <a:bodyPr anchor="ctr">
            <a:normAutofit/>
          </a:bodyPr>
          <a:lstStyle>
            <a:lvl1pPr algn="l">
              <a:defRPr lang="en-US" sz="3600" dirty="0"/>
            </a:lvl1pPr>
          </a:lstStyle>
          <a:p>
            <a:r>
              <a:rPr lang="en-US" dirty="0"/>
              <a:t>Click to edit Master title style</a:t>
            </a:r>
          </a:p>
        </p:txBody>
      </p:sp>
      <p:sp>
        <p:nvSpPr>
          <p:cNvPr id="15" name="Subtitle 2"/>
          <p:cNvSpPr>
            <a:spLocks noGrp="1"/>
          </p:cNvSpPr>
          <p:nvPr>
            <p:ph type="subTitle" idx="1"/>
          </p:nvPr>
        </p:nvSpPr>
        <p:spPr>
          <a:xfrm>
            <a:off x="812589" y="2133600"/>
            <a:ext cx="6617507" cy="786926"/>
          </a:xfrm>
        </p:spPr>
        <p:txBody>
          <a:bodyPr anchor="ctr">
            <a:noAutofit/>
          </a:bodyPr>
          <a:lstStyle>
            <a:lvl1pPr marL="0" indent="0" algn="l">
              <a:buNone/>
              <a:defRPr lang="en-US" sz="2000" dirty="0">
                <a:solidFill>
                  <a:schemeClr val="accent3">
                    <a:lumMod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Date Placeholder 3"/>
          <p:cNvSpPr>
            <a:spLocks noGrp="1"/>
          </p:cNvSpPr>
          <p:nvPr>
            <p:ph type="dt" sz="half" idx="10"/>
          </p:nvPr>
        </p:nvSpPr>
        <p:spPr>
          <a:xfrm>
            <a:off x="609441" y="6492876"/>
            <a:ext cx="1218883" cy="365125"/>
          </a:xfrm>
          <a:prstGeom prst="rect">
            <a:avLst/>
          </a:prstGeom>
        </p:spPr>
        <p:txBody>
          <a:bodyPr/>
          <a:lstStyle>
            <a:lvl1pPr>
              <a:defRPr>
                <a:solidFill>
                  <a:schemeClr val="bg1">
                    <a:lumMod val="65000"/>
                  </a:schemeClr>
                </a:solidFill>
              </a:defRPr>
            </a:lvl1pPr>
          </a:lstStyle>
          <a:p>
            <a:fld id="{640C868A-3CA4-4A02-A58F-E3F56594932A}" type="datetimeFigureOut">
              <a:rPr lang="en-US" smtClean="0"/>
              <a:pPr/>
              <a:t>10/29/20</a:t>
            </a:fld>
            <a:endParaRPr lang="en-US" dirty="0"/>
          </a:p>
        </p:txBody>
      </p:sp>
      <p:sp>
        <p:nvSpPr>
          <p:cNvPr id="17" name="Footer Placeholder 4"/>
          <p:cNvSpPr>
            <a:spLocks noGrp="1"/>
          </p:cNvSpPr>
          <p:nvPr>
            <p:ph type="ftr" sz="quarter" idx="11"/>
          </p:nvPr>
        </p:nvSpPr>
        <p:spPr>
          <a:xfrm>
            <a:off x="1929897" y="6492876"/>
            <a:ext cx="4367662" cy="365125"/>
          </a:xfrm>
          <a:prstGeom prst="rect">
            <a:avLst/>
          </a:prstGeom>
        </p:spPr>
        <p:txBody>
          <a:bodyPr/>
          <a:lstStyle>
            <a:lvl1pPr>
              <a:defRPr>
                <a:solidFill>
                  <a:schemeClr val="bg1">
                    <a:lumMod val="65000"/>
                  </a:schemeClr>
                </a:solidFill>
              </a:defRPr>
            </a:lvl1pPr>
          </a:lstStyle>
          <a:p>
            <a:endParaRPr lang="en-US" dirty="0"/>
          </a:p>
        </p:txBody>
      </p:sp>
      <p:sp>
        <p:nvSpPr>
          <p:cNvPr id="18" name="Slide Number Placeholder 5"/>
          <p:cNvSpPr>
            <a:spLocks noGrp="1"/>
          </p:cNvSpPr>
          <p:nvPr>
            <p:ph type="sldNum" sz="quarter" idx="12"/>
          </p:nvPr>
        </p:nvSpPr>
        <p:spPr>
          <a:xfrm>
            <a:off x="10462075" y="6356351"/>
            <a:ext cx="1111718" cy="365125"/>
          </a:xfrm>
          <a:prstGeom prst="rect">
            <a:avLst/>
          </a:prstGeom>
        </p:spPr>
        <p:txBody>
          <a:bodyPr/>
          <a:lstStyle>
            <a:lvl1pPr algn="r">
              <a:defRPr>
                <a:solidFill>
                  <a:schemeClr val="bg1">
                    <a:lumMod val="65000"/>
                  </a:schemeClr>
                </a:solidFill>
              </a:defRPr>
            </a:lvl1pPr>
          </a:lstStyle>
          <a:p>
            <a:fld id="{0A34F8DD-7804-4F7D-91B6-26F9462BFA1A}" type="slidenum">
              <a:rPr lang="en-US" smtClean="0"/>
              <a:pPr/>
              <a:t>‹#›</a:t>
            </a:fld>
            <a:endParaRPr lang="en-US" dirty="0"/>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71984" y="453407"/>
            <a:ext cx="1402135" cy="1009508"/>
          </a:xfrm>
          <a:prstGeom prst="rect">
            <a:avLst/>
          </a:prstGeom>
        </p:spPr>
      </p:pic>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44302" y="2402437"/>
            <a:ext cx="1457499" cy="1001440"/>
          </a:xfrm>
          <a:prstGeom prst="rect">
            <a:avLst/>
          </a:prstGeom>
        </p:spPr>
      </p:pic>
      <p:pic>
        <p:nvPicPr>
          <p:cNvPr id="21" name="Pictur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829675" y="4343401"/>
            <a:ext cx="1886753" cy="411043"/>
          </a:xfrm>
          <a:prstGeom prst="rect">
            <a:avLst/>
          </a:prstGeom>
        </p:spPr>
      </p:pic>
      <p:sp>
        <p:nvSpPr>
          <p:cNvPr id="22" name="TextBox 21"/>
          <p:cNvSpPr txBox="1"/>
          <p:nvPr userDrawn="1"/>
        </p:nvSpPr>
        <p:spPr>
          <a:xfrm>
            <a:off x="9243193" y="5273956"/>
            <a:ext cx="2473234" cy="738664"/>
          </a:xfrm>
          <a:prstGeom prst="rect">
            <a:avLst/>
          </a:prstGeom>
          <a:noFill/>
        </p:spPr>
        <p:txBody>
          <a:bodyPr wrap="square" lIns="0" tIns="0" rIns="0" bIns="0" rtlCol="0" anchor="ctr">
            <a:spAutoFit/>
          </a:bodyPr>
          <a:lstStyle/>
          <a:p>
            <a:pPr algn="r"/>
            <a:r>
              <a:rPr lang="en-US" sz="800" kern="1200" dirty="0">
                <a:solidFill>
                  <a:schemeClr val="bg1">
                    <a:lumMod val="65000"/>
                  </a:schemeClr>
                </a:solidFill>
                <a:latin typeface="+mn-lt"/>
                <a:ea typeface="+mn-ea"/>
                <a:cs typeface="Arial" panose="020B0604020202020204" pitchFamily="34" charset="0"/>
              </a:rPr>
              <a:t>This product was developed by the Florida Positive Behavioral Interventions and Support Project, a project funded by the State of Florida, Department of Education, K-12 Public Schools, Bureau of Exceptional Education and Student Services, through federal assistance under the Individuals with Disabilities Education Act (IDEA), Part B.</a:t>
            </a:r>
          </a:p>
        </p:txBody>
      </p:sp>
      <p:cxnSp>
        <p:nvCxnSpPr>
          <p:cNvPr id="24" name="Straight Connector 23"/>
          <p:cNvCxnSpPr/>
          <p:nvPr userDrawn="1"/>
        </p:nvCxnSpPr>
        <p:spPr>
          <a:xfrm>
            <a:off x="812589" y="1600200"/>
            <a:ext cx="702380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9446340" y="4921866"/>
            <a:ext cx="227008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09442" y="6236234"/>
            <a:ext cx="5460142" cy="31696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609442" y="457419"/>
            <a:ext cx="7119555" cy="837813"/>
          </a:xfrm>
          <a:prstGeom prst="rect">
            <a:avLst/>
          </a:prstGeom>
        </p:spPr>
      </p:pic>
    </p:spTree>
    <p:extLst>
      <p:ext uri="{BB962C8B-B14F-4D97-AF65-F5344CB8AC3E}">
        <p14:creationId xmlns:p14="http://schemas.microsoft.com/office/powerpoint/2010/main" val="1236710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464" y="2055813"/>
            <a:ext cx="10963409" cy="3852006"/>
          </a:xfrm>
        </p:spPr>
        <p:txBody>
          <a:bodyPr/>
          <a:lstStyle>
            <a:lvl1pPr>
              <a:defRPr>
                <a:solidFill>
                  <a:schemeClr val="tx2">
                    <a:lumMod val="75000"/>
                  </a:schemeClr>
                </a:solidFill>
                <a:latin typeface="+mn-lt"/>
                <a:cs typeface="Franklin Gothic Book" pitchFamily="34" charset="0"/>
              </a:defRPr>
            </a:lvl1pPr>
            <a:lvl2pPr>
              <a:defRPr sz="1799">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713" indent="-228531">
              <a:defRPr sz="1400" baseline="0">
                <a:solidFill>
                  <a:schemeClr val="tx2">
                    <a:lumMod val="75000"/>
                  </a:schemeClr>
                </a:solidFill>
                <a:latin typeface="+mn-lt"/>
                <a:cs typeface="Arial" pitchFamily="34" charset="0"/>
              </a:defRPr>
            </a:lvl4pPr>
            <a:lvl5pPr marL="1142657" indent="-228531">
              <a:defRPr sz="1400" baseline="0">
                <a:solidFill>
                  <a:schemeClr val="tx2">
                    <a:lumMod val="75000"/>
                  </a:schemeClr>
                </a:solidFill>
                <a:latin typeface="+mn-lt"/>
                <a:cs typeface="Arial" pitchFamily="34" charset="0"/>
              </a:defRPr>
            </a:lvl5pPr>
            <a:lvl6pPr marL="1377537" indent="-228531">
              <a:defRPr sz="1400" baseline="0">
                <a:solidFill>
                  <a:schemeClr val="tx2">
                    <a:lumMod val="75000"/>
                  </a:schemeClr>
                </a:solidFill>
                <a:latin typeface="+mn-lt"/>
              </a:defRPr>
            </a:lvl6pPr>
            <a:lvl7pPr marL="1596546" indent="-228531">
              <a:defRPr sz="1400" baseline="0">
                <a:solidFill>
                  <a:schemeClr val="tx2">
                    <a:lumMod val="75000"/>
                  </a:schemeClr>
                </a:solidFill>
                <a:latin typeface="+mn-lt"/>
              </a:defRPr>
            </a:lvl7pPr>
            <a:lvl8pPr marL="1829839" indent="-228531">
              <a:defRPr sz="1400" baseline="0">
                <a:solidFill>
                  <a:schemeClr val="tx2">
                    <a:lumMod val="75000"/>
                  </a:schemeClr>
                </a:solidFill>
                <a:latin typeface="+mn-lt"/>
              </a:defRPr>
            </a:lvl8pPr>
            <a:lvl9pPr marL="2056783" indent="-228531">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722819" y="6507316"/>
            <a:ext cx="157053"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49361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a:xfrm>
            <a:off x="8608357" y="6356351"/>
            <a:ext cx="2742486" cy="365125"/>
          </a:xfrm>
          <a:prstGeom prst="rect">
            <a:avLst/>
          </a:prstGeom>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7154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a:xfrm>
            <a:off x="8608357" y="6356351"/>
            <a:ext cx="2742486" cy="365125"/>
          </a:xfrm>
          <a:prstGeom prst="rect">
            <a:avLst/>
          </a:prstGeom>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546861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a:xfrm>
            <a:off x="8608357" y="6356351"/>
            <a:ext cx="2742486" cy="365125"/>
          </a:xfrm>
          <a:prstGeom prst="rect">
            <a:avLst/>
          </a:prstGeom>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584393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a:xfrm>
            <a:off x="8608357" y="6356351"/>
            <a:ext cx="2742486" cy="365125"/>
          </a:xfrm>
          <a:prstGeom prst="rect">
            <a:avLst/>
          </a:prstGeom>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900944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008621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943625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986757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081" y="1371600"/>
            <a:ext cx="11271616"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081" y="5751576"/>
            <a:ext cx="11271616" cy="192024"/>
          </a:xfrm>
        </p:spPr>
        <p:txBody>
          <a:bodyPr anchor="b" anchorCtr="0">
            <a:noAutofit/>
          </a:bodyPr>
          <a:lstStyle>
            <a:lvl1pPr marL="0" marR="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12" indent="0">
              <a:buNone/>
              <a:defRPr sz="563"/>
            </a:lvl2pPr>
            <a:lvl3pPr marL="359928" indent="0">
              <a:buNone/>
              <a:defRPr sz="563"/>
            </a:lvl3pPr>
            <a:lvl4pPr marL="539893" indent="0">
              <a:buNone/>
              <a:defRPr sz="563"/>
            </a:lvl4pPr>
            <a:lvl5pPr marL="719856" indent="0">
              <a:buNone/>
              <a:defRPr sz="563"/>
            </a:lvl5pPr>
          </a:lstStyle>
          <a:p>
            <a:pPr marL="0" marR="0" lvl="0" indent="0" algn="l" defTabSz="5141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58608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C6479F6-82DC-CA4D-8276-D6377D222312}"/>
              </a:ext>
            </a:extLst>
          </p:cNvPr>
          <p:cNvSpPr/>
          <p:nvPr userDrawn="1"/>
        </p:nvSpPr>
        <p:spPr>
          <a:xfrm>
            <a:off x="0" y="5924550"/>
            <a:ext cx="12188825" cy="949982"/>
          </a:xfrm>
          <a:prstGeom prst="rect">
            <a:avLst/>
          </a:prstGeom>
          <a:gradFill flip="none" rotWithShape="1">
            <a:gsLst>
              <a:gs pos="38000">
                <a:srgbClr val="F3CA1A">
                  <a:tint val="66000"/>
                  <a:satMod val="160000"/>
                </a:srgbClr>
              </a:gs>
              <a:gs pos="4000">
                <a:srgbClr val="F3CA1A"/>
              </a:gs>
              <a:gs pos="88000">
                <a:srgbClr val="F3CA1A">
                  <a:tint val="23500"/>
                  <a:satMod val="160000"/>
                </a:srgb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solidFill>
                  <a:srgbClr val="9EBC68"/>
                </a:solidFill>
              </a:ln>
            </a:endParaRPr>
          </a:p>
        </p:txBody>
      </p:sp>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Rectangle 7"/>
          <p:cNvSpPr/>
          <p:nvPr userDrawn="1"/>
        </p:nvSpPr>
        <p:spPr>
          <a:xfrm>
            <a:off x="1882864" y="6129301"/>
            <a:ext cx="9970688" cy="584775"/>
          </a:xfrm>
          <a:prstGeom prst="rect">
            <a:avLst/>
          </a:prstGeom>
        </p:spPr>
        <p:txBody>
          <a:bodyPr wrap="square">
            <a:spAutoFit/>
          </a:bodyPr>
          <a:lstStyle/>
          <a:p>
            <a:pPr algn="l"/>
            <a:r>
              <a:rPr lang="en-US" sz="3200" b="0" i="0" dirty="0">
                <a:solidFill>
                  <a:srgbClr val="3A54A5"/>
                </a:solidFill>
                <a:latin typeface="+mj-lt"/>
                <a:cs typeface="Calibri" panose="020F0502020204030204" pitchFamily="34" charset="0"/>
              </a:rPr>
              <a:t>Virtual PBIS Leadership Forum                             </a:t>
            </a:r>
            <a:r>
              <a:rPr lang="en-US" sz="1400" b="1" i="0" dirty="0">
                <a:solidFill>
                  <a:srgbClr val="3A54A5"/>
                </a:solidFill>
                <a:latin typeface="Calibri" panose="020F0502020204030204" pitchFamily="34" charset="0"/>
                <a:cs typeface="Calibri" panose="020F0502020204030204" pitchFamily="34" charset="0"/>
              </a:rPr>
              <a:t>October 21-23, 2020</a:t>
            </a:r>
          </a:p>
        </p:txBody>
      </p:sp>
      <p:pic>
        <p:nvPicPr>
          <p:cNvPr id="9" name="Picture 8">
            <a:extLst>
              <a:ext uri="{FF2B5EF4-FFF2-40B4-BE49-F238E27FC236}">
                <a16:creationId xmlns:a16="http://schemas.microsoft.com/office/drawing/2014/main" id="{BCAC29EF-6442-5F44-8E20-A47D4D90F7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251" y="6129300"/>
            <a:ext cx="1103835" cy="442800"/>
          </a:xfrm>
          <a:prstGeom prst="rect">
            <a:avLst/>
          </a:prstGeom>
        </p:spPr>
      </p:pic>
    </p:spTree>
    <p:extLst>
      <p:ext uri="{BB962C8B-B14F-4D97-AF65-F5344CB8AC3E}">
        <p14:creationId xmlns:p14="http://schemas.microsoft.com/office/powerpoint/2010/main" val="53290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447800"/>
            <a:ext cx="5383398" cy="46783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447800"/>
            <a:ext cx="5383398" cy="46783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609441" y="274638"/>
            <a:ext cx="10969943" cy="1020763"/>
          </a:xfrm>
        </p:spPr>
        <p:txBody>
          <a:bodyPr anchor="t">
            <a:normAutofit/>
          </a:bodyPr>
          <a:lstStyle>
            <a:lvl1pPr algn="l">
              <a:defRPr sz="3600">
                <a:latin typeface="Century Gothic" panose="020B0502020202020204" pitchFamily="34" charset="0"/>
              </a:defRPr>
            </a:lvl1pPr>
          </a:lstStyle>
          <a:p>
            <a:r>
              <a:rPr lang="en-US" dirty="0"/>
              <a:t>Click to edit Master title style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8369" y="6367992"/>
            <a:ext cx="1087457" cy="349250"/>
          </a:xfrm>
          <a:prstGeom prst="rect">
            <a:avLst/>
          </a:prstGeom>
        </p:spPr>
      </p:pic>
      <p:sp>
        <p:nvSpPr>
          <p:cNvPr id="14" name="Date Placeholder 3"/>
          <p:cNvSpPr>
            <a:spLocks noGrp="1"/>
          </p:cNvSpPr>
          <p:nvPr>
            <p:ph type="dt" sz="half" idx="10"/>
          </p:nvPr>
        </p:nvSpPr>
        <p:spPr>
          <a:xfrm>
            <a:off x="609441" y="6367993"/>
            <a:ext cx="1083451"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pPr/>
              <a:t>10/29/20</a:t>
            </a:fld>
            <a:endParaRPr lang="en-US"/>
          </a:p>
        </p:txBody>
      </p:sp>
      <p:sp>
        <p:nvSpPr>
          <p:cNvPr id="15" name="Footer Placeholder 4"/>
          <p:cNvSpPr>
            <a:spLocks noGrp="1"/>
          </p:cNvSpPr>
          <p:nvPr>
            <p:ph type="ftr" sz="quarter" idx="3"/>
          </p:nvPr>
        </p:nvSpPr>
        <p:spPr>
          <a:xfrm>
            <a:off x="1828324" y="6367993"/>
            <a:ext cx="6500707" cy="365125"/>
          </a:xfrm>
          <a:prstGeom prst="rect">
            <a:avLst/>
          </a:prstGeom>
        </p:spPr>
        <p:txBody>
          <a:bodyPr/>
          <a:lstStyle>
            <a:lvl1pPr>
              <a:defRPr sz="1100">
                <a:solidFill>
                  <a:schemeClr val="bg1">
                    <a:lumMod val="65000"/>
                  </a:schemeClr>
                </a:solidFill>
              </a:defRPr>
            </a:lvl1pPr>
          </a:lstStyle>
          <a:p>
            <a:endParaRPr lang="en-US" dirty="0"/>
          </a:p>
        </p:txBody>
      </p:sp>
      <p:sp>
        <p:nvSpPr>
          <p:cNvPr id="16" name="Slide Number Placeholder 5"/>
          <p:cNvSpPr>
            <a:spLocks noGrp="1"/>
          </p:cNvSpPr>
          <p:nvPr>
            <p:ph type="sldNum" sz="quarter" idx="4"/>
          </p:nvPr>
        </p:nvSpPr>
        <p:spPr>
          <a:xfrm>
            <a:off x="8430604" y="6367993"/>
            <a:ext cx="812588"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pPr/>
              <a:t>‹#›</a:t>
            </a:fld>
            <a:endParaRPr lang="en-US"/>
          </a:p>
        </p:txBody>
      </p:sp>
    </p:spTree>
    <p:extLst>
      <p:ext uri="{BB962C8B-B14F-4D97-AF65-F5344CB8AC3E}">
        <p14:creationId xmlns:p14="http://schemas.microsoft.com/office/powerpoint/2010/main" val="3140336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C6479F6-82DC-CA4D-8276-D6377D222312}"/>
              </a:ext>
            </a:extLst>
          </p:cNvPr>
          <p:cNvSpPr/>
          <p:nvPr userDrawn="1"/>
        </p:nvSpPr>
        <p:spPr>
          <a:xfrm>
            <a:off x="0" y="5924550"/>
            <a:ext cx="12188825" cy="949982"/>
          </a:xfrm>
          <a:prstGeom prst="rect">
            <a:avLst/>
          </a:prstGeom>
          <a:gradFill flip="none" rotWithShape="1">
            <a:gsLst>
              <a:gs pos="38000">
                <a:srgbClr val="F3CA1A">
                  <a:tint val="66000"/>
                  <a:satMod val="160000"/>
                </a:srgbClr>
              </a:gs>
              <a:gs pos="4000">
                <a:srgbClr val="F3CA1A"/>
              </a:gs>
              <a:gs pos="88000">
                <a:srgbClr val="F3CA1A">
                  <a:tint val="23500"/>
                  <a:satMod val="160000"/>
                </a:srgb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solidFill>
                  <a:srgbClr val="9EBC68"/>
                </a:solidFill>
              </a:ln>
            </a:endParaRPr>
          </a:p>
        </p:txBody>
      </p:sp>
      <p:sp>
        <p:nvSpPr>
          <p:cNvPr id="8" name="Rectangle 7"/>
          <p:cNvSpPr/>
          <p:nvPr userDrawn="1"/>
        </p:nvSpPr>
        <p:spPr>
          <a:xfrm>
            <a:off x="1882864" y="6129301"/>
            <a:ext cx="9970688" cy="584775"/>
          </a:xfrm>
          <a:prstGeom prst="rect">
            <a:avLst/>
          </a:prstGeom>
        </p:spPr>
        <p:txBody>
          <a:bodyPr wrap="square">
            <a:spAutoFit/>
          </a:bodyPr>
          <a:lstStyle/>
          <a:p>
            <a:pPr algn="l"/>
            <a:r>
              <a:rPr lang="en-US" sz="3200" b="0" i="0" dirty="0">
                <a:solidFill>
                  <a:srgbClr val="3A54A5"/>
                </a:solidFill>
                <a:latin typeface="+mj-lt"/>
                <a:cs typeface="Calibri" panose="020F0502020204030204" pitchFamily="34" charset="0"/>
              </a:rPr>
              <a:t>Virtual PBIS Leadership Forum                             </a:t>
            </a:r>
            <a:r>
              <a:rPr lang="en-US" sz="1400" b="1" i="0" dirty="0">
                <a:solidFill>
                  <a:srgbClr val="3A54A5"/>
                </a:solidFill>
                <a:latin typeface="Calibri" panose="020F0502020204030204" pitchFamily="34" charset="0"/>
                <a:cs typeface="Calibri" panose="020F0502020204030204" pitchFamily="34" charset="0"/>
              </a:rPr>
              <a:t>October 21-23, 2020</a:t>
            </a:r>
          </a:p>
        </p:txBody>
      </p:sp>
      <p:pic>
        <p:nvPicPr>
          <p:cNvPr id="9" name="Picture 8">
            <a:extLst>
              <a:ext uri="{FF2B5EF4-FFF2-40B4-BE49-F238E27FC236}">
                <a16:creationId xmlns:a16="http://schemas.microsoft.com/office/drawing/2014/main" id="{BCAC29EF-6442-5F44-8E20-A47D4D90F7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251" y="6129300"/>
            <a:ext cx="1103835" cy="442800"/>
          </a:xfrm>
          <a:prstGeom prst="rect">
            <a:avLst/>
          </a:prstGeom>
        </p:spPr>
      </p:pic>
      <p:sp>
        <p:nvSpPr>
          <p:cNvPr id="7" name="Title 1">
            <a:extLst>
              <a:ext uri="{FF2B5EF4-FFF2-40B4-BE49-F238E27FC236}">
                <a16:creationId xmlns:a16="http://schemas.microsoft.com/office/drawing/2014/main" id="{18186E3E-2C4E-9F4A-9B32-6E0A9DDFE83E}"/>
              </a:ext>
            </a:extLst>
          </p:cNvPr>
          <p:cNvSpPr>
            <a:spLocks noGrp="1"/>
          </p:cNvSpPr>
          <p:nvPr>
            <p:ph type="title"/>
          </p:nvPr>
        </p:nvSpPr>
        <p:spPr>
          <a:xfrm>
            <a:off x="609441" y="274638"/>
            <a:ext cx="10969943" cy="742094"/>
          </a:xfrm>
        </p:spPr>
        <p:txBody>
          <a:bodyPr/>
          <a:lstStyle>
            <a:lvl1pPr>
              <a:defRPr sz="4000"/>
            </a:lvl1pPr>
          </a:lstStyle>
          <a:p>
            <a:r>
              <a:rPr lang="en-US"/>
              <a:t>Click to edit Master title style</a:t>
            </a:r>
          </a:p>
        </p:txBody>
      </p:sp>
    </p:spTree>
    <p:extLst>
      <p:ext uri="{BB962C8B-B14F-4D97-AF65-F5344CB8AC3E}">
        <p14:creationId xmlns:p14="http://schemas.microsoft.com/office/powerpoint/2010/main" val="2012681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D4C1D4-E0E4-F14B-A88B-4BDE86C6A719}"/>
              </a:ext>
            </a:extLst>
          </p:cNvPr>
          <p:cNvSpPr/>
          <p:nvPr userDrawn="1"/>
        </p:nvSpPr>
        <p:spPr>
          <a:xfrm>
            <a:off x="0" y="0"/>
            <a:ext cx="12188825" cy="6129300"/>
          </a:xfrm>
          <a:prstGeom prst="rect">
            <a:avLst/>
          </a:prstGeom>
          <a:solidFill>
            <a:srgbClr val="587CFF">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6C6479F6-82DC-CA4D-8276-D6377D222312}"/>
              </a:ext>
            </a:extLst>
          </p:cNvPr>
          <p:cNvSpPr/>
          <p:nvPr userDrawn="1"/>
        </p:nvSpPr>
        <p:spPr>
          <a:xfrm>
            <a:off x="0" y="5924550"/>
            <a:ext cx="12188825" cy="949982"/>
          </a:xfrm>
          <a:prstGeom prst="rect">
            <a:avLst/>
          </a:prstGeom>
          <a:gradFill flip="none" rotWithShape="1">
            <a:gsLst>
              <a:gs pos="38000">
                <a:srgbClr val="F3CA1A">
                  <a:tint val="66000"/>
                  <a:satMod val="160000"/>
                </a:srgbClr>
              </a:gs>
              <a:gs pos="4000">
                <a:srgbClr val="F3CA1A"/>
              </a:gs>
              <a:gs pos="88000">
                <a:srgbClr val="F3CA1A">
                  <a:tint val="23500"/>
                  <a:satMod val="160000"/>
                </a:srgb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solidFill>
                  <a:srgbClr val="9EBC68"/>
                </a:solidFill>
              </a:ln>
            </a:endParaRPr>
          </a:p>
        </p:txBody>
      </p:sp>
      <p:sp>
        <p:nvSpPr>
          <p:cNvPr id="8" name="Rectangle 7"/>
          <p:cNvSpPr/>
          <p:nvPr userDrawn="1"/>
        </p:nvSpPr>
        <p:spPr>
          <a:xfrm>
            <a:off x="1882864" y="6129301"/>
            <a:ext cx="9970688" cy="584775"/>
          </a:xfrm>
          <a:prstGeom prst="rect">
            <a:avLst/>
          </a:prstGeom>
        </p:spPr>
        <p:txBody>
          <a:bodyPr wrap="square">
            <a:spAutoFit/>
          </a:bodyPr>
          <a:lstStyle/>
          <a:p>
            <a:pPr algn="l"/>
            <a:r>
              <a:rPr lang="en-US" sz="3200" b="0" i="0" dirty="0">
                <a:solidFill>
                  <a:srgbClr val="3A54A5"/>
                </a:solidFill>
                <a:latin typeface="+mj-lt"/>
                <a:cs typeface="Calibri" panose="020F0502020204030204" pitchFamily="34" charset="0"/>
              </a:rPr>
              <a:t>Virtual PBIS Leadership Forum                             </a:t>
            </a:r>
            <a:r>
              <a:rPr lang="en-US" sz="1400" b="1" i="0" dirty="0">
                <a:solidFill>
                  <a:srgbClr val="3A54A5"/>
                </a:solidFill>
                <a:latin typeface="Calibri" panose="020F0502020204030204" pitchFamily="34" charset="0"/>
                <a:cs typeface="Calibri" panose="020F0502020204030204" pitchFamily="34" charset="0"/>
              </a:rPr>
              <a:t>October 21-23, 2020</a:t>
            </a:r>
          </a:p>
        </p:txBody>
      </p:sp>
      <p:pic>
        <p:nvPicPr>
          <p:cNvPr id="9" name="Picture 8">
            <a:extLst>
              <a:ext uri="{FF2B5EF4-FFF2-40B4-BE49-F238E27FC236}">
                <a16:creationId xmlns:a16="http://schemas.microsoft.com/office/drawing/2014/main" id="{BCAC29EF-6442-5F44-8E20-A47D4D90F7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251" y="6129300"/>
            <a:ext cx="1103835" cy="442800"/>
          </a:xfrm>
          <a:prstGeom prst="rect">
            <a:avLst/>
          </a:prstGeom>
        </p:spPr>
      </p:pic>
      <p:sp>
        <p:nvSpPr>
          <p:cNvPr id="7" name="Title 1">
            <a:extLst>
              <a:ext uri="{FF2B5EF4-FFF2-40B4-BE49-F238E27FC236}">
                <a16:creationId xmlns:a16="http://schemas.microsoft.com/office/drawing/2014/main" id="{18186E3E-2C4E-9F4A-9B32-6E0A9DDFE83E}"/>
              </a:ext>
            </a:extLst>
          </p:cNvPr>
          <p:cNvSpPr>
            <a:spLocks noGrp="1"/>
          </p:cNvSpPr>
          <p:nvPr>
            <p:ph type="title"/>
          </p:nvPr>
        </p:nvSpPr>
        <p:spPr>
          <a:xfrm>
            <a:off x="609441" y="274638"/>
            <a:ext cx="10969943" cy="742094"/>
          </a:xfrm>
        </p:spPr>
        <p:txBody>
          <a:bodyPr/>
          <a:lstStyle>
            <a:lvl1pPr>
              <a:defRPr sz="4000"/>
            </a:lvl1pPr>
          </a:lstStyle>
          <a:p>
            <a:r>
              <a:rPr lang="en-US"/>
              <a:t>Click to edit Master title style</a:t>
            </a:r>
          </a:p>
        </p:txBody>
      </p:sp>
    </p:spTree>
    <p:extLst>
      <p:ext uri="{BB962C8B-B14F-4D97-AF65-F5344CB8AC3E}">
        <p14:creationId xmlns:p14="http://schemas.microsoft.com/office/powerpoint/2010/main" val="149645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447800"/>
            <a:ext cx="5385514" cy="639762"/>
          </a:xfrm>
        </p:spPr>
        <p:style>
          <a:lnRef idx="3">
            <a:schemeClr val="lt1"/>
          </a:lnRef>
          <a:fillRef idx="1">
            <a:schemeClr val="accent3"/>
          </a:fillRef>
          <a:effectRef idx="1">
            <a:schemeClr val="accent3"/>
          </a:effectRef>
          <a:fontRef idx="none"/>
        </p:style>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441" y="2144712"/>
            <a:ext cx="5385514"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1754" y="1447800"/>
            <a:ext cx="5387630" cy="639762"/>
          </a:xfrm>
        </p:spPr>
        <p:style>
          <a:lnRef idx="3">
            <a:schemeClr val="lt1"/>
          </a:lnRef>
          <a:fillRef idx="1">
            <a:schemeClr val="accent1"/>
          </a:fillRef>
          <a:effectRef idx="1">
            <a:schemeClr val="accent1"/>
          </a:effectRef>
          <a:fontRef idx="none"/>
        </p:style>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44712"/>
            <a:ext cx="5387630"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609441" y="274638"/>
            <a:ext cx="10969943" cy="1020763"/>
          </a:xfrm>
        </p:spPr>
        <p:txBody>
          <a:bodyPr anchor="t">
            <a:normAutofit/>
          </a:bodyPr>
          <a:lstStyle>
            <a:lvl1pPr algn="l">
              <a:defRPr sz="3600">
                <a:latin typeface="Century Gothic" panose="020B0502020202020204" pitchFamily="34" charset="0"/>
              </a:defRPr>
            </a:lvl1pPr>
          </a:lstStyle>
          <a:p>
            <a:r>
              <a:rPr lang="en-US" dirty="0"/>
              <a:t>Click to edit Master title style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8369" y="6367992"/>
            <a:ext cx="1087457" cy="349250"/>
          </a:xfrm>
          <a:prstGeom prst="rect">
            <a:avLst/>
          </a:prstGeom>
        </p:spPr>
      </p:pic>
      <p:sp>
        <p:nvSpPr>
          <p:cNvPr id="16" name="Date Placeholder 3"/>
          <p:cNvSpPr>
            <a:spLocks noGrp="1"/>
          </p:cNvSpPr>
          <p:nvPr>
            <p:ph type="dt" sz="half" idx="10"/>
          </p:nvPr>
        </p:nvSpPr>
        <p:spPr>
          <a:xfrm>
            <a:off x="609441" y="6367993"/>
            <a:ext cx="1083451"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pPr/>
              <a:t>10/29/20</a:t>
            </a:fld>
            <a:endParaRPr lang="en-US"/>
          </a:p>
        </p:txBody>
      </p:sp>
      <p:sp>
        <p:nvSpPr>
          <p:cNvPr id="17" name="Footer Placeholder 4"/>
          <p:cNvSpPr>
            <a:spLocks noGrp="1"/>
          </p:cNvSpPr>
          <p:nvPr>
            <p:ph type="ftr" sz="quarter" idx="11"/>
          </p:nvPr>
        </p:nvSpPr>
        <p:spPr>
          <a:xfrm>
            <a:off x="1828324" y="6367993"/>
            <a:ext cx="6500707" cy="365125"/>
          </a:xfrm>
          <a:prstGeom prst="rect">
            <a:avLst/>
          </a:prstGeom>
        </p:spPr>
        <p:txBody>
          <a:bodyPr/>
          <a:lstStyle>
            <a:lvl1pPr>
              <a:defRPr sz="1100">
                <a:solidFill>
                  <a:schemeClr val="bg1">
                    <a:lumMod val="65000"/>
                  </a:schemeClr>
                </a:solidFill>
              </a:defRPr>
            </a:lvl1pPr>
          </a:lstStyle>
          <a:p>
            <a:endParaRPr lang="en-US" dirty="0"/>
          </a:p>
        </p:txBody>
      </p:sp>
      <p:sp>
        <p:nvSpPr>
          <p:cNvPr id="18" name="Slide Number Placeholder 5"/>
          <p:cNvSpPr>
            <a:spLocks noGrp="1"/>
          </p:cNvSpPr>
          <p:nvPr>
            <p:ph type="sldNum" sz="quarter" idx="12"/>
          </p:nvPr>
        </p:nvSpPr>
        <p:spPr>
          <a:xfrm>
            <a:off x="8430604" y="6367993"/>
            <a:ext cx="812588"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pPr/>
              <a:t>‹#›</a:t>
            </a:fld>
            <a:endParaRPr lang="en-US"/>
          </a:p>
        </p:txBody>
      </p:sp>
    </p:spTree>
    <p:extLst>
      <p:ext uri="{BB962C8B-B14F-4D97-AF65-F5344CB8AC3E}">
        <p14:creationId xmlns:p14="http://schemas.microsoft.com/office/powerpoint/2010/main" val="153152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609441" y="274638"/>
            <a:ext cx="10969943" cy="1020763"/>
          </a:xfrm>
        </p:spPr>
        <p:txBody>
          <a:bodyPr anchor="t">
            <a:normAutofit/>
          </a:bodyPr>
          <a:lstStyle>
            <a:lvl1pPr algn="l">
              <a:defRPr sz="3600">
                <a:latin typeface="Century Gothic" panose="020B0502020202020204" pitchFamily="34" charset="0"/>
              </a:defRPr>
            </a:lvl1pPr>
          </a:lstStyle>
          <a:p>
            <a:r>
              <a:rPr lang="en-US" dirty="0"/>
              <a:t>Click to edit Master title style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8369" y="6367992"/>
            <a:ext cx="1087457" cy="349250"/>
          </a:xfrm>
          <a:prstGeom prst="rect">
            <a:avLst/>
          </a:prstGeom>
        </p:spPr>
      </p:pic>
      <p:sp>
        <p:nvSpPr>
          <p:cNvPr id="12" name="Date Placeholder 3"/>
          <p:cNvSpPr>
            <a:spLocks noGrp="1"/>
          </p:cNvSpPr>
          <p:nvPr>
            <p:ph type="dt" sz="half" idx="2"/>
          </p:nvPr>
        </p:nvSpPr>
        <p:spPr>
          <a:xfrm>
            <a:off x="609441" y="6367993"/>
            <a:ext cx="1083451"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pPr/>
              <a:t>10/29/20</a:t>
            </a:fld>
            <a:endParaRPr lang="en-US"/>
          </a:p>
        </p:txBody>
      </p:sp>
      <p:sp>
        <p:nvSpPr>
          <p:cNvPr id="13" name="Footer Placeholder 4"/>
          <p:cNvSpPr>
            <a:spLocks noGrp="1"/>
          </p:cNvSpPr>
          <p:nvPr>
            <p:ph type="ftr" sz="quarter" idx="3"/>
          </p:nvPr>
        </p:nvSpPr>
        <p:spPr>
          <a:xfrm>
            <a:off x="1828324" y="6367993"/>
            <a:ext cx="6500707" cy="365125"/>
          </a:xfrm>
          <a:prstGeom prst="rect">
            <a:avLst/>
          </a:prstGeom>
        </p:spPr>
        <p:txBody>
          <a:bodyPr/>
          <a:lstStyle>
            <a:lvl1pPr>
              <a:defRPr sz="1100">
                <a:solidFill>
                  <a:schemeClr val="bg1">
                    <a:lumMod val="65000"/>
                  </a:schemeClr>
                </a:solidFill>
              </a:defRPr>
            </a:lvl1pPr>
          </a:lstStyle>
          <a:p>
            <a:endParaRPr lang="en-US" dirty="0"/>
          </a:p>
        </p:txBody>
      </p:sp>
      <p:sp>
        <p:nvSpPr>
          <p:cNvPr id="14" name="Slide Number Placeholder 5"/>
          <p:cNvSpPr>
            <a:spLocks noGrp="1"/>
          </p:cNvSpPr>
          <p:nvPr>
            <p:ph type="sldNum" sz="quarter" idx="4"/>
          </p:nvPr>
        </p:nvSpPr>
        <p:spPr>
          <a:xfrm>
            <a:off x="8430604" y="6367993"/>
            <a:ext cx="812588"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pPr/>
              <a:t>‹#›</a:t>
            </a:fld>
            <a:endParaRPr lang="en-US"/>
          </a:p>
        </p:txBody>
      </p:sp>
    </p:spTree>
    <p:extLst>
      <p:ext uri="{BB962C8B-B14F-4D97-AF65-F5344CB8AC3E}">
        <p14:creationId xmlns:p14="http://schemas.microsoft.com/office/powerpoint/2010/main" val="77276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8369" y="6367992"/>
            <a:ext cx="1087457" cy="349250"/>
          </a:xfrm>
          <a:prstGeom prst="rect">
            <a:avLst/>
          </a:prstGeom>
        </p:spPr>
      </p:pic>
      <p:sp>
        <p:nvSpPr>
          <p:cNvPr id="9" name="Date Placeholder 3"/>
          <p:cNvSpPr>
            <a:spLocks noGrp="1"/>
          </p:cNvSpPr>
          <p:nvPr>
            <p:ph type="dt" sz="half" idx="2"/>
          </p:nvPr>
        </p:nvSpPr>
        <p:spPr>
          <a:xfrm>
            <a:off x="609441" y="6367993"/>
            <a:ext cx="1083451"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pPr/>
              <a:t>10/29/20</a:t>
            </a:fld>
            <a:endParaRPr lang="en-US"/>
          </a:p>
        </p:txBody>
      </p:sp>
      <p:sp>
        <p:nvSpPr>
          <p:cNvPr id="10" name="Footer Placeholder 4"/>
          <p:cNvSpPr>
            <a:spLocks noGrp="1"/>
          </p:cNvSpPr>
          <p:nvPr>
            <p:ph type="ftr" sz="quarter" idx="3"/>
          </p:nvPr>
        </p:nvSpPr>
        <p:spPr>
          <a:xfrm>
            <a:off x="1828324" y="6367993"/>
            <a:ext cx="6500707" cy="365125"/>
          </a:xfrm>
          <a:prstGeom prst="rect">
            <a:avLst/>
          </a:prstGeom>
        </p:spPr>
        <p:txBody>
          <a:bodyPr/>
          <a:lstStyle>
            <a:lvl1pPr>
              <a:defRPr sz="1100">
                <a:solidFill>
                  <a:schemeClr val="bg1">
                    <a:lumMod val="65000"/>
                  </a:schemeClr>
                </a:solidFill>
              </a:defRPr>
            </a:lvl1pPr>
          </a:lstStyle>
          <a:p>
            <a:endParaRPr lang="en-US" dirty="0"/>
          </a:p>
        </p:txBody>
      </p:sp>
      <p:sp>
        <p:nvSpPr>
          <p:cNvPr id="11" name="Slide Number Placeholder 5"/>
          <p:cNvSpPr>
            <a:spLocks noGrp="1"/>
          </p:cNvSpPr>
          <p:nvPr>
            <p:ph type="sldNum" sz="quarter" idx="4"/>
          </p:nvPr>
        </p:nvSpPr>
        <p:spPr>
          <a:xfrm>
            <a:off x="8430604" y="6367993"/>
            <a:ext cx="812588"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pPr/>
              <a:t>‹#›</a:t>
            </a:fld>
            <a:endParaRPr lang="en-US"/>
          </a:p>
        </p:txBody>
      </p:sp>
    </p:spTree>
    <p:extLst>
      <p:ext uri="{BB962C8B-B14F-4D97-AF65-F5344CB8AC3E}">
        <p14:creationId xmlns:p14="http://schemas.microsoft.com/office/powerpoint/2010/main" val="106047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492" y="273051"/>
            <a:ext cx="6813892" cy="5853113"/>
          </a:xfrm>
        </p:spPr>
        <p:txBody>
          <a:bodyPr/>
          <a:lstStyle>
            <a:lvl1pPr>
              <a:defRPr sz="3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style>
          <a:lnRef idx="3">
            <a:schemeClr val="lt1"/>
          </a:lnRef>
          <a:fillRef idx="1">
            <a:schemeClr val="accent3"/>
          </a:fillRef>
          <a:effectRef idx="1">
            <a:schemeClr val="accent3"/>
          </a:effectRef>
          <a:fontRef idx="none"/>
        </p:style>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
          <p:cNvSpPr>
            <a:spLocks noGrp="1"/>
          </p:cNvSpPr>
          <p:nvPr>
            <p:ph type="title"/>
          </p:nvPr>
        </p:nvSpPr>
        <p:spPr>
          <a:xfrm>
            <a:off x="609442" y="274638"/>
            <a:ext cx="4010039" cy="1096963"/>
          </a:xfrm>
        </p:spPr>
        <p:txBody>
          <a:bodyPr anchor="t">
            <a:normAutofit/>
          </a:bodyPr>
          <a:lstStyle>
            <a:lvl1pPr algn="l">
              <a:defRPr sz="2800">
                <a:latin typeface="Century Gothic" panose="020B0502020202020204" pitchFamily="34" charset="0"/>
              </a:defRPr>
            </a:lvl1pPr>
          </a:lstStyle>
          <a:p>
            <a:r>
              <a:rPr lang="en-US" dirty="0"/>
              <a:t>Click to edit Master title style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8369" y="6367992"/>
            <a:ext cx="1087457" cy="349250"/>
          </a:xfrm>
          <a:prstGeom prst="rect">
            <a:avLst/>
          </a:prstGeom>
        </p:spPr>
      </p:pic>
      <p:sp>
        <p:nvSpPr>
          <p:cNvPr id="14" name="Date Placeholder 3"/>
          <p:cNvSpPr>
            <a:spLocks noGrp="1"/>
          </p:cNvSpPr>
          <p:nvPr>
            <p:ph type="dt" sz="half" idx="10"/>
          </p:nvPr>
        </p:nvSpPr>
        <p:spPr>
          <a:xfrm>
            <a:off x="609441" y="6367993"/>
            <a:ext cx="1083451"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pPr/>
              <a:t>10/29/20</a:t>
            </a:fld>
            <a:endParaRPr lang="en-US"/>
          </a:p>
        </p:txBody>
      </p:sp>
      <p:sp>
        <p:nvSpPr>
          <p:cNvPr id="15" name="Footer Placeholder 4"/>
          <p:cNvSpPr>
            <a:spLocks noGrp="1"/>
          </p:cNvSpPr>
          <p:nvPr>
            <p:ph type="ftr" sz="quarter" idx="3"/>
          </p:nvPr>
        </p:nvSpPr>
        <p:spPr>
          <a:xfrm>
            <a:off x="1828324" y="6367993"/>
            <a:ext cx="6500707" cy="365125"/>
          </a:xfrm>
          <a:prstGeom prst="rect">
            <a:avLst/>
          </a:prstGeom>
        </p:spPr>
        <p:txBody>
          <a:bodyPr/>
          <a:lstStyle>
            <a:lvl1pPr>
              <a:defRPr sz="1100">
                <a:solidFill>
                  <a:schemeClr val="bg1">
                    <a:lumMod val="65000"/>
                  </a:schemeClr>
                </a:solidFill>
              </a:defRPr>
            </a:lvl1pPr>
          </a:lstStyle>
          <a:p>
            <a:endParaRPr lang="en-US" dirty="0"/>
          </a:p>
        </p:txBody>
      </p:sp>
      <p:sp>
        <p:nvSpPr>
          <p:cNvPr id="16" name="Slide Number Placeholder 5"/>
          <p:cNvSpPr>
            <a:spLocks noGrp="1"/>
          </p:cNvSpPr>
          <p:nvPr>
            <p:ph type="sldNum" sz="quarter" idx="4"/>
          </p:nvPr>
        </p:nvSpPr>
        <p:spPr>
          <a:xfrm>
            <a:off x="8430604" y="6367993"/>
            <a:ext cx="812588"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pPr/>
              <a:t>‹#›</a:t>
            </a:fld>
            <a:endParaRPr lang="en-US"/>
          </a:p>
        </p:txBody>
      </p:sp>
    </p:spTree>
    <p:extLst>
      <p:ext uri="{BB962C8B-B14F-4D97-AF65-F5344CB8AC3E}">
        <p14:creationId xmlns:p14="http://schemas.microsoft.com/office/powerpoint/2010/main" val="423648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normAutofit/>
          </a:bodyPr>
          <a:lstStyle>
            <a:lvl1pPr algn="l">
              <a:defRPr sz="2800" b="1"/>
            </a:lvl1pPr>
          </a:lstStyle>
          <a:p>
            <a:r>
              <a:rPr lang="en-US" dirty="0"/>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8369" y="6367992"/>
            <a:ext cx="1087457" cy="349250"/>
          </a:xfrm>
          <a:prstGeom prst="rect">
            <a:avLst/>
          </a:prstGeom>
        </p:spPr>
      </p:pic>
      <p:sp>
        <p:nvSpPr>
          <p:cNvPr id="12" name="Date Placeholder 3"/>
          <p:cNvSpPr>
            <a:spLocks noGrp="1"/>
          </p:cNvSpPr>
          <p:nvPr>
            <p:ph type="dt" sz="half" idx="10"/>
          </p:nvPr>
        </p:nvSpPr>
        <p:spPr>
          <a:xfrm>
            <a:off x="609441" y="6367993"/>
            <a:ext cx="1083451"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pPr/>
              <a:t>10/29/20</a:t>
            </a:fld>
            <a:endParaRPr lang="en-US"/>
          </a:p>
        </p:txBody>
      </p:sp>
      <p:sp>
        <p:nvSpPr>
          <p:cNvPr id="13" name="Footer Placeholder 4"/>
          <p:cNvSpPr>
            <a:spLocks noGrp="1"/>
          </p:cNvSpPr>
          <p:nvPr>
            <p:ph type="ftr" sz="quarter" idx="3"/>
          </p:nvPr>
        </p:nvSpPr>
        <p:spPr>
          <a:xfrm>
            <a:off x="1828324" y="6367993"/>
            <a:ext cx="6500707" cy="365125"/>
          </a:xfrm>
          <a:prstGeom prst="rect">
            <a:avLst/>
          </a:prstGeom>
        </p:spPr>
        <p:txBody>
          <a:bodyPr/>
          <a:lstStyle>
            <a:lvl1pPr>
              <a:defRPr sz="1100">
                <a:solidFill>
                  <a:schemeClr val="bg1">
                    <a:lumMod val="65000"/>
                  </a:schemeClr>
                </a:solidFill>
              </a:defRPr>
            </a:lvl1pPr>
          </a:lstStyle>
          <a:p>
            <a:endParaRPr lang="en-US" dirty="0"/>
          </a:p>
        </p:txBody>
      </p:sp>
      <p:sp>
        <p:nvSpPr>
          <p:cNvPr id="14" name="Slide Number Placeholder 5"/>
          <p:cNvSpPr>
            <a:spLocks noGrp="1"/>
          </p:cNvSpPr>
          <p:nvPr>
            <p:ph type="sldNum" sz="quarter" idx="4"/>
          </p:nvPr>
        </p:nvSpPr>
        <p:spPr>
          <a:xfrm>
            <a:off x="8430604" y="6367993"/>
            <a:ext cx="812588"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pPr/>
              <a:t>‹#›</a:t>
            </a:fld>
            <a:endParaRPr lang="en-US"/>
          </a:p>
        </p:txBody>
      </p:sp>
    </p:spTree>
    <p:extLst>
      <p:ext uri="{BB962C8B-B14F-4D97-AF65-F5344CB8AC3E}">
        <p14:creationId xmlns:p14="http://schemas.microsoft.com/office/powerpoint/2010/main" val="21167119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8683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441" y="1295401"/>
            <a:ext cx="10969943"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609441" y="6367993"/>
            <a:ext cx="1083451"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pPr/>
              <a:t>10/29/20</a:t>
            </a:fld>
            <a:endParaRPr lang="en-US"/>
          </a:p>
        </p:txBody>
      </p:sp>
      <p:sp>
        <p:nvSpPr>
          <p:cNvPr id="8" name="Footer Placeholder 4"/>
          <p:cNvSpPr>
            <a:spLocks noGrp="1"/>
          </p:cNvSpPr>
          <p:nvPr>
            <p:ph type="ftr" sz="quarter" idx="3"/>
          </p:nvPr>
        </p:nvSpPr>
        <p:spPr>
          <a:xfrm>
            <a:off x="1828324" y="6367993"/>
            <a:ext cx="6500707" cy="365125"/>
          </a:xfrm>
          <a:prstGeom prst="rect">
            <a:avLst/>
          </a:prstGeom>
        </p:spPr>
        <p:txBody>
          <a:bodyPr/>
          <a:lstStyle>
            <a:lvl1pPr>
              <a:defRPr sz="1100">
                <a:solidFill>
                  <a:schemeClr val="bg1">
                    <a:lumMod val="65000"/>
                  </a:schemeClr>
                </a:solidFill>
              </a:defRPr>
            </a:lvl1pPr>
          </a:lstStyle>
          <a:p>
            <a:endParaRPr lang="en-US" dirty="0"/>
          </a:p>
        </p:txBody>
      </p:sp>
      <p:sp>
        <p:nvSpPr>
          <p:cNvPr id="9" name="Slide Number Placeholder 5"/>
          <p:cNvSpPr>
            <a:spLocks noGrp="1"/>
          </p:cNvSpPr>
          <p:nvPr>
            <p:ph type="sldNum" sz="quarter" idx="4"/>
          </p:nvPr>
        </p:nvSpPr>
        <p:spPr>
          <a:xfrm>
            <a:off x="8430604" y="6367993"/>
            <a:ext cx="812588"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pPr/>
              <a:t>‹#›</a:t>
            </a:fld>
            <a:endParaRPr lang="en-US"/>
          </a:p>
        </p:txBody>
      </p:sp>
    </p:spTree>
    <p:extLst>
      <p:ext uri="{BB962C8B-B14F-4D97-AF65-F5344CB8AC3E}">
        <p14:creationId xmlns:p14="http://schemas.microsoft.com/office/powerpoint/2010/main" val="2527383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Lst>
  <p:txStyles>
    <p:titleStyle>
      <a:lvl1pPr algn="l" defTabSz="914400" rtl="0" eaLnBrk="1" latinLnBrk="0" hangingPunct="1">
        <a:spcBef>
          <a:spcPct val="0"/>
        </a:spcBef>
        <a:buNone/>
        <a:defRPr sz="2800" b="1" i="0" u="none" kern="1200">
          <a:solidFill>
            <a:schemeClr val="tx2"/>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chemeClr val="accent3"/>
        </a:buClr>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b="0" i="0" u="none" kern="1200">
          <a:solidFill>
            <a:srgbClr val="000000"/>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78242" y="188913"/>
            <a:ext cx="898925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Rectangle 3"/>
          <p:cNvSpPr>
            <a:spLocks noGrp="1" noChangeArrowheads="1"/>
          </p:cNvSpPr>
          <p:nvPr>
            <p:ph type="body" idx="1"/>
          </p:nvPr>
        </p:nvSpPr>
        <p:spPr bwMode="auto">
          <a:xfrm>
            <a:off x="1295063" y="1881188"/>
            <a:ext cx="10559416" cy="406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036"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68" charset="-128"/>
                <a:cs typeface="+mn-cs"/>
              </a:defRPr>
            </a:lvl1pPr>
          </a:lstStyle>
          <a:p>
            <a:pPr>
              <a:defRPr/>
            </a:pPr>
            <a:endParaRPr lang="en-US"/>
          </a:p>
        </p:txBody>
      </p:sp>
      <p:sp>
        <p:nvSpPr>
          <p:cNvPr id="44037"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68" charset="-128"/>
                <a:cs typeface="+mn-cs"/>
              </a:defRPr>
            </a:lvl1pPr>
          </a:lstStyle>
          <a:p>
            <a:pPr>
              <a:defRPr/>
            </a:pPr>
            <a:endParaRPr lang="en-US"/>
          </a:p>
        </p:txBody>
      </p:sp>
      <p:sp>
        <p:nvSpPr>
          <p:cNvPr id="44038"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F71AAC44-D3BF-DD44-ACC9-37471F7F9D92}" type="slidenum">
              <a:rPr lang="en-US"/>
              <a:pPr>
                <a:defRPr/>
              </a:pPr>
              <a:t>‹#›</a:t>
            </a:fld>
            <a:endParaRPr lang="en-US"/>
          </a:p>
        </p:txBody>
      </p:sp>
    </p:spTree>
    <p:extLst>
      <p:ext uri="{BB962C8B-B14F-4D97-AF65-F5344CB8AC3E}">
        <p14:creationId xmlns:p14="http://schemas.microsoft.com/office/powerpoint/2010/main" val="412121759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ctr" rtl="0" eaLnBrk="0" fontAlgn="base" hangingPunct="0">
        <a:spcBef>
          <a:spcPct val="0"/>
        </a:spcBef>
        <a:spcAft>
          <a:spcPct val="0"/>
        </a:spcAft>
        <a:defRPr sz="4800">
          <a:solidFill>
            <a:srgbClr val="3A54A5"/>
          </a:solidFill>
          <a:latin typeface="+mj-lt"/>
          <a:ea typeface="ＭＳ Ｐゴシック" pitchFamily="68" charset="-128"/>
          <a:cs typeface="ＭＳ Ｐゴシック" charset="-128"/>
        </a:defRPr>
      </a:lvl1pPr>
      <a:lvl2pPr algn="ctr" rtl="0" eaLnBrk="0" fontAlgn="base" hangingPunct="0">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2pPr>
      <a:lvl3pPr algn="ctr" rtl="0" eaLnBrk="0" fontAlgn="base" hangingPunct="0">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3pPr>
      <a:lvl4pPr algn="ctr" rtl="0" eaLnBrk="0" fontAlgn="base" hangingPunct="0">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4pPr>
      <a:lvl5pPr algn="ctr" rtl="0" eaLnBrk="0" fontAlgn="base" hangingPunct="0">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5pPr>
      <a:lvl6pPr marL="457200" algn="ctr" rtl="0" fontAlgn="base">
        <a:spcBef>
          <a:spcPct val="0"/>
        </a:spcBef>
        <a:spcAft>
          <a:spcPct val="0"/>
        </a:spcAft>
        <a:defRPr sz="4800">
          <a:solidFill>
            <a:srgbClr val="3A54A5"/>
          </a:solidFill>
          <a:latin typeface="Gloucester MT Extra Condensed" pitchFamily="68" charset="0"/>
        </a:defRPr>
      </a:lvl6pPr>
      <a:lvl7pPr marL="914400" algn="ctr" rtl="0" fontAlgn="base">
        <a:spcBef>
          <a:spcPct val="0"/>
        </a:spcBef>
        <a:spcAft>
          <a:spcPct val="0"/>
        </a:spcAft>
        <a:defRPr sz="4800">
          <a:solidFill>
            <a:srgbClr val="3A54A5"/>
          </a:solidFill>
          <a:latin typeface="Gloucester MT Extra Condensed" pitchFamily="68" charset="0"/>
        </a:defRPr>
      </a:lvl7pPr>
      <a:lvl8pPr marL="1371600" algn="ctr" rtl="0" fontAlgn="base">
        <a:spcBef>
          <a:spcPct val="0"/>
        </a:spcBef>
        <a:spcAft>
          <a:spcPct val="0"/>
        </a:spcAft>
        <a:defRPr sz="4800">
          <a:solidFill>
            <a:srgbClr val="3A54A5"/>
          </a:solidFill>
          <a:latin typeface="Gloucester MT Extra Condensed" pitchFamily="68" charset="0"/>
        </a:defRPr>
      </a:lvl8pPr>
      <a:lvl9pPr marL="1828800" algn="ctr" rtl="0" fontAlgn="base">
        <a:spcBef>
          <a:spcPct val="0"/>
        </a:spcBef>
        <a:spcAft>
          <a:spcPct val="0"/>
        </a:spcAft>
        <a:defRPr sz="4800">
          <a:solidFill>
            <a:srgbClr val="3A54A5"/>
          </a:solidFill>
          <a:latin typeface="Gloucester MT Extra Condensed" pitchFamily="68"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ＭＳ Ｐゴシック" pitchFamily="68" charset="-128"/>
          <a:cs typeface="ＭＳ Ｐゴシック" charset="-128"/>
        </a:defRPr>
      </a:lvl1pPr>
      <a:lvl2pPr marL="742950" indent="-285750" algn="l" rtl="0" eaLnBrk="0" fontAlgn="base" hangingPunct="0">
        <a:spcBef>
          <a:spcPct val="20000"/>
        </a:spcBef>
        <a:spcAft>
          <a:spcPct val="0"/>
        </a:spcAft>
        <a:buChar char="–"/>
        <a:defRPr sz="3200">
          <a:solidFill>
            <a:schemeClr val="tx1"/>
          </a:solidFill>
          <a:latin typeface="+mn-lt"/>
          <a:ea typeface="ＭＳ Ｐゴシック" pitchFamily="68" charset="-128"/>
        </a:defRPr>
      </a:lvl2pPr>
      <a:lvl3pPr marL="1143000" indent="-228600" algn="l" rtl="0" eaLnBrk="0" fontAlgn="base" hangingPunct="0">
        <a:spcBef>
          <a:spcPct val="20000"/>
        </a:spcBef>
        <a:spcAft>
          <a:spcPct val="0"/>
        </a:spcAft>
        <a:buChar char="•"/>
        <a:defRPr sz="2800">
          <a:solidFill>
            <a:schemeClr val="tx1"/>
          </a:solidFill>
          <a:latin typeface="+mn-lt"/>
          <a:ea typeface="ＭＳ Ｐゴシック" pitchFamily="68"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16.tiff"/><Relationship Id="rId4" Type="http://schemas.openxmlformats.org/officeDocument/2006/relationships/image" Target="../media/image15.tif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8.tif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FBA%20and%20BSP%20flowchart.doc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http://www.pbis.org/" TargetMode="External"/><Relationship Id="rId3" Type="http://schemas.openxmlformats.org/officeDocument/2006/relationships/hyperlink" Target="mailto:flpbis@cbcs.usf.edu" TargetMode="External"/><Relationship Id="rId7" Type="http://schemas.openxmlformats.org/officeDocument/2006/relationships/hyperlink" Target="https://www.youtube.com/user/flpbs1" TargetMode="External"/><Relationship Id="rId12"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twitter.com/flpbis" TargetMode="External"/><Relationship Id="rId11" Type="http://schemas.openxmlformats.org/officeDocument/2006/relationships/image" Target="../media/image49.png"/><Relationship Id="rId5" Type="http://schemas.openxmlformats.org/officeDocument/2006/relationships/hyperlink" Target="http://www.facebook.com/flpbs" TargetMode="External"/><Relationship Id="rId10" Type="http://schemas.openxmlformats.org/officeDocument/2006/relationships/image" Target="../media/image48.png"/><Relationship Id="rId4" Type="http://schemas.openxmlformats.org/officeDocument/2006/relationships/hyperlink" Target="http://www.flpbis.org/" TargetMode="External"/><Relationship Id="rId9" Type="http://schemas.openxmlformats.org/officeDocument/2006/relationships/hyperlink" Target="http://www.apbs.org/"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025960" y="836713"/>
            <a:ext cx="7772400" cy="1470025"/>
          </a:xfrm>
        </p:spPr>
        <p:txBody>
          <a:bodyPr>
            <a:noAutofit/>
          </a:bodyPr>
          <a:lstStyle/>
          <a:p>
            <a:r>
              <a:rPr lang="en-US" dirty="0"/>
              <a:t>J3 - Critical Systems that are Necessary to Support Effective Tier 3 Practices     </a:t>
            </a:r>
          </a:p>
        </p:txBody>
      </p:sp>
      <p:sp>
        <p:nvSpPr>
          <p:cNvPr id="6" name="Subtitle 5"/>
          <p:cNvSpPr>
            <a:spLocks noGrp="1"/>
          </p:cNvSpPr>
          <p:nvPr>
            <p:ph type="subTitle" idx="1"/>
          </p:nvPr>
        </p:nvSpPr>
        <p:spPr>
          <a:xfrm>
            <a:off x="2349996" y="2996952"/>
            <a:ext cx="6732748" cy="1752600"/>
          </a:xfrm>
        </p:spPr>
        <p:txBody>
          <a:bodyPr/>
          <a:lstStyle/>
          <a:p>
            <a:r>
              <a:rPr lang="en-US" sz="2400" dirty="0"/>
              <a:t>Don Kincaid, Ed. D., Rose Iovannone, Ph.D.</a:t>
            </a:r>
          </a:p>
          <a:p>
            <a:r>
              <a:rPr lang="en-US" sz="2400" dirty="0"/>
              <a:t>University of South Florida</a:t>
            </a:r>
          </a:p>
          <a:p>
            <a:endParaRPr lang="en-US" dirty="0"/>
          </a:p>
          <a:p>
            <a:pPr algn="l"/>
            <a:r>
              <a:rPr lang="en-US" sz="2000" dirty="0"/>
              <a:t>Topic: School-wide</a:t>
            </a:r>
          </a:p>
          <a:p>
            <a:pPr algn="l"/>
            <a:r>
              <a:rPr lang="en-US" sz="2000" dirty="0"/>
              <a:t>Keywords: Tier 3, FBA/BIP/BSP, Individual</a:t>
            </a:r>
          </a:p>
          <a:p>
            <a:pPr algn="l"/>
            <a:r>
              <a:rPr lang="en-US" sz="2000" dirty="0"/>
              <a:t> </a:t>
            </a:r>
          </a:p>
        </p:txBody>
      </p:sp>
      <p:sp>
        <p:nvSpPr>
          <p:cNvPr id="4" name="Slide Number Placeholder 3"/>
          <p:cNvSpPr>
            <a:spLocks noGrp="1"/>
          </p:cNvSpPr>
          <p:nvPr>
            <p:ph type="sldNum" sz="quarter" idx="4294967295"/>
          </p:nvPr>
        </p:nvSpPr>
        <p:spPr/>
        <p:txBody>
          <a:bodyPr/>
          <a:lstStyle/>
          <a:p>
            <a:pPr fontAlgn="base">
              <a:spcBef>
                <a:spcPct val="0"/>
              </a:spcBef>
              <a:spcAft>
                <a:spcPct val="0"/>
              </a:spcAft>
            </a:pPr>
            <a:fld id="{5BC7CDC0-6760-472E-8337-17230F08E71D}" type="slidenum">
              <a:rPr lang="en-US">
                <a:latin typeface="Arial" charset="0"/>
                <a:ea typeface="ＭＳ Ｐゴシック" charset="0"/>
              </a:rPr>
              <a:pPr fontAlgn="base">
                <a:spcBef>
                  <a:spcPct val="0"/>
                </a:spcBef>
                <a:spcAft>
                  <a:spcPct val="0"/>
                </a:spcAft>
              </a:pPr>
              <a:t>1</a:t>
            </a:fld>
            <a:endParaRPr lang="en-US" dirty="0">
              <a:latin typeface="Arial" charset="0"/>
              <a:ea typeface="ＭＳ Ｐゴシック" charset="0"/>
            </a:endParaRPr>
          </a:p>
        </p:txBody>
      </p:sp>
    </p:spTree>
    <p:extLst>
      <p:ext uri="{BB962C8B-B14F-4D97-AF65-F5344CB8AC3E}">
        <p14:creationId xmlns:p14="http://schemas.microsoft.com/office/powerpoint/2010/main" val="77265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9332-D1C3-794F-81BC-298D668DDCA0}"/>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FD6D9F6F-4B69-9F42-9C81-2AEF83998EA9}"/>
              </a:ext>
            </a:extLst>
          </p:cNvPr>
          <p:cNvSpPr>
            <a:spLocks noGrp="1"/>
          </p:cNvSpPr>
          <p:nvPr>
            <p:ph idx="1"/>
          </p:nvPr>
        </p:nvSpPr>
        <p:spPr/>
        <p:txBody>
          <a:bodyPr/>
          <a:lstStyle/>
          <a:p>
            <a:r>
              <a:rPr lang="en-US" dirty="0"/>
              <a:t>Which myths seem to impact your experience with districts attempting to implement Tier 3 supports?</a:t>
            </a:r>
          </a:p>
          <a:p>
            <a:r>
              <a:rPr lang="en-US" dirty="0"/>
              <a:t>Write them in the chat box, please</a:t>
            </a:r>
          </a:p>
        </p:txBody>
      </p:sp>
    </p:spTree>
    <p:extLst>
      <p:ext uri="{BB962C8B-B14F-4D97-AF65-F5344CB8AC3E}">
        <p14:creationId xmlns:p14="http://schemas.microsoft.com/office/powerpoint/2010/main" val="160789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585E-1AFF-0F45-A076-F128FEE15010}"/>
              </a:ext>
            </a:extLst>
          </p:cNvPr>
          <p:cNvSpPr>
            <a:spLocks noGrp="1"/>
          </p:cNvSpPr>
          <p:nvPr>
            <p:ph type="title"/>
          </p:nvPr>
        </p:nvSpPr>
        <p:spPr/>
        <p:txBody>
          <a:bodyPr/>
          <a:lstStyle/>
          <a:p>
            <a:r>
              <a:rPr lang="en-US" dirty="0"/>
              <a:t>Tier 3 Myths</a:t>
            </a:r>
          </a:p>
        </p:txBody>
      </p:sp>
      <p:sp>
        <p:nvSpPr>
          <p:cNvPr id="3" name="Content Placeholder 2">
            <a:extLst>
              <a:ext uri="{FF2B5EF4-FFF2-40B4-BE49-F238E27FC236}">
                <a16:creationId xmlns:a16="http://schemas.microsoft.com/office/drawing/2014/main" id="{39E92E2B-EB6B-B743-8E41-35651AEA813E}"/>
              </a:ext>
            </a:extLst>
          </p:cNvPr>
          <p:cNvSpPr>
            <a:spLocks noGrp="1"/>
          </p:cNvSpPr>
          <p:nvPr>
            <p:ph idx="1"/>
          </p:nvPr>
        </p:nvSpPr>
        <p:spPr>
          <a:xfrm>
            <a:off x="634177" y="1143000"/>
            <a:ext cx="10969943" cy="5105400"/>
          </a:xfrm>
        </p:spPr>
        <p:txBody>
          <a:bodyPr>
            <a:normAutofit fontScale="62500" lnSpcReduction="20000"/>
          </a:bodyPr>
          <a:lstStyle/>
          <a:p>
            <a:pPr marL="514042" indent="-514042">
              <a:buFont typeface="+mj-lt"/>
              <a:buAutoNum type="arabicPeriod"/>
            </a:pPr>
            <a:r>
              <a:rPr lang="en-US" dirty="0"/>
              <a:t>Students must progress sequentially through each tier— a student must receive Tier 1 before moving to Tier 2, and s/he must receive Tier 2 before moving to Tier 3.</a:t>
            </a:r>
          </a:p>
          <a:p>
            <a:pPr marL="514042" indent="-514042">
              <a:buFont typeface="+mj-lt"/>
              <a:buAutoNum type="arabicPeriod"/>
            </a:pPr>
            <a:r>
              <a:rPr lang="en-US" dirty="0"/>
              <a:t>Tier 1 and Tier 2 must be in place and perfectly functional before we start Tier 3 supports.</a:t>
            </a:r>
          </a:p>
          <a:p>
            <a:pPr marL="514042" indent="-514042">
              <a:buFont typeface="+mj-lt"/>
              <a:buAutoNum type="arabicPeriod"/>
            </a:pPr>
            <a:r>
              <a:rPr lang="en-US" dirty="0"/>
              <a:t>Tier 2 supports are not necessary at Tier 3</a:t>
            </a:r>
          </a:p>
          <a:p>
            <a:pPr marL="514042" indent="-514042">
              <a:buFont typeface="+mj-lt"/>
              <a:buAutoNum type="arabicPeriod"/>
            </a:pPr>
            <a:r>
              <a:rPr lang="en-US" dirty="0"/>
              <a:t>Tier 3 may only be implemented by experts, so all staff should become experts in Tier 3 assessment, intervention and implementation.</a:t>
            </a:r>
          </a:p>
          <a:p>
            <a:pPr marL="514042" indent="-514042">
              <a:buFont typeface="+mj-lt"/>
              <a:buAutoNum type="arabicPeriod"/>
            </a:pPr>
            <a:r>
              <a:rPr lang="en-US" dirty="0"/>
              <a:t>Students in need of Tier 3 have either significant academic deficits or externalizing behaviors, and these deficits or behaviors are rooted in the child.</a:t>
            </a:r>
          </a:p>
          <a:p>
            <a:pPr marL="514042" indent="-514042">
              <a:buFont typeface="+mj-lt"/>
              <a:buAutoNum type="arabicPeriod"/>
            </a:pPr>
            <a:r>
              <a:rPr lang="en-US" dirty="0"/>
              <a:t>Conducting diagnostic or functional assessment always leads to high quality Tier 3 supports.</a:t>
            </a:r>
          </a:p>
          <a:p>
            <a:pPr marL="514042" indent="-514042">
              <a:buFont typeface="+mj-lt"/>
              <a:buAutoNum type="arabicPeriod"/>
            </a:pPr>
            <a:r>
              <a:rPr lang="en-US" dirty="0"/>
              <a:t>Most Tier 3 interventions are complex and difficult to implement. We just need an easy menu of interventions to choose from.</a:t>
            </a:r>
          </a:p>
          <a:p>
            <a:pPr marL="514042" indent="-514042">
              <a:buFont typeface="+mj-lt"/>
              <a:buAutoNum type="arabicPeriod"/>
            </a:pPr>
            <a:r>
              <a:rPr lang="en-US" dirty="0"/>
              <a:t>Tier 3 data collection is difficult, if not impossible, to accomplish especially with fidelity.</a:t>
            </a:r>
          </a:p>
          <a:p>
            <a:pPr marL="514042" indent="-514042">
              <a:buFont typeface="+mj-lt"/>
              <a:buAutoNum type="arabicPeriod"/>
            </a:pPr>
            <a:r>
              <a:rPr lang="en-US" dirty="0"/>
              <a:t>I can’t implement a Behavior Intervention Plan in a class with 20+ other students!</a:t>
            </a:r>
          </a:p>
          <a:p>
            <a:pPr marL="514042" indent="-514042">
              <a:buFont typeface="+mj-lt"/>
              <a:buAutoNum type="arabicPeriod"/>
            </a:pPr>
            <a:r>
              <a:rPr lang="en-US" dirty="0"/>
              <a:t>Do I just keep implementing the BIP forever?</a:t>
            </a:r>
          </a:p>
          <a:p>
            <a:pPr marL="514042" indent="-514042">
              <a:buFont typeface="+mj-lt"/>
              <a:buAutoNum type="arabicPeriod"/>
            </a:pPr>
            <a:r>
              <a:rPr lang="en-US" dirty="0"/>
              <a:t>As a Teacher, am I responsible for </a:t>
            </a:r>
            <a:r>
              <a:rPr lang="en-US" b="1" dirty="0"/>
              <a:t>everything</a:t>
            </a:r>
            <a:r>
              <a:rPr lang="en-US" dirty="0"/>
              <a:t> this student needs?</a:t>
            </a:r>
          </a:p>
          <a:p>
            <a:pPr marL="514042" indent="-514042">
              <a:buFont typeface="+mj-lt"/>
              <a:buAutoNum type="arabicPeriod"/>
            </a:pPr>
            <a:r>
              <a:rPr lang="en-US" dirty="0"/>
              <a:t>Special education is a Tier 3 intervention.</a:t>
            </a:r>
          </a:p>
          <a:p>
            <a:pPr marL="514042" indent="-514042">
              <a:buFont typeface="+mj-lt"/>
              <a:buAutoNum type="arabicPeriod"/>
            </a:pPr>
            <a:r>
              <a:rPr lang="en-US" dirty="0"/>
              <a:t>Compliance is all we need to be concerned about at Tier 3.</a:t>
            </a:r>
          </a:p>
          <a:p>
            <a:pPr marL="514042" indent="-514042">
              <a:buFont typeface="+mj-lt"/>
              <a:buAutoNum type="arabicPeriod"/>
            </a:pPr>
            <a:endParaRPr lang="en-US" dirty="0"/>
          </a:p>
          <a:p>
            <a:pPr marL="0" indent="0">
              <a:buNone/>
            </a:pPr>
            <a:endParaRPr lang="en-US" dirty="0"/>
          </a:p>
          <a:p>
            <a:pPr marL="514042" indent="-514042">
              <a:buFont typeface="+mj-lt"/>
              <a:buAutoNum type="arabicPeriod"/>
            </a:pPr>
            <a:endParaRPr lang="en-US" dirty="0"/>
          </a:p>
          <a:p>
            <a:pPr marL="514042" indent="-514042">
              <a:buFont typeface="+mj-lt"/>
              <a:buAutoNum type="arabicPeriod"/>
            </a:pPr>
            <a:endParaRPr lang="en-US" dirty="0"/>
          </a:p>
        </p:txBody>
      </p:sp>
    </p:spTree>
    <p:extLst>
      <p:ext uri="{BB962C8B-B14F-4D97-AF65-F5344CB8AC3E}">
        <p14:creationId xmlns:p14="http://schemas.microsoft.com/office/powerpoint/2010/main" val="3629113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9672-6AEF-4F22-93BD-A3AE7155777F}"/>
              </a:ext>
            </a:extLst>
          </p:cNvPr>
          <p:cNvSpPr>
            <a:spLocks noGrp="1"/>
          </p:cNvSpPr>
          <p:nvPr>
            <p:ph type="title"/>
          </p:nvPr>
        </p:nvSpPr>
        <p:spPr>
          <a:xfrm>
            <a:off x="917209" y="457200"/>
            <a:ext cx="10512862" cy="1325218"/>
          </a:xfrm>
        </p:spPr>
        <p:txBody>
          <a:bodyPr/>
          <a:lstStyle/>
          <a:p>
            <a:r>
              <a:rPr lang="en-US" dirty="0"/>
              <a:t>Critical Systems for Tier 3</a:t>
            </a:r>
          </a:p>
        </p:txBody>
      </p:sp>
      <p:sp>
        <p:nvSpPr>
          <p:cNvPr id="3" name="Content Placeholder 2">
            <a:extLst>
              <a:ext uri="{FF2B5EF4-FFF2-40B4-BE49-F238E27FC236}">
                <a16:creationId xmlns:a16="http://schemas.microsoft.com/office/drawing/2014/main" id="{6FC8F564-92E3-410C-9F30-FEE5D14BF7A2}"/>
              </a:ext>
            </a:extLst>
          </p:cNvPr>
          <p:cNvSpPr>
            <a:spLocks noGrp="1"/>
          </p:cNvSpPr>
          <p:nvPr>
            <p:ph sz="quarter" idx="15"/>
          </p:nvPr>
        </p:nvSpPr>
        <p:spPr>
          <a:xfrm>
            <a:off x="917209" y="1393561"/>
            <a:ext cx="10888539" cy="4342269"/>
          </a:xfrm>
        </p:spPr>
        <p:txBody>
          <a:bodyPr>
            <a:normAutofit/>
          </a:bodyPr>
          <a:lstStyle/>
          <a:p>
            <a:pPr marL="457063" indent="-457063">
              <a:buFont typeface="+mj-lt"/>
              <a:buAutoNum type="arabicPeriod"/>
            </a:pPr>
            <a:r>
              <a:rPr lang="en-US" sz="2399" dirty="0"/>
              <a:t>Teaming</a:t>
            </a:r>
          </a:p>
          <a:p>
            <a:pPr marL="457063" indent="-457063">
              <a:buFont typeface="+mj-lt"/>
              <a:buAutoNum type="arabicPeriod"/>
            </a:pPr>
            <a:r>
              <a:rPr lang="en-US" sz="2399" dirty="0"/>
              <a:t>Identifying students</a:t>
            </a:r>
          </a:p>
          <a:p>
            <a:pPr marL="457063" indent="-457063">
              <a:buFont typeface="+mj-lt"/>
              <a:buAutoNum type="arabicPeriod"/>
            </a:pPr>
            <a:r>
              <a:rPr lang="en-US" sz="2399" dirty="0"/>
              <a:t>Staffing and Professional Development</a:t>
            </a:r>
          </a:p>
          <a:p>
            <a:pPr marL="457063" indent="-457063">
              <a:buFont typeface="+mj-lt"/>
              <a:buAutoNum type="arabicPeriod"/>
            </a:pPr>
            <a:r>
              <a:rPr lang="en-US" sz="2399" dirty="0"/>
              <a:t>Student/Family/Community Involvement</a:t>
            </a:r>
          </a:p>
          <a:p>
            <a:pPr marL="457063" indent="-457063">
              <a:buFont typeface="+mj-lt"/>
              <a:buAutoNum type="arabicPeriod"/>
            </a:pPr>
            <a:r>
              <a:rPr lang="en-US" sz="2399" dirty="0"/>
              <a:t>Assessments : QOL, Academic, Social, Physical</a:t>
            </a:r>
          </a:p>
          <a:p>
            <a:pPr marL="457063" indent="-457063">
              <a:buFont typeface="+mj-lt"/>
              <a:buAutoNum type="arabicPeriod"/>
            </a:pPr>
            <a:r>
              <a:rPr lang="en-US" sz="2399" dirty="0"/>
              <a:t>Comprehensive supports: BSP with hypotheses, formal and natural supports, Tier 3 is not separated from Tiers 1 and 2</a:t>
            </a:r>
          </a:p>
          <a:p>
            <a:pPr marL="457063" indent="-457063">
              <a:buFont typeface="+mj-lt"/>
              <a:buAutoNum type="arabicPeriod"/>
            </a:pPr>
            <a:r>
              <a:rPr lang="en-US" sz="2399" dirty="0"/>
              <a:t>Data systems exist for school and student Tier 3 team problem-solving</a:t>
            </a:r>
          </a:p>
          <a:p>
            <a:pPr marL="457063" indent="-457063">
              <a:buFont typeface="+mj-lt"/>
              <a:buAutoNum type="arabicPeriod"/>
            </a:pPr>
            <a:r>
              <a:rPr lang="en-US" sz="2399" dirty="0"/>
              <a:t>Evaluation of school and student team success</a:t>
            </a:r>
          </a:p>
          <a:p>
            <a:endParaRPr lang="en-US" sz="2399" dirty="0"/>
          </a:p>
          <a:p>
            <a:endParaRPr lang="en-US" sz="2399" dirty="0"/>
          </a:p>
          <a:p>
            <a:endParaRPr lang="en-US" sz="2399" dirty="0"/>
          </a:p>
        </p:txBody>
      </p:sp>
      <p:sp>
        <p:nvSpPr>
          <p:cNvPr id="5" name="Slide Number Placeholder 4">
            <a:extLst>
              <a:ext uri="{FF2B5EF4-FFF2-40B4-BE49-F238E27FC236}">
                <a16:creationId xmlns:a16="http://schemas.microsoft.com/office/drawing/2014/main" id="{B71FB6E3-661B-493D-8796-AC3A00839DD9}"/>
              </a:ext>
            </a:extLst>
          </p:cNvPr>
          <p:cNvSpPr>
            <a:spLocks noGrp="1"/>
          </p:cNvSpPr>
          <p:nvPr>
            <p:ph type="sldNum" sz="quarter" idx="14"/>
          </p:nvPr>
        </p:nvSpPr>
        <p:spPr>
          <a:xfrm>
            <a:off x="11805747" y="6492078"/>
            <a:ext cx="2742486" cy="365030"/>
          </a:xfrm>
        </p:spPr>
        <p:txBody>
          <a:bodyPr/>
          <a:lstStyle/>
          <a:p>
            <a:fld id="{99A20822-4A49-4D36-86E3-300BA48D3F00}" type="slidenum">
              <a:rPr lang="en-US" sz="1000"/>
              <a:pPr/>
              <a:t>12</a:t>
            </a:fld>
            <a:endParaRPr lang="en-US" sz="1000" dirty="0"/>
          </a:p>
        </p:txBody>
      </p:sp>
    </p:spTree>
    <p:extLst>
      <p:ext uri="{BB962C8B-B14F-4D97-AF65-F5344CB8AC3E}">
        <p14:creationId xmlns:p14="http://schemas.microsoft.com/office/powerpoint/2010/main" val="3097972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7A00-9DCA-4DAC-8068-40BC837C7893}"/>
              </a:ext>
            </a:extLst>
          </p:cNvPr>
          <p:cNvSpPr>
            <a:spLocks noGrp="1"/>
          </p:cNvSpPr>
          <p:nvPr>
            <p:ph type="title"/>
          </p:nvPr>
        </p:nvSpPr>
        <p:spPr>
          <a:xfrm>
            <a:off x="836457" y="2194247"/>
            <a:ext cx="10512862" cy="1325218"/>
          </a:xfrm>
        </p:spPr>
        <p:txBody>
          <a:bodyPr>
            <a:noAutofit/>
          </a:bodyPr>
          <a:lstStyle/>
          <a:p>
            <a:pPr algn="ctr"/>
            <a:r>
              <a:rPr lang="en-US" sz="4400" b="1" dirty="0"/>
              <a:t>1. Teaming:  </a:t>
            </a:r>
            <a:br>
              <a:rPr lang="en-US" sz="4400" b="1" dirty="0"/>
            </a:br>
            <a:r>
              <a:rPr lang="en-US" sz="4400" b="1" i="1" dirty="0">
                <a:solidFill>
                  <a:srgbClr val="FF0000"/>
                </a:solidFill>
              </a:rPr>
              <a:t>What! More teams?</a:t>
            </a:r>
            <a:br>
              <a:rPr lang="en-US" sz="4400" b="1" i="1" dirty="0">
                <a:solidFill>
                  <a:srgbClr val="FF0000"/>
                </a:solidFill>
              </a:rPr>
            </a:br>
            <a:endParaRPr lang="en-US" sz="4400" b="1" dirty="0"/>
          </a:p>
        </p:txBody>
      </p:sp>
      <p:sp>
        <p:nvSpPr>
          <p:cNvPr id="4" name="Text Placeholder 3">
            <a:extLst>
              <a:ext uri="{FF2B5EF4-FFF2-40B4-BE49-F238E27FC236}">
                <a16:creationId xmlns:a16="http://schemas.microsoft.com/office/drawing/2014/main" id="{2855D978-558C-419D-8C66-EA0712D1ABA6}"/>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AD7CD58B-044F-4786-9D61-CDDA52BCEA90}"/>
              </a:ext>
            </a:extLst>
          </p:cNvPr>
          <p:cNvSpPr>
            <a:spLocks noGrp="1"/>
          </p:cNvSpPr>
          <p:nvPr>
            <p:ph type="sldNum" sz="quarter" idx="14"/>
          </p:nvPr>
        </p:nvSpPr>
        <p:spPr/>
        <p:txBody>
          <a:bodyPr/>
          <a:lstStyle/>
          <a:p>
            <a:endParaRPr lang="en-US" dirty="0"/>
          </a:p>
        </p:txBody>
      </p:sp>
      <p:sp>
        <p:nvSpPr>
          <p:cNvPr id="8" name="Rectangle 7">
            <a:extLst>
              <a:ext uri="{FF2B5EF4-FFF2-40B4-BE49-F238E27FC236}">
                <a16:creationId xmlns:a16="http://schemas.microsoft.com/office/drawing/2014/main" id="{9BCE6B7C-06C9-4D27-B968-5E51615490A7}"/>
              </a:ext>
            </a:extLst>
          </p:cNvPr>
          <p:cNvSpPr/>
          <p:nvPr/>
        </p:nvSpPr>
        <p:spPr>
          <a:xfrm>
            <a:off x="11938500" y="6494736"/>
            <a:ext cx="335261" cy="246157"/>
          </a:xfrm>
          <a:prstGeom prst="rect">
            <a:avLst/>
          </a:prstGeom>
        </p:spPr>
        <p:txBody>
          <a:bodyPr wrap="none">
            <a:spAutoFit/>
          </a:bodyPr>
          <a:lstStyle/>
          <a:p>
            <a:fld id="{99A20822-4A49-4D36-86E3-300BA48D3F00}" type="slidenum">
              <a:rPr lang="en-US" sz="1000"/>
              <a:pPr/>
              <a:t>13</a:t>
            </a:fld>
            <a:endParaRPr lang="en-US" sz="1000" dirty="0"/>
          </a:p>
        </p:txBody>
      </p:sp>
    </p:spTree>
    <p:extLst>
      <p:ext uri="{BB962C8B-B14F-4D97-AF65-F5344CB8AC3E}">
        <p14:creationId xmlns:p14="http://schemas.microsoft.com/office/powerpoint/2010/main" val="356753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Levels of Tier 3 Teams</a:t>
            </a:r>
          </a:p>
        </p:txBody>
      </p:sp>
      <p:graphicFrame>
        <p:nvGraphicFramePr>
          <p:cNvPr id="6" name="Content Placeholder 5"/>
          <p:cNvGraphicFramePr>
            <a:graphicFrameLocks noGrp="1"/>
          </p:cNvGraphicFramePr>
          <p:nvPr>
            <p:ph sz="quarter" idx="15"/>
          </p:nvPr>
        </p:nvGraphicFramePr>
        <p:xfrm>
          <a:off x="457080" y="1372136"/>
          <a:ext cx="11271489" cy="4803514"/>
        </p:xfrm>
        <a:graphic>
          <a:graphicData uri="http://schemas.openxmlformats.org/drawingml/2006/table">
            <a:tbl>
              <a:tblPr firstRow="1" bandRow="1">
                <a:tableStyleId>{5C22544A-7EE6-4342-B048-85BDC9FD1C3A}</a:tableStyleId>
              </a:tblPr>
              <a:tblGrid>
                <a:gridCol w="3757163">
                  <a:extLst>
                    <a:ext uri="{9D8B030D-6E8A-4147-A177-3AD203B41FA5}">
                      <a16:colId xmlns:a16="http://schemas.microsoft.com/office/drawing/2014/main" val="20000"/>
                    </a:ext>
                  </a:extLst>
                </a:gridCol>
                <a:gridCol w="3757163">
                  <a:extLst>
                    <a:ext uri="{9D8B030D-6E8A-4147-A177-3AD203B41FA5}">
                      <a16:colId xmlns:a16="http://schemas.microsoft.com/office/drawing/2014/main" val="20001"/>
                    </a:ext>
                  </a:extLst>
                </a:gridCol>
                <a:gridCol w="3757163">
                  <a:extLst>
                    <a:ext uri="{9D8B030D-6E8A-4147-A177-3AD203B41FA5}">
                      <a16:colId xmlns:a16="http://schemas.microsoft.com/office/drawing/2014/main" val="20002"/>
                    </a:ext>
                  </a:extLst>
                </a:gridCol>
              </a:tblGrid>
              <a:tr h="688738">
                <a:tc>
                  <a:txBody>
                    <a:bodyPr/>
                    <a:lstStyle/>
                    <a:p>
                      <a:r>
                        <a:rPr lang="en-US" sz="2800" dirty="0"/>
                        <a:t>District </a:t>
                      </a:r>
                    </a:p>
                  </a:txBody>
                  <a:tcPr marL="91416" marR="91416" marT="45708" marB="45708"/>
                </a:tc>
                <a:tc>
                  <a:txBody>
                    <a:bodyPr/>
                    <a:lstStyle/>
                    <a:p>
                      <a:r>
                        <a:rPr lang="en-US" sz="2800" dirty="0"/>
                        <a:t>School </a:t>
                      </a:r>
                    </a:p>
                  </a:txBody>
                  <a:tcPr marL="91416" marR="91416" marT="45708" marB="45708"/>
                </a:tc>
                <a:tc>
                  <a:txBody>
                    <a:bodyPr/>
                    <a:lstStyle/>
                    <a:p>
                      <a:r>
                        <a:rPr lang="en-US" sz="2800" dirty="0"/>
                        <a:t>Student</a:t>
                      </a:r>
                    </a:p>
                  </a:txBody>
                  <a:tcPr marL="91416" marR="91416" marT="45708" marB="45708"/>
                </a:tc>
                <a:extLst>
                  <a:ext uri="{0D108BD9-81ED-4DB2-BD59-A6C34878D82A}">
                    <a16:rowId xmlns:a16="http://schemas.microsoft.com/office/drawing/2014/main" val="10000"/>
                  </a:ext>
                </a:extLst>
              </a:tr>
              <a:tr h="4113728">
                <a:tc>
                  <a:txBody>
                    <a:bodyPr/>
                    <a:lstStyle/>
                    <a:p>
                      <a:pPr marL="171450" indent="-171450">
                        <a:buFont typeface="Arial" panose="020B0604020202020204" pitchFamily="34" charset="0"/>
                        <a:buChar char="•"/>
                      </a:pPr>
                      <a:r>
                        <a:rPr lang="en-US" sz="2400" dirty="0"/>
                        <a:t>Charged with developing a consistent</a:t>
                      </a:r>
                      <a:r>
                        <a:rPr lang="en-US" sz="2400" baseline="0" dirty="0"/>
                        <a:t> Tier 3 process across </a:t>
                      </a:r>
                      <a:r>
                        <a:rPr lang="en-US" sz="2400" b="1" baseline="0" dirty="0"/>
                        <a:t>ALL schools</a:t>
                      </a:r>
                      <a:r>
                        <a:rPr lang="en-US" sz="2400" baseline="0" dirty="0"/>
                        <a:t>.</a:t>
                      </a:r>
                    </a:p>
                    <a:p>
                      <a:pPr marL="171450" indent="-171450">
                        <a:buFont typeface="Arial" panose="020B0604020202020204" pitchFamily="34" charset="0"/>
                        <a:buChar char="•"/>
                      </a:pPr>
                      <a:r>
                        <a:rPr lang="en-US" sz="2400" baseline="0" dirty="0"/>
                        <a:t>District leadership team plans PD, process, evaluation, etc.</a:t>
                      </a:r>
                    </a:p>
                    <a:p>
                      <a:pPr marL="171450" indent="-171450">
                        <a:buFont typeface="Arial" panose="020B0604020202020204" pitchFamily="34" charset="0"/>
                        <a:buChar char="•"/>
                      </a:pPr>
                      <a:r>
                        <a:rPr lang="en-US" sz="2400" baseline="0" dirty="0"/>
                        <a:t>Expands membership to include community feedback and expertise.</a:t>
                      </a:r>
                      <a:endParaRPr lang="en-US" sz="2400" dirty="0"/>
                    </a:p>
                  </a:txBody>
                  <a:tcPr marL="91416" marR="91416" marT="45708" marB="45708"/>
                </a:tc>
                <a:tc>
                  <a:txBody>
                    <a:bodyPr/>
                    <a:lstStyle/>
                    <a:p>
                      <a:pPr marL="285750" marR="0" indent="-285750" algn="l" defTabSz="5143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Charged with</a:t>
                      </a:r>
                      <a:r>
                        <a:rPr lang="en-US" sz="2400" baseline="0" dirty="0"/>
                        <a:t> </a:t>
                      </a:r>
                      <a:r>
                        <a:rPr lang="en-US" sz="2400" dirty="0"/>
                        <a:t>developing a consistent</a:t>
                      </a:r>
                      <a:r>
                        <a:rPr lang="en-US" sz="2400" baseline="0" dirty="0"/>
                        <a:t> Tier 3 process across </a:t>
                      </a:r>
                      <a:r>
                        <a:rPr lang="en-US" sz="2400" b="1" baseline="0" dirty="0"/>
                        <a:t>ALL students</a:t>
                      </a:r>
                      <a:r>
                        <a:rPr lang="en-US" sz="2400" baseline="0" dirty="0"/>
                        <a:t>.</a:t>
                      </a:r>
                    </a:p>
                    <a:p>
                      <a:pPr marL="285750" marR="0" indent="-285750" algn="l" defTabSz="5143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School leadership</a:t>
                      </a:r>
                      <a:r>
                        <a:rPr lang="en-US" sz="2400" baseline="0" dirty="0"/>
                        <a:t> team organizes internal and external personnel and resources to meet needs of all students with intensive needs</a:t>
                      </a:r>
                      <a:endParaRPr lang="en-US" sz="2400" dirty="0"/>
                    </a:p>
                    <a:p>
                      <a:pPr marL="285750" indent="-285750">
                        <a:buFont typeface="Arial" panose="020B0604020202020204" pitchFamily="34" charset="0"/>
                        <a:buChar char="•"/>
                      </a:pPr>
                      <a:r>
                        <a:rPr lang="en-US" sz="2400" dirty="0"/>
                        <a:t>Develops process for seeking expertise</a:t>
                      </a:r>
                    </a:p>
                  </a:txBody>
                  <a:tcPr marL="91416" marR="91416" marT="45708" marB="45708"/>
                </a:tc>
                <a:tc>
                  <a:txBody>
                    <a:bodyPr/>
                    <a:lstStyle/>
                    <a:p>
                      <a:pPr marL="171450" indent="-171450">
                        <a:buFont typeface="Arial" panose="020B0604020202020204" pitchFamily="34" charset="0"/>
                        <a:buChar char="•"/>
                      </a:pPr>
                      <a:r>
                        <a:rPr lang="en-US" sz="2400" dirty="0"/>
                        <a:t>Charged with</a:t>
                      </a:r>
                      <a:r>
                        <a:rPr lang="en-US" sz="2400" baseline="0" dirty="0"/>
                        <a:t> </a:t>
                      </a:r>
                      <a:r>
                        <a:rPr lang="en-US" sz="2400" dirty="0"/>
                        <a:t>developing an effective</a:t>
                      </a:r>
                      <a:r>
                        <a:rPr lang="en-US" sz="2400" baseline="0" dirty="0"/>
                        <a:t> Tier 3 process for </a:t>
                      </a:r>
                      <a:r>
                        <a:rPr lang="en-US" sz="2400" b="1" baseline="0" dirty="0"/>
                        <a:t>one student.</a:t>
                      </a:r>
                    </a:p>
                    <a:p>
                      <a:pPr marL="171450" indent="-171450">
                        <a:buFont typeface="Arial" panose="020B0604020202020204" pitchFamily="34" charset="0"/>
                        <a:buChar char="•"/>
                      </a:pPr>
                      <a:r>
                        <a:rPr lang="en-US" sz="2400" dirty="0"/>
                        <a:t>Determines level of need:</a:t>
                      </a:r>
                      <a:r>
                        <a:rPr lang="en-US" sz="2400" baseline="0" dirty="0"/>
                        <a:t> brief consult, comprehensive plan, wraparound</a:t>
                      </a:r>
                    </a:p>
                    <a:p>
                      <a:pPr marL="171450" indent="-171450">
                        <a:buFont typeface="Arial" panose="020B0604020202020204" pitchFamily="34" charset="0"/>
                        <a:buChar char="•"/>
                      </a:pPr>
                      <a:r>
                        <a:rPr lang="en-US" sz="2400" baseline="0" dirty="0"/>
                        <a:t>Makes a commitment to meeting frequently to assess, implement and evaluate</a:t>
                      </a:r>
                      <a:endParaRPr lang="en-US" sz="2400" dirty="0"/>
                    </a:p>
                  </a:txBody>
                  <a:tcPr marL="91416" marR="91416" marT="45708" marB="45708"/>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4"/>
          </p:nvPr>
        </p:nvSpPr>
        <p:spPr/>
        <p:txBody>
          <a:bodyPr/>
          <a:lstStyle/>
          <a:p>
            <a:endParaRPr lang="en-US" dirty="0"/>
          </a:p>
        </p:txBody>
      </p:sp>
      <p:sp>
        <p:nvSpPr>
          <p:cNvPr id="3" name="Rectangle 2">
            <a:extLst>
              <a:ext uri="{FF2B5EF4-FFF2-40B4-BE49-F238E27FC236}">
                <a16:creationId xmlns:a16="http://schemas.microsoft.com/office/drawing/2014/main" id="{37A03C5F-1295-4022-BF6B-559D199F9C32}"/>
              </a:ext>
            </a:extLst>
          </p:cNvPr>
          <p:cNvSpPr/>
          <p:nvPr/>
        </p:nvSpPr>
        <p:spPr>
          <a:xfrm>
            <a:off x="11849127" y="6507433"/>
            <a:ext cx="335261" cy="246157"/>
          </a:xfrm>
          <a:prstGeom prst="rect">
            <a:avLst/>
          </a:prstGeom>
        </p:spPr>
        <p:txBody>
          <a:bodyPr wrap="none">
            <a:spAutoFit/>
          </a:bodyPr>
          <a:lstStyle/>
          <a:p>
            <a:fld id="{99A20822-4A49-4D36-86E3-300BA48D3F00}" type="slidenum">
              <a:rPr lang="en-US" sz="1000"/>
              <a:pPr/>
              <a:t>14</a:t>
            </a:fld>
            <a:endParaRPr lang="en-US" sz="1000" dirty="0"/>
          </a:p>
        </p:txBody>
      </p:sp>
    </p:spTree>
    <p:extLst>
      <p:ext uri="{BB962C8B-B14F-4D97-AF65-F5344CB8AC3E}">
        <p14:creationId xmlns:p14="http://schemas.microsoft.com/office/powerpoint/2010/main" val="90705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47046"/>
            <a:ext cx="10969943" cy="868362"/>
          </a:xfrm>
        </p:spPr>
        <p:txBody>
          <a:bodyPr>
            <a:normAutofit/>
          </a:bodyPr>
          <a:lstStyle/>
          <a:p>
            <a:r>
              <a:rPr lang="en-US" sz="3600" dirty="0"/>
              <a:t>Organizing the School Level Tier 3 Team</a:t>
            </a:r>
          </a:p>
        </p:txBody>
      </p:sp>
      <p:sp>
        <p:nvSpPr>
          <p:cNvPr id="3" name="Content Placeholder 2"/>
          <p:cNvSpPr>
            <a:spLocks noGrp="1"/>
          </p:cNvSpPr>
          <p:nvPr>
            <p:ph sz="quarter" idx="15"/>
          </p:nvPr>
        </p:nvSpPr>
        <p:spPr>
          <a:xfrm>
            <a:off x="746001" y="1524314"/>
            <a:ext cx="10833383" cy="4919635"/>
          </a:xfrm>
        </p:spPr>
        <p:txBody>
          <a:bodyPr>
            <a:normAutofit fontScale="92500"/>
          </a:bodyPr>
          <a:lstStyle/>
          <a:p>
            <a:r>
              <a:rPr lang="en-US" sz="2399" dirty="0"/>
              <a:t>Do you combine Tier 2 and 3 teams?</a:t>
            </a:r>
          </a:p>
          <a:p>
            <a:r>
              <a:rPr lang="en-US" sz="2399" dirty="0"/>
              <a:t>Do you have one systems level PBIS Team (all three tiers)?</a:t>
            </a:r>
          </a:p>
          <a:p>
            <a:r>
              <a:rPr lang="en-US" sz="2399" dirty="0"/>
              <a:t>Do you combine academic and behavior teams? </a:t>
            </a:r>
          </a:p>
          <a:p>
            <a:r>
              <a:rPr lang="en-US" sz="2399" dirty="0"/>
              <a:t>Getting the right membership:</a:t>
            </a:r>
          </a:p>
          <a:p>
            <a:pPr marL="239952" lvl="1" indent="0">
              <a:buNone/>
            </a:pPr>
            <a:r>
              <a:rPr lang="en-US" sz="2399" dirty="0"/>
              <a:t>	a) behavioral expertise, </a:t>
            </a:r>
          </a:p>
          <a:p>
            <a:pPr marL="239952" lvl="1" indent="0">
              <a:buNone/>
            </a:pPr>
            <a:r>
              <a:rPr lang="en-US" sz="2399" dirty="0"/>
              <a:t>	b) administrative authority, </a:t>
            </a:r>
          </a:p>
          <a:p>
            <a:pPr marL="239952" lvl="1" indent="0">
              <a:buNone/>
            </a:pPr>
            <a:r>
              <a:rPr lang="en-US" sz="2399" dirty="0"/>
              <a:t>	c) multi-agency supports (e.g., person centered planning, wraparound, RENEW)</a:t>
            </a:r>
          </a:p>
          <a:p>
            <a:pPr marL="239952" lvl="1" indent="0">
              <a:buNone/>
            </a:pPr>
            <a:r>
              <a:rPr lang="en-US" sz="2399" dirty="0"/>
              <a:t>	d) knowledge of students, and </a:t>
            </a:r>
          </a:p>
          <a:p>
            <a:pPr marL="239952" lvl="1" indent="0">
              <a:buNone/>
            </a:pPr>
            <a:r>
              <a:rPr lang="en-US" sz="2399" dirty="0"/>
              <a:t>	e) knowledge about the operations of the school across grade levels and programs</a:t>
            </a:r>
          </a:p>
          <a:p>
            <a:r>
              <a:rPr lang="en-US" sz="2399" dirty="0"/>
              <a:t>Do you have access to the broad areas of expertise that may be needed (behavioral, mental health, medical, etc.)</a:t>
            </a:r>
          </a:p>
          <a:p>
            <a:endParaRPr lang="en-US" dirty="0"/>
          </a:p>
        </p:txBody>
      </p:sp>
      <p:sp>
        <p:nvSpPr>
          <p:cNvPr id="5" name="Slide Number Placeholder 4"/>
          <p:cNvSpPr>
            <a:spLocks noGrp="1"/>
          </p:cNvSpPr>
          <p:nvPr>
            <p:ph type="sldNum" sz="quarter" idx="14"/>
          </p:nvPr>
        </p:nvSpPr>
        <p:spPr/>
        <p:txBody>
          <a:bodyPr/>
          <a:lstStyle/>
          <a:p>
            <a:endParaRPr lang="en-US" dirty="0"/>
          </a:p>
        </p:txBody>
      </p:sp>
      <p:sp>
        <p:nvSpPr>
          <p:cNvPr id="4" name="Rectangle 3">
            <a:extLst>
              <a:ext uri="{FF2B5EF4-FFF2-40B4-BE49-F238E27FC236}">
                <a16:creationId xmlns:a16="http://schemas.microsoft.com/office/drawing/2014/main" id="{F8E65178-8144-42E0-9A50-1B3B5EA83FA6}"/>
              </a:ext>
            </a:extLst>
          </p:cNvPr>
          <p:cNvSpPr/>
          <p:nvPr/>
        </p:nvSpPr>
        <p:spPr>
          <a:xfrm>
            <a:off x="11859602" y="6507433"/>
            <a:ext cx="335261" cy="246157"/>
          </a:xfrm>
          <a:prstGeom prst="rect">
            <a:avLst/>
          </a:prstGeom>
        </p:spPr>
        <p:txBody>
          <a:bodyPr wrap="none">
            <a:spAutoFit/>
          </a:bodyPr>
          <a:lstStyle/>
          <a:p>
            <a:fld id="{99A20822-4A49-4D36-86E3-300BA48D3F00}" type="slidenum">
              <a:rPr lang="en-US" sz="1000"/>
              <a:pPr/>
              <a:t>15</a:t>
            </a:fld>
            <a:endParaRPr lang="en-US" sz="1000" dirty="0"/>
          </a:p>
        </p:txBody>
      </p:sp>
    </p:spTree>
    <p:extLst>
      <p:ext uri="{BB962C8B-B14F-4D97-AF65-F5344CB8AC3E}">
        <p14:creationId xmlns:p14="http://schemas.microsoft.com/office/powerpoint/2010/main" val="3352610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759033"/>
            <a:ext cx="10969943" cy="868362"/>
          </a:xfrm>
        </p:spPr>
        <p:txBody>
          <a:bodyPr>
            <a:normAutofit/>
          </a:bodyPr>
          <a:lstStyle/>
          <a:p>
            <a:r>
              <a:rPr lang="en-US" sz="3600" dirty="0"/>
              <a:t>Tier 3 Student Support Teams</a:t>
            </a:r>
          </a:p>
        </p:txBody>
      </p:sp>
      <p:sp>
        <p:nvSpPr>
          <p:cNvPr id="3" name="Content Placeholder 2"/>
          <p:cNvSpPr>
            <a:spLocks noGrp="1"/>
          </p:cNvSpPr>
          <p:nvPr>
            <p:ph sz="quarter" idx="15"/>
          </p:nvPr>
        </p:nvSpPr>
        <p:spPr>
          <a:xfrm>
            <a:off x="733304" y="1600676"/>
            <a:ext cx="11271616" cy="4342269"/>
          </a:xfrm>
        </p:spPr>
        <p:txBody>
          <a:bodyPr>
            <a:noAutofit/>
          </a:bodyPr>
          <a:lstStyle/>
          <a:p>
            <a:r>
              <a:rPr lang="en-US" sz="3199" dirty="0"/>
              <a:t>Individualized</a:t>
            </a:r>
          </a:p>
          <a:p>
            <a:r>
              <a:rPr lang="en-US" sz="3199" dirty="0"/>
              <a:t>Constructed in collaboration with the family and student</a:t>
            </a:r>
          </a:p>
          <a:p>
            <a:r>
              <a:rPr lang="en-US" sz="3199" dirty="0"/>
              <a:t>Matched to the support needs of students </a:t>
            </a:r>
          </a:p>
          <a:p>
            <a:pPr lvl="1"/>
            <a:r>
              <a:rPr lang="en-US" sz="3199" dirty="0"/>
              <a:t>Brief consult - 2 people</a:t>
            </a:r>
          </a:p>
          <a:p>
            <a:pPr lvl="1"/>
            <a:r>
              <a:rPr lang="en-US" sz="3199" dirty="0"/>
              <a:t>Comprehensive team - a few school staff, student and family members</a:t>
            </a:r>
          </a:p>
          <a:p>
            <a:pPr lvl="1"/>
            <a:r>
              <a:rPr lang="en-US" sz="3199" dirty="0"/>
              <a:t>Wraparound – broader team with community, medical, mental health, law enforcement, etc. </a:t>
            </a:r>
          </a:p>
        </p:txBody>
      </p:sp>
      <p:sp>
        <p:nvSpPr>
          <p:cNvPr id="5" name="Slide Number Placeholder 4"/>
          <p:cNvSpPr>
            <a:spLocks noGrp="1"/>
          </p:cNvSpPr>
          <p:nvPr>
            <p:ph type="sldNum" sz="quarter" idx="14"/>
          </p:nvPr>
        </p:nvSpPr>
        <p:spPr/>
        <p:txBody>
          <a:bodyPr/>
          <a:lstStyle/>
          <a:p>
            <a:endParaRPr lang="en-US" dirty="0"/>
          </a:p>
        </p:txBody>
      </p:sp>
      <p:sp>
        <p:nvSpPr>
          <p:cNvPr id="4" name="Rectangle 3">
            <a:extLst>
              <a:ext uri="{FF2B5EF4-FFF2-40B4-BE49-F238E27FC236}">
                <a16:creationId xmlns:a16="http://schemas.microsoft.com/office/drawing/2014/main" id="{DAB5DDBE-95A3-40D5-8A82-6742329A60DB}"/>
              </a:ext>
            </a:extLst>
          </p:cNvPr>
          <p:cNvSpPr/>
          <p:nvPr/>
        </p:nvSpPr>
        <p:spPr>
          <a:xfrm>
            <a:off x="11795623" y="6424388"/>
            <a:ext cx="335261" cy="246157"/>
          </a:xfrm>
          <a:prstGeom prst="rect">
            <a:avLst/>
          </a:prstGeom>
        </p:spPr>
        <p:txBody>
          <a:bodyPr wrap="none">
            <a:spAutoFit/>
          </a:bodyPr>
          <a:lstStyle/>
          <a:p>
            <a:fld id="{99A20822-4A49-4D36-86E3-300BA48D3F00}" type="slidenum">
              <a:rPr lang="en-US" sz="1000"/>
              <a:pPr/>
              <a:t>16</a:t>
            </a:fld>
            <a:endParaRPr lang="en-US" sz="1000" dirty="0"/>
          </a:p>
        </p:txBody>
      </p:sp>
    </p:spTree>
    <p:extLst>
      <p:ext uri="{BB962C8B-B14F-4D97-AF65-F5344CB8AC3E}">
        <p14:creationId xmlns:p14="http://schemas.microsoft.com/office/powerpoint/2010/main" val="272442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99" dirty="0"/>
              <a:t>Effective Teaming</a:t>
            </a:r>
          </a:p>
        </p:txBody>
      </p:sp>
      <p:sp>
        <p:nvSpPr>
          <p:cNvPr id="3" name="Content Placeholder 2"/>
          <p:cNvSpPr>
            <a:spLocks noGrp="1"/>
          </p:cNvSpPr>
          <p:nvPr>
            <p:ph sz="quarter" idx="15"/>
          </p:nvPr>
        </p:nvSpPr>
        <p:spPr>
          <a:xfrm>
            <a:off x="457080" y="1372136"/>
            <a:ext cx="11271616" cy="4739208"/>
          </a:xfrm>
        </p:spPr>
        <p:txBody>
          <a:bodyPr>
            <a:normAutofit lnSpcReduction="10000"/>
          </a:bodyPr>
          <a:lstStyle/>
          <a:p>
            <a:r>
              <a:rPr lang="en-US" sz="3199" dirty="0"/>
              <a:t>School Tier 3 Team is not the place for individual student problem-solving.</a:t>
            </a:r>
          </a:p>
          <a:p>
            <a:r>
              <a:rPr lang="en-US" sz="3199" dirty="0"/>
              <a:t>Student team may identify systems issues to forward to School Tier 3 Team.</a:t>
            </a:r>
          </a:p>
          <a:p>
            <a:r>
              <a:rPr lang="en-US" sz="3199" dirty="0"/>
              <a:t>Both teams should have:</a:t>
            </a:r>
          </a:p>
          <a:p>
            <a:pPr marL="239952" lvl="1" indent="0">
              <a:buNone/>
            </a:pPr>
            <a:r>
              <a:rPr lang="en-US" sz="3199" dirty="0"/>
              <a:t>	a) regular meeting format/agenda, </a:t>
            </a:r>
          </a:p>
          <a:p>
            <a:pPr marL="239952" lvl="1" indent="0">
              <a:buNone/>
            </a:pPr>
            <a:r>
              <a:rPr lang="en-US" sz="3199" dirty="0"/>
              <a:t>	b) minutes, </a:t>
            </a:r>
          </a:p>
          <a:p>
            <a:pPr marL="239952" lvl="1" indent="0">
              <a:buNone/>
            </a:pPr>
            <a:r>
              <a:rPr lang="en-US" sz="3199" dirty="0"/>
              <a:t>	c) defined meeting roles, and</a:t>
            </a:r>
          </a:p>
          <a:p>
            <a:pPr marL="239952" lvl="1" indent="0">
              <a:buNone/>
            </a:pPr>
            <a:r>
              <a:rPr lang="en-US" sz="3199" dirty="0"/>
              <a:t>	d) a current action plan</a:t>
            </a:r>
          </a:p>
        </p:txBody>
      </p:sp>
      <p:sp>
        <p:nvSpPr>
          <p:cNvPr id="5" name="Slide Number Placeholder 4"/>
          <p:cNvSpPr>
            <a:spLocks noGrp="1"/>
          </p:cNvSpPr>
          <p:nvPr>
            <p:ph type="sldNum" sz="quarter" idx="14"/>
          </p:nvPr>
        </p:nvSpPr>
        <p:spPr/>
        <p:txBody>
          <a:bodyPr/>
          <a:lstStyle/>
          <a:p>
            <a:endParaRPr lang="en-US" dirty="0"/>
          </a:p>
        </p:txBody>
      </p:sp>
      <p:sp>
        <p:nvSpPr>
          <p:cNvPr id="4" name="Rectangle 3">
            <a:extLst>
              <a:ext uri="{FF2B5EF4-FFF2-40B4-BE49-F238E27FC236}">
                <a16:creationId xmlns:a16="http://schemas.microsoft.com/office/drawing/2014/main" id="{3EFD8A08-66C0-47AE-A434-7D46C3510CA3}"/>
              </a:ext>
            </a:extLst>
          </p:cNvPr>
          <p:cNvSpPr/>
          <p:nvPr/>
        </p:nvSpPr>
        <p:spPr>
          <a:xfrm>
            <a:off x="11872795" y="6487872"/>
            <a:ext cx="335261" cy="246157"/>
          </a:xfrm>
          <a:prstGeom prst="rect">
            <a:avLst/>
          </a:prstGeom>
        </p:spPr>
        <p:txBody>
          <a:bodyPr wrap="none">
            <a:spAutoFit/>
          </a:bodyPr>
          <a:lstStyle/>
          <a:p>
            <a:fld id="{99A20822-4A49-4D36-86E3-300BA48D3F00}" type="slidenum">
              <a:rPr lang="en-US" sz="1000"/>
              <a:pPr/>
              <a:t>17</a:t>
            </a:fld>
            <a:endParaRPr lang="en-US" sz="1000" dirty="0"/>
          </a:p>
        </p:txBody>
      </p:sp>
    </p:spTree>
    <p:extLst>
      <p:ext uri="{BB962C8B-B14F-4D97-AF65-F5344CB8AC3E}">
        <p14:creationId xmlns:p14="http://schemas.microsoft.com/office/powerpoint/2010/main" val="845969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80" y="2149173"/>
            <a:ext cx="11273140" cy="1279827"/>
          </a:xfrm>
        </p:spPr>
        <p:txBody>
          <a:bodyPr>
            <a:noAutofit/>
          </a:bodyPr>
          <a:lstStyle/>
          <a:p>
            <a:pPr algn="ctr"/>
            <a:r>
              <a:rPr lang="en-US" sz="4000" b="1" dirty="0"/>
              <a:t>2. Identifying students: </a:t>
            </a:r>
            <a:br>
              <a:rPr lang="en-US" sz="4000" b="1" dirty="0"/>
            </a:br>
            <a:r>
              <a:rPr lang="en-US" sz="4000" b="1" i="1" dirty="0">
                <a:solidFill>
                  <a:srgbClr val="D30B1A"/>
                </a:solidFill>
              </a:rPr>
              <a:t>Isn’t there one tool to do it all?</a:t>
            </a:r>
            <a:br>
              <a:rPr lang="en-US" sz="4000" b="1" dirty="0"/>
            </a:br>
            <a:endParaRPr lang="en-US" sz="4000" b="1" dirty="0"/>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a:xfrm>
            <a:off x="11859291" y="6492078"/>
            <a:ext cx="2742486" cy="365030"/>
          </a:xfrm>
        </p:spPr>
        <p:txBody>
          <a:bodyPr/>
          <a:lstStyle/>
          <a:p>
            <a:fld id="{99A20822-4A49-4D36-86E3-300BA48D3F00}" type="slidenum">
              <a:rPr lang="en-US" sz="1000"/>
              <a:pPr/>
              <a:t>18</a:t>
            </a:fld>
            <a:endParaRPr lang="en-US" sz="1000" dirty="0"/>
          </a:p>
        </p:txBody>
      </p:sp>
    </p:spTree>
    <p:extLst>
      <p:ext uri="{BB962C8B-B14F-4D97-AF65-F5344CB8AC3E}">
        <p14:creationId xmlns:p14="http://schemas.microsoft.com/office/powerpoint/2010/main" val="2536400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3239-F6A6-FD4A-BC7B-54708AC9D980}"/>
              </a:ext>
            </a:extLst>
          </p:cNvPr>
          <p:cNvSpPr>
            <a:spLocks noGrp="1"/>
          </p:cNvSpPr>
          <p:nvPr>
            <p:ph type="title"/>
          </p:nvPr>
        </p:nvSpPr>
        <p:spPr/>
        <p:txBody>
          <a:bodyPr>
            <a:noAutofit/>
          </a:bodyPr>
          <a:lstStyle/>
          <a:p>
            <a:r>
              <a:rPr lang="en-US" sz="3600" dirty="0"/>
              <a:t>2. Identifying students: Recommendations</a:t>
            </a:r>
            <a:br>
              <a:rPr lang="en-US" sz="3600" dirty="0"/>
            </a:br>
            <a:endParaRPr lang="en-US" sz="3600" dirty="0"/>
          </a:p>
        </p:txBody>
      </p:sp>
      <p:sp>
        <p:nvSpPr>
          <p:cNvPr id="3" name="Content Placeholder 2">
            <a:extLst>
              <a:ext uri="{FF2B5EF4-FFF2-40B4-BE49-F238E27FC236}">
                <a16:creationId xmlns:a16="http://schemas.microsoft.com/office/drawing/2014/main" id="{662DF925-CCF1-0946-9AC2-D5BC9FD8A4B4}"/>
              </a:ext>
            </a:extLst>
          </p:cNvPr>
          <p:cNvSpPr>
            <a:spLocks noGrp="1"/>
          </p:cNvSpPr>
          <p:nvPr>
            <p:ph sz="quarter" idx="15"/>
          </p:nvPr>
        </p:nvSpPr>
        <p:spPr>
          <a:xfrm>
            <a:off x="1345849" y="1296531"/>
            <a:ext cx="9865330" cy="4342269"/>
          </a:xfrm>
        </p:spPr>
        <p:txBody>
          <a:bodyPr>
            <a:normAutofit/>
          </a:bodyPr>
          <a:lstStyle/>
          <a:p>
            <a:r>
              <a:rPr lang="en-US" sz="3199" dirty="0"/>
              <a:t>Use multiple strategies</a:t>
            </a:r>
          </a:p>
          <a:p>
            <a:pPr lvl="1"/>
            <a:r>
              <a:rPr lang="en-US" sz="3199" dirty="0"/>
              <a:t>Disciplinary actions</a:t>
            </a:r>
          </a:p>
          <a:p>
            <a:pPr lvl="1"/>
            <a:r>
              <a:rPr lang="en-US" sz="3199" dirty="0"/>
              <a:t>Universal screeners</a:t>
            </a:r>
          </a:p>
          <a:p>
            <a:pPr lvl="1"/>
            <a:r>
              <a:rPr lang="en-US" sz="3199" dirty="0"/>
              <a:t>Responsiveness to tier 2 interventions</a:t>
            </a:r>
          </a:p>
          <a:p>
            <a:pPr lvl="1"/>
            <a:r>
              <a:rPr lang="en-US" sz="3199" dirty="0"/>
              <a:t>Teacher nomination</a:t>
            </a:r>
          </a:p>
          <a:p>
            <a:pPr lvl="1"/>
            <a:r>
              <a:rPr lang="en-US" sz="3199" dirty="0"/>
              <a:t>Teacher checklist of symptoms</a:t>
            </a:r>
          </a:p>
          <a:p>
            <a:pPr lvl="1"/>
            <a:r>
              <a:rPr lang="en-US" sz="3199" dirty="0"/>
              <a:t>Undiscovered students</a:t>
            </a:r>
          </a:p>
        </p:txBody>
      </p:sp>
      <p:sp>
        <p:nvSpPr>
          <p:cNvPr id="4" name="Text Placeholder 3">
            <a:extLst>
              <a:ext uri="{FF2B5EF4-FFF2-40B4-BE49-F238E27FC236}">
                <a16:creationId xmlns:a16="http://schemas.microsoft.com/office/drawing/2014/main" id="{F8DB2A45-3789-9D47-873F-7E53E67B42DC}"/>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678EE7C-D87D-274F-818D-4F67967A293F}"/>
              </a:ext>
            </a:extLst>
          </p:cNvPr>
          <p:cNvSpPr>
            <a:spLocks noGrp="1"/>
          </p:cNvSpPr>
          <p:nvPr>
            <p:ph type="sldNum" sz="quarter" idx="14"/>
          </p:nvPr>
        </p:nvSpPr>
        <p:spPr/>
        <p:txBody>
          <a:bodyPr/>
          <a:lstStyle/>
          <a:p>
            <a:endParaRPr lang="en-US" dirty="0"/>
          </a:p>
        </p:txBody>
      </p:sp>
      <p:sp>
        <p:nvSpPr>
          <p:cNvPr id="6" name="Rectangle 5">
            <a:extLst>
              <a:ext uri="{FF2B5EF4-FFF2-40B4-BE49-F238E27FC236}">
                <a16:creationId xmlns:a16="http://schemas.microsoft.com/office/drawing/2014/main" id="{F05AB40E-90A7-411B-B985-5E611398E49D}"/>
              </a:ext>
            </a:extLst>
          </p:cNvPr>
          <p:cNvSpPr/>
          <p:nvPr/>
        </p:nvSpPr>
        <p:spPr>
          <a:xfrm>
            <a:off x="11872795" y="6520129"/>
            <a:ext cx="335261" cy="246157"/>
          </a:xfrm>
          <a:prstGeom prst="rect">
            <a:avLst/>
          </a:prstGeom>
        </p:spPr>
        <p:txBody>
          <a:bodyPr wrap="none">
            <a:spAutoFit/>
          </a:bodyPr>
          <a:lstStyle/>
          <a:p>
            <a:fld id="{99A20822-4A49-4D36-86E3-300BA48D3F00}" type="slidenum">
              <a:rPr lang="en-US" sz="1000"/>
              <a:pPr/>
              <a:t>19</a:t>
            </a:fld>
            <a:endParaRPr lang="en-US" sz="1000" dirty="0"/>
          </a:p>
        </p:txBody>
      </p:sp>
    </p:spTree>
    <p:extLst>
      <p:ext uri="{BB962C8B-B14F-4D97-AF65-F5344CB8AC3E}">
        <p14:creationId xmlns:p14="http://schemas.microsoft.com/office/powerpoint/2010/main" val="269150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74ACC-E784-0940-892A-D6F7831360E9}"/>
              </a:ext>
            </a:extLst>
          </p:cNvPr>
          <p:cNvSpPr>
            <a:spLocks noGrp="1"/>
          </p:cNvSpPr>
          <p:nvPr>
            <p:ph type="title"/>
          </p:nvPr>
        </p:nvSpPr>
        <p:spPr>
          <a:xfrm>
            <a:off x="1979612" y="65766"/>
            <a:ext cx="8229600" cy="1022976"/>
          </a:xfrm>
        </p:spPr>
        <p:txBody>
          <a:bodyPr/>
          <a:lstStyle/>
          <a:p>
            <a:r>
              <a:rPr lang="en-US" dirty="0"/>
              <a:t>Virtual Forum Expectations</a:t>
            </a:r>
          </a:p>
        </p:txBody>
      </p:sp>
      <p:grpSp>
        <p:nvGrpSpPr>
          <p:cNvPr id="2" name="Group 1">
            <a:extLst>
              <a:ext uri="{FF2B5EF4-FFF2-40B4-BE49-F238E27FC236}">
                <a16:creationId xmlns:a16="http://schemas.microsoft.com/office/drawing/2014/main" id="{39DF031C-8037-7A4C-B570-5AC777284668}"/>
              </a:ext>
            </a:extLst>
          </p:cNvPr>
          <p:cNvGrpSpPr/>
          <p:nvPr/>
        </p:nvGrpSpPr>
        <p:grpSpPr>
          <a:xfrm>
            <a:off x="1865312" y="1088743"/>
            <a:ext cx="8458200" cy="4471227"/>
            <a:chOff x="342900" y="934109"/>
            <a:chExt cx="8458200" cy="4471227"/>
          </a:xfrm>
        </p:grpSpPr>
        <p:sp>
          <p:nvSpPr>
            <p:cNvPr id="6" name="Rectangle 5">
              <a:extLst>
                <a:ext uri="{FF2B5EF4-FFF2-40B4-BE49-F238E27FC236}">
                  <a16:creationId xmlns:a16="http://schemas.microsoft.com/office/drawing/2014/main" id="{36FB6D24-F28D-3B48-8F09-7FF5B1890291}"/>
                </a:ext>
              </a:extLst>
            </p:cNvPr>
            <p:cNvSpPr/>
            <p:nvPr/>
          </p:nvSpPr>
          <p:spPr>
            <a:xfrm flipV="1">
              <a:off x="342900" y="934109"/>
              <a:ext cx="8458200" cy="396043"/>
            </a:xfrm>
            <a:prstGeom prst="rect">
              <a:avLst/>
            </a:prstGeom>
            <a:gradFill flip="none" rotWithShape="1">
              <a:gsLst>
                <a:gs pos="30000">
                  <a:srgbClr val="F3CA1A">
                    <a:tint val="66000"/>
                    <a:satMod val="160000"/>
                  </a:srgbClr>
                </a:gs>
                <a:gs pos="78000">
                  <a:srgbClr val="F3CA1A">
                    <a:tint val="23500"/>
                    <a:satMod val="160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ln>
                  <a:solidFill>
                    <a:srgbClr val="9EBC68"/>
                  </a:solidFill>
                </a:ln>
                <a:solidFill>
                  <a:srgbClr val="FFFFFF"/>
                </a:solidFill>
                <a:latin typeface="Century Gothic"/>
              </a:endParaRPr>
            </a:p>
          </p:txBody>
        </p:sp>
        <p:graphicFrame>
          <p:nvGraphicFramePr>
            <p:cNvPr id="7" name="Group 23">
              <a:extLst>
                <a:ext uri="{FF2B5EF4-FFF2-40B4-BE49-F238E27FC236}">
                  <a16:creationId xmlns:a16="http://schemas.microsoft.com/office/drawing/2014/main" id="{952F53FE-F80B-FC49-93A5-21E05F986F59}"/>
                </a:ext>
              </a:extLst>
            </p:cNvPr>
            <p:cNvGraphicFramePr>
              <a:graphicFrameLocks/>
            </p:cNvGraphicFramePr>
            <p:nvPr/>
          </p:nvGraphicFramePr>
          <p:xfrm>
            <a:off x="342900" y="934109"/>
            <a:ext cx="8458200" cy="4471227"/>
          </p:xfrm>
          <a:graphic>
            <a:graphicData uri="http://schemas.openxmlformats.org/drawingml/2006/table">
              <a:tbl>
                <a:tblPr/>
                <a:tblGrid>
                  <a:gridCol w="1744824">
                    <a:extLst>
                      <a:ext uri="{9D8B030D-6E8A-4147-A177-3AD203B41FA5}">
                        <a16:colId xmlns:a16="http://schemas.microsoft.com/office/drawing/2014/main" val="20000"/>
                      </a:ext>
                    </a:extLst>
                  </a:gridCol>
                  <a:gridCol w="2196244">
                    <a:extLst>
                      <a:ext uri="{9D8B030D-6E8A-4147-A177-3AD203B41FA5}">
                        <a16:colId xmlns:a16="http://schemas.microsoft.com/office/drawing/2014/main" val="20001"/>
                      </a:ext>
                    </a:extLst>
                  </a:gridCol>
                  <a:gridCol w="2484276">
                    <a:extLst>
                      <a:ext uri="{9D8B030D-6E8A-4147-A177-3AD203B41FA5}">
                        <a16:colId xmlns:a16="http://schemas.microsoft.com/office/drawing/2014/main" val="3286618854"/>
                      </a:ext>
                    </a:extLst>
                  </a:gridCol>
                  <a:gridCol w="2032856">
                    <a:extLst>
                      <a:ext uri="{9D8B030D-6E8A-4147-A177-3AD203B41FA5}">
                        <a16:colId xmlns:a16="http://schemas.microsoft.com/office/drawing/2014/main" val="3276854149"/>
                      </a:ext>
                    </a:extLst>
                  </a:gridCol>
                </a:tblGrid>
                <a:tr h="360040">
                  <a:tc>
                    <a:txBody>
                      <a:bodyPr/>
                      <a:lstStyle/>
                      <a:p>
                        <a:pPr marL="7938" marR="0" lvl="0" indent="-7938"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3B53A5"/>
                            </a:solidFill>
                            <a:effectLst/>
                            <a:latin typeface="Gloucester MT Extra Condensed" panose="02030808020601010101" pitchFamily="18" charset="77"/>
                            <a:ea typeface="ＭＳ Ｐゴシック" pitchFamily="34" charset="-128"/>
                            <a:cs typeface="Arial" pitchFamily="34" charset="0"/>
                          </a:rPr>
                          <a:t>EXPECTATION</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3B53A5"/>
                            </a:solidFill>
                            <a:effectLst/>
                            <a:latin typeface="Gloucester MT Extra Condensed" panose="02030808020601010101" pitchFamily="18" charset="77"/>
                            <a:ea typeface="ＭＳ Ｐゴシック" pitchFamily="34" charset="-128"/>
                            <a:cs typeface="Arial" pitchFamily="34" charset="0"/>
                          </a:rPr>
                          <a:t>OVERALL Event</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3B53A5"/>
                            </a:solidFill>
                            <a:effectLst/>
                            <a:latin typeface="Gloucester MT Extra Condensed" panose="02030808020601010101" pitchFamily="18" charset="77"/>
                            <a:ea typeface="ＭＳ Ｐゴシック" pitchFamily="34" charset="-128"/>
                            <a:cs typeface="Arial" pitchFamily="34" charset="0"/>
                          </a:rPr>
                          <a:t>CHAT Tab</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3B53A5"/>
                            </a:solidFill>
                            <a:effectLst/>
                            <a:latin typeface="Gloucester MT Extra Condensed" panose="02030808020601010101" pitchFamily="18" charset="77"/>
                            <a:ea typeface="ＭＳ Ｐゴシック" pitchFamily="34" charset="-128"/>
                            <a:cs typeface="Arial" pitchFamily="34" charset="0"/>
                          </a:rPr>
                          <a:t>POLLS Tab (+Q&amp;A)</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90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BE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RESPONSIBLE</a:t>
                        </a:r>
                        <a:endParaRPr kumimoji="0" lang="en-US" sz="18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9E4"/>
                      </a:solidFill>
                    </a:tcPr>
                  </a:tc>
                  <a:tc>
                    <a:txBody>
                      <a:bodyPr/>
                      <a:lstStyle/>
                      <a:p>
                        <a:pPr marL="233363" marR="0" lvl="0" indent="-233363" algn="l" defTabSz="914400" rtl="0" eaLnBrk="0" fontAlgn="base" latinLnBrk="0" hangingPunct="0">
                          <a:lnSpc>
                            <a:spcPct val="100000"/>
                          </a:lnSpc>
                          <a:spcBef>
                            <a:spcPct val="0"/>
                          </a:spcBef>
                          <a:spcAft>
                            <a:spcPts val="600"/>
                          </a:spcAft>
                          <a:buClr>
                            <a:srgbClr val="FF0000"/>
                          </a:buClr>
                          <a:buSzTx/>
                          <a:buFont typeface="Wingdings" pitchFamily="2" charset="2"/>
                          <a:buChar char="²"/>
                          <a:tabLst>
                            <a:tab pos="457200" algn="l"/>
                          </a:tabLst>
                          <a:defRPr/>
                        </a:pP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Use a </a:t>
                        </a:r>
                        <a:r>
                          <a:rPr kumimoji="0" lang="en-US" sz="14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shared</a:t>
                        </a: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 </a:t>
                        </a:r>
                        <a:r>
                          <a:rPr kumimoji="0" lang="en-US" sz="14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action plan </a:t>
                        </a: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for your team</a:t>
                        </a:r>
                      </a:p>
                      <a:p>
                        <a:pPr marL="233363" marR="0" lvl="0" indent="-233363" algn="l" defTabSz="914400" rtl="0" eaLnBrk="0" fontAlgn="base" latinLnBrk="0" hangingPunct="0">
                          <a:lnSpc>
                            <a:spcPct val="100000"/>
                          </a:lnSpc>
                          <a:spcBef>
                            <a:spcPct val="0"/>
                          </a:spcBef>
                          <a:spcAft>
                            <a:spcPts val="600"/>
                          </a:spcAft>
                          <a:buClr>
                            <a:srgbClr val="FF0000"/>
                          </a:buClr>
                          <a:buSzTx/>
                          <a:buFont typeface="Wingdings" pitchFamily="2" charset="2"/>
                          <a:buChar char="²"/>
                          <a:tabLst>
                            <a:tab pos="457200" algn="l"/>
                          </a:tabLst>
                          <a:defRPr/>
                        </a:pP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Complete session </a:t>
                        </a:r>
                        <a:r>
                          <a:rPr kumimoji="0" lang="en-US" sz="14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evaluations</a:t>
                        </a:r>
                        <a:endParaRPr kumimoji="0" lang="en-US" sz="14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33363" marR="0" lvl="0" indent="-233363" algn="l" defTabSz="914400" rtl="0" eaLnBrk="0" fontAlgn="base" latinLnBrk="0" hangingPunct="0">
                          <a:lnSpc>
                            <a:spcPct val="100000"/>
                          </a:lnSpc>
                          <a:spcBef>
                            <a:spcPct val="0"/>
                          </a:spcBef>
                          <a:spcAft>
                            <a:spcPts val="600"/>
                          </a:spcAft>
                          <a:buClr>
                            <a:srgbClr val="FF0000"/>
                          </a:buClr>
                          <a:buSzTx/>
                          <a:buFont typeface="Wingdings" pitchFamily="2" charset="2"/>
                          <a:buChar char="²"/>
                          <a:tabLst>
                            <a:tab pos="457200" algn="l"/>
                          </a:tabLst>
                          <a:defRPr/>
                        </a:pPr>
                        <a:r>
                          <a:rPr kumimoji="0" 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Post positive </a:t>
                        </a:r>
                        <a:r>
                          <a:rPr kumimoji="0" lang="en-US" sz="14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on-topic</a:t>
                        </a:r>
                        <a:r>
                          <a:rPr kumimoji="0" 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 comments</a:t>
                        </a:r>
                      </a:p>
                      <a:p>
                        <a:pPr marL="233363" marR="0" lvl="0" indent="-233363" algn="l" defTabSz="914400" rtl="0" eaLnBrk="0" fontAlgn="base" latinLnBrk="0" hangingPunct="0">
                          <a:lnSpc>
                            <a:spcPct val="100000"/>
                          </a:lnSpc>
                          <a:spcBef>
                            <a:spcPct val="0"/>
                          </a:spcBef>
                          <a:spcAft>
                            <a:spcPts val="600"/>
                          </a:spcAft>
                          <a:buClr>
                            <a:srgbClr val="FF0000"/>
                          </a:buClr>
                          <a:buSzTx/>
                          <a:buFont typeface="Wingdings" pitchFamily="2" charset="2"/>
                          <a:buChar char="²"/>
                          <a:tabLst>
                            <a:tab pos="457200" algn="l"/>
                          </a:tabLst>
                          <a:defRPr/>
                        </a:pPr>
                        <a:r>
                          <a:rPr kumimoji="0" 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Questions for the presenters go in the </a:t>
                        </a:r>
                        <a:r>
                          <a:rPr kumimoji="0" lang="en-US" sz="14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POLLs tab </a:t>
                        </a:r>
                        <a:r>
                          <a:rPr kumimoji="0" lang="en-US" sz="1400" b="0" i="0" u="none" strike="noStrike" cap="none" normalizeH="0" baseline="0" dirty="0">
                            <a:ln>
                              <a:noFill/>
                            </a:ln>
                            <a:solidFill>
                              <a:srgbClr val="FF0000"/>
                            </a:solidFill>
                            <a:effectLst/>
                            <a:latin typeface="Calibri" panose="020F0502020204030204" pitchFamily="34" charset="0"/>
                            <a:ea typeface="ＭＳ Ｐゴシック" pitchFamily="34" charset="-128"/>
                            <a:cs typeface="Calibri" panose="020F0502020204030204" pitchFamily="34" charset="0"/>
                          </a:rPr>
                          <a:t>⇨</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33363" marR="0" lvl="0" indent="-233363" algn="l" defTabSz="914400" rtl="0" eaLnBrk="0" fontAlgn="base" latinLnBrk="0" hangingPunct="0">
                          <a:lnSpc>
                            <a:spcPct val="100000"/>
                          </a:lnSpc>
                          <a:spcBef>
                            <a:spcPct val="0"/>
                          </a:spcBef>
                          <a:spcAft>
                            <a:spcPts val="600"/>
                          </a:spcAft>
                          <a:buClr>
                            <a:srgbClr val="FF0000"/>
                          </a:buClr>
                          <a:buSzTx/>
                          <a:buFont typeface="Wingdings" pitchFamily="2" charset="2"/>
                          <a:buChar char="²"/>
                          <a:tabLst>
                            <a:tab pos="457200" algn="l"/>
                          </a:tabLst>
                          <a:defRPr/>
                        </a:pPr>
                        <a:r>
                          <a:rPr kumimoji="0" lang="en-US" sz="14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Add questions </a:t>
                        </a:r>
                        <a:r>
                          <a:rPr kumimoji="0" 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before and/or during session</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056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BE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RESPECTFUL</a:t>
                        </a:r>
                        <a:endParaRPr kumimoji="0" lang="en-US" sz="18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9E4"/>
                      </a:solidFill>
                    </a:tcPr>
                  </a:tc>
                  <a:tc>
                    <a:txBody>
                      <a:bodyPr/>
                      <a:lstStyle/>
                      <a:p>
                        <a:pPr marL="233363" marR="0" lvl="0" indent="-233363" algn="l" defTabSz="914400" rtl="0" eaLnBrk="1" fontAlgn="base" latinLnBrk="0" hangingPunct="1">
                          <a:lnSpc>
                            <a:spcPct val="100000"/>
                          </a:lnSpc>
                          <a:spcBef>
                            <a:spcPct val="0"/>
                          </a:spcBef>
                          <a:spcAft>
                            <a:spcPts val="600"/>
                          </a:spcAft>
                          <a:buClr>
                            <a:srgbClr val="FF0000"/>
                          </a:buClr>
                          <a:buSzTx/>
                          <a:buFont typeface="Wingdings" pitchFamily="2" charset="2"/>
                          <a:buChar char="²"/>
                          <a:tabLst>
                            <a:tab pos="457200" algn="l"/>
                          </a:tabLst>
                        </a:pP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Limit </a:t>
                        </a:r>
                        <a:r>
                          <a:rPr kumimoji="0" lang="en-US" sz="14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distractions</a:t>
                        </a:r>
                      </a:p>
                      <a:p>
                        <a:pPr marL="233363" marR="0" lvl="0" indent="-233363" algn="l" defTabSz="914400" rtl="0" eaLnBrk="1" fontAlgn="base" latinLnBrk="0" hangingPunct="1">
                          <a:lnSpc>
                            <a:spcPct val="100000"/>
                          </a:lnSpc>
                          <a:spcBef>
                            <a:spcPct val="0"/>
                          </a:spcBef>
                          <a:spcAft>
                            <a:spcPts val="600"/>
                          </a:spcAft>
                          <a:buClr>
                            <a:srgbClr val="FF0000"/>
                          </a:buClr>
                          <a:buSzTx/>
                          <a:buFont typeface="Wingdings" pitchFamily="2" charset="2"/>
                          <a:buChar char="²"/>
                          <a:tabLst>
                            <a:tab pos="457200" algn="l"/>
                          </a:tabLst>
                        </a:pPr>
                        <a:r>
                          <a:rPr kumimoji="0" lang="en-US" sz="14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Follow up </a:t>
                        </a: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on your assigned action items</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33363" marR="0" lvl="0" indent="-233363" algn="l" defTabSz="914400" rtl="0" eaLnBrk="1" fontAlgn="base" latinLnBrk="0" hangingPunct="1">
                          <a:lnSpc>
                            <a:spcPct val="100000"/>
                          </a:lnSpc>
                          <a:spcBef>
                            <a:spcPct val="0"/>
                          </a:spcBef>
                          <a:spcAft>
                            <a:spcPts val="600"/>
                          </a:spcAft>
                          <a:buClr>
                            <a:srgbClr val="FF0000"/>
                          </a:buClr>
                          <a:buSzTx/>
                          <a:buFont typeface="Wingdings" pitchFamily="2" charset="2"/>
                          <a:buChar char="²"/>
                          <a:tabLst>
                            <a:tab pos="457200" algn="l"/>
                          </a:tabLst>
                          <a:defRPr/>
                        </a:pPr>
                        <a:r>
                          <a:rPr kumimoji="0" 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Use </a:t>
                        </a:r>
                        <a:r>
                          <a:rPr kumimoji="0" lang="en-US" sz="14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inclusive</a:t>
                        </a:r>
                        <a:r>
                          <a:rPr kumimoji="0" 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 language</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33363" marR="0" lvl="0" indent="-233363" algn="l" defTabSz="914400" rtl="0" eaLnBrk="1" fontAlgn="base" latinLnBrk="0" hangingPunct="1">
                          <a:lnSpc>
                            <a:spcPct val="100000"/>
                          </a:lnSpc>
                          <a:spcBef>
                            <a:spcPct val="0"/>
                          </a:spcBef>
                          <a:spcAft>
                            <a:spcPts val="600"/>
                          </a:spcAft>
                          <a:buClr>
                            <a:srgbClr val="FF0000"/>
                          </a:buClr>
                          <a:buSzTx/>
                          <a:buFont typeface="Wingdings" pitchFamily="2" charset="2"/>
                          <a:buChar char="²"/>
                          <a:tabLst>
                            <a:tab pos="457200" algn="l"/>
                          </a:tabLst>
                        </a:pP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Use </a:t>
                        </a:r>
                        <a:r>
                          <a:rPr kumimoji="0" lang="en-US" sz="14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sincere</a:t>
                        </a: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 phrasing</a:t>
                        </a:r>
                      </a:p>
                      <a:p>
                        <a:pPr marL="233363" marR="0" lvl="0" indent="-233363" algn="l" defTabSz="914400" rtl="0" eaLnBrk="1" fontAlgn="base" latinLnBrk="0" hangingPunct="1">
                          <a:lnSpc>
                            <a:spcPct val="100000"/>
                          </a:lnSpc>
                          <a:spcBef>
                            <a:spcPct val="0"/>
                          </a:spcBef>
                          <a:spcAft>
                            <a:spcPts val="600"/>
                          </a:spcAft>
                          <a:buClr>
                            <a:srgbClr val="FF0000"/>
                          </a:buClr>
                          <a:buSzTx/>
                          <a:buFont typeface="Wingdings" pitchFamily="2" charset="2"/>
                          <a:buChar char="²"/>
                          <a:tabLst>
                            <a:tab pos="457200" algn="l"/>
                          </a:tabLst>
                        </a:pP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Complete additional polls </a:t>
                        </a:r>
                        <a:r>
                          <a:rPr kumimoji="0" lang="en-US" sz="14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when prompted</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056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BE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SAFE</a:t>
                        </a:r>
                        <a:endParaRPr kumimoji="0" lang="en-US" sz="18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9E4"/>
                      </a:solidFill>
                    </a:tcPr>
                  </a:tc>
                  <a:tc>
                    <a:txBody>
                      <a:bodyPr/>
                      <a:lstStyle/>
                      <a:p>
                        <a:pPr marL="233363" marR="0" lvl="0" indent="-233363" algn="l" defTabSz="914400" rtl="0" eaLnBrk="0" fontAlgn="base" latinLnBrk="0" hangingPunct="0">
                          <a:lnSpc>
                            <a:spcPct val="100000"/>
                          </a:lnSpc>
                          <a:spcBef>
                            <a:spcPct val="0"/>
                          </a:spcBef>
                          <a:spcAft>
                            <a:spcPts val="600"/>
                          </a:spcAft>
                          <a:buClr>
                            <a:srgbClr val="FF0000"/>
                          </a:buClr>
                          <a:buSzTx/>
                          <a:buFont typeface="Wingdings" pitchFamily="2" charset="2"/>
                          <a:buChar char="²"/>
                          <a:tabLst>
                            <a:tab pos="457200" algn="l"/>
                          </a:tabLst>
                        </a:pP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Take</a:t>
                        </a:r>
                        <a:r>
                          <a:rPr kumimoji="0" lang="en-US" sz="14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 movement breaks</a:t>
                        </a:r>
                      </a:p>
                      <a:p>
                        <a:pPr marL="233363" marR="0" lvl="0" indent="-233363" algn="l" defTabSz="914400" rtl="0" eaLnBrk="0" fontAlgn="base" latinLnBrk="0" hangingPunct="0">
                          <a:lnSpc>
                            <a:spcPct val="100000"/>
                          </a:lnSpc>
                          <a:spcBef>
                            <a:spcPct val="0"/>
                          </a:spcBef>
                          <a:spcAft>
                            <a:spcPts val="600"/>
                          </a:spcAft>
                          <a:buClr>
                            <a:srgbClr val="FF0000"/>
                          </a:buClr>
                          <a:buSzTx/>
                          <a:buFont typeface="Wingdings" pitchFamily="2" charset="2"/>
                          <a:buChar char="²"/>
                          <a:tabLst>
                            <a:tab pos="457200" algn="l"/>
                          </a:tabLst>
                          <a:defRPr/>
                        </a:pP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Be aware of your </a:t>
                        </a:r>
                        <a:r>
                          <a:rPr kumimoji="0" lang="en-US" sz="14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stress level</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33363" marR="0" lvl="0" indent="-233363" algn="l" defTabSz="914400" rtl="0" eaLnBrk="0" fontAlgn="base" latinLnBrk="0" hangingPunct="0">
                          <a:lnSpc>
                            <a:spcPct val="100000"/>
                          </a:lnSpc>
                          <a:spcBef>
                            <a:spcPct val="0"/>
                          </a:spcBef>
                          <a:spcAft>
                            <a:spcPts val="600"/>
                          </a:spcAft>
                          <a:buClr>
                            <a:srgbClr val="FF0000"/>
                          </a:buClr>
                          <a:buSzTx/>
                          <a:buFont typeface="Wingdings" pitchFamily="2" charset="2"/>
                          <a:buChar char="²"/>
                          <a:tabLst>
                            <a:tab pos="457200" algn="l"/>
                          </a:tabLst>
                        </a:pP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Engage in </a:t>
                        </a:r>
                        <a:r>
                          <a:rPr kumimoji="0" lang="en-US" sz="14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productive</a:t>
                        </a: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 dialogue</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
                            <a:srgbClr val="FF0000"/>
                          </a:buClr>
                          <a:buSzTx/>
                          <a:buFont typeface="Wingdings" pitchFamily="2" charset="2"/>
                          <a:buChar char="²"/>
                          <a:tabLst>
                            <a:tab pos="457200" algn="l"/>
                          </a:tabLst>
                        </a:pP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Ask </a:t>
                        </a:r>
                        <a:r>
                          <a:rPr kumimoji="0" lang="en-US" sz="14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solution-oriented</a:t>
                        </a:r>
                        <a:r>
                          <a:rPr kumimoji="0" lang="en-US" sz="14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 questions</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4263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3B53A5"/>
                            </a:solidFill>
                            <a:effectLst/>
                            <a:latin typeface="Calibri" panose="020F0502020204030204" pitchFamily="34" charset="0"/>
                            <a:ea typeface="ＭＳ Ｐゴシック" pitchFamily="34" charset="-128"/>
                            <a:cs typeface="Calibri" panose="020F0502020204030204" pitchFamily="34" charset="0"/>
                          </a:rPr>
                          <a:t>For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3B53A5"/>
                            </a:solidFill>
                            <a:effectLst/>
                            <a:latin typeface="Calibri" panose="020F0502020204030204" pitchFamily="34" charset="0"/>
                            <a:ea typeface="ＭＳ Ｐゴシック" pitchFamily="34" charset="-128"/>
                            <a:cs typeface="Calibri" panose="020F0502020204030204" pitchFamily="34" charset="0"/>
                          </a:rPr>
                          <a:t>Presenters</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9E4"/>
                      </a:solidFill>
                    </a:tcPr>
                  </a:tc>
                  <a:tc>
                    <a:txBody>
                      <a:bodyPr/>
                      <a:lstStyle/>
                      <a:p>
                        <a:pPr marL="233363" marR="0" lvl="0" indent="-233363" algn="l" defTabSz="914400" rtl="0" eaLnBrk="0" fontAlgn="base" latinLnBrk="0" hangingPunct="0">
                          <a:lnSpc>
                            <a:spcPct val="100000"/>
                          </a:lnSpc>
                          <a:spcBef>
                            <a:spcPct val="0"/>
                          </a:spcBef>
                          <a:spcAft>
                            <a:spcPts val="600"/>
                          </a:spcAft>
                          <a:buClr>
                            <a:srgbClr val="FF0000"/>
                          </a:buClr>
                          <a:buSzTx/>
                          <a:buFont typeface="Wingdings" pitchFamily="2" charset="2"/>
                          <a:buChar char="²"/>
                          <a:tabLst>
                            <a:tab pos="457200" algn="l"/>
                          </a:tabLst>
                        </a:pPr>
                        <a:r>
                          <a:rPr kumimoji="0" lang="en-US" sz="1400" b="0" i="1"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Ensure </a:t>
                        </a:r>
                        <a:r>
                          <a:rPr kumimoji="0" lang="en-US" sz="1400" b="1" i="1"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Files Tab </a:t>
                        </a:r>
                        <a:r>
                          <a:rPr kumimoji="0" lang="en-US" sz="1400" b="0" i="1"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has current materials and related weblinks</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9E4"/>
                      </a:solidFill>
                    </a:tcPr>
                  </a:tc>
                  <a:tc>
                    <a:txBody>
                      <a:bodyPr/>
                      <a:lstStyle/>
                      <a:p>
                        <a:pPr marL="233363" marR="0" lvl="0" indent="-233363" algn="l" defTabSz="914400" rtl="0" eaLnBrk="0" fontAlgn="base" latinLnBrk="0" hangingPunct="0">
                          <a:lnSpc>
                            <a:spcPct val="100000"/>
                          </a:lnSpc>
                          <a:spcBef>
                            <a:spcPct val="0"/>
                          </a:spcBef>
                          <a:spcAft>
                            <a:spcPts val="600"/>
                          </a:spcAft>
                          <a:buClr>
                            <a:srgbClr val="FF0000"/>
                          </a:buClr>
                          <a:buSzTx/>
                          <a:buFont typeface="Wingdings" pitchFamily="2" charset="2"/>
                          <a:buChar char="²"/>
                          <a:tabLst>
                            <a:tab pos="457200" algn="l"/>
                          </a:tabLst>
                        </a:pPr>
                        <a:r>
                          <a:rPr kumimoji="0" lang="en-US" sz="1400" b="1" i="1"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Monitor</a:t>
                        </a:r>
                        <a:r>
                          <a:rPr kumimoji="0" lang="en-US" sz="1400" b="0" i="1"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 and remove inappropriate comments</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9E4"/>
                      </a:solidFill>
                    </a:tcPr>
                  </a:tc>
                  <a:tc>
                    <a:txBody>
                      <a:bodyPr/>
                      <a:lstStyle/>
                      <a:p>
                        <a:pPr marL="233363" marR="0" lvl="0" indent="-233363" algn="l" defTabSz="914400" rtl="0" eaLnBrk="0" fontAlgn="base" latinLnBrk="0" hangingPunct="0">
                          <a:lnSpc>
                            <a:spcPct val="100000"/>
                          </a:lnSpc>
                          <a:spcBef>
                            <a:spcPct val="0"/>
                          </a:spcBef>
                          <a:spcAft>
                            <a:spcPts val="600"/>
                          </a:spcAft>
                          <a:buClr>
                            <a:srgbClr val="FF0000"/>
                          </a:buClr>
                          <a:buSzTx/>
                          <a:buFont typeface="Wingdings" pitchFamily="2" charset="2"/>
                          <a:buChar char="²"/>
                          <a:tabLst>
                            <a:tab pos="457200" algn="l"/>
                          </a:tabLst>
                        </a:pPr>
                        <a:r>
                          <a:rPr kumimoji="0" lang="en-US" sz="1400" b="1" i="1"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Identify common Qs </a:t>
                        </a:r>
                        <a:r>
                          <a:rPr kumimoji="0" lang="en-US" sz="1400" b="0" i="1"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to address in final 15 minutes</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766550205"/>
                    </a:ext>
                  </a:extLst>
                </a:tr>
              </a:tbl>
            </a:graphicData>
          </a:graphic>
        </p:graphicFrame>
      </p:grpSp>
    </p:spTree>
    <p:extLst>
      <p:ext uri="{BB962C8B-B14F-4D97-AF65-F5344CB8AC3E}">
        <p14:creationId xmlns:p14="http://schemas.microsoft.com/office/powerpoint/2010/main" val="3943735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4003-565C-0D4D-9283-C317648A14D0}"/>
              </a:ext>
            </a:extLst>
          </p:cNvPr>
          <p:cNvSpPr>
            <a:spLocks noGrp="1"/>
          </p:cNvSpPr>
          <p:nvPr>
            <p:ph type="title"/>
          </p:nvPr>
        </p:nvSpPr>
        <p:spPr/>
        <p:txBody>
          <a:bodyPr>
            <a:normAutofit/>
          </a:bodyPr>
          <a:lstStyle/>
          <a:p>
            <a:r>
              <a:rPr lang="en-US" sz="3600" dirty="0"/>
              <a:t>2. Identifying students: Common strategies</a:t>
            </a:r>
          </a:p>
        </p:txBody>
      </p:sp>
      <p:sp>
        <p:nvSpPr>
          <p:cNvPr id="3" name="Content Placeholder 2">
            <a:extLst>
              <a:ext uri="{FF2B5EF4-FFF2-40B4-BE49-F238E27FC236}">
                <a16:creationId xmlns:a16="http://schemas.microsoft.com/office/drawing/2014/main" id="{31B3021B-491F-604E-A488-3EA455375251}"/>
              </a:ext>
            </a:extLst>
          </p:cNvPr>
          <p:cNvSpPr>
            <a:spLocks noGrp="1"/>
          </p:cNvSpPr>
          <p:nvPr>
            <p:ph sz="quarter" idx="15"/>
          </p:nvPr>
        </p:nvSpPr>
        <p:spPr>
          <a:xfrm>
            <a:off x="1104612" y="1553952"/>
            <a:ext cx="10624085" cy="4342269"/>
          </a:xfrm>
        </p:spPr>
        <p:txBody>
          <a:bodyPr>
            <a:normAutofit/>
          </a:bodyPr>
          <a:lstStyle/>
          <a:p>
            <a:r>
              <a:rPr lang="en-US" sz="3199" b="1" dirty="0"/>
              <a:t>Disciplinary actions </a:t>
            </a:r>
            <a:r>
              <a:rPr lang="en-US" sz="3199" dirty="0"/>
              <a:t>(e.g., office disciplinary referrals)</a:t>
            </a:r>
          </a:p>
          <a:p>
            <a:pPr lvl="1"/>
            <a:r>
              <a:rPr lang="en-US" sz="3199" dirty="0"/>
              <a:t>Strengths:</a:t>
            </a:r>
          </a:p>
          <a:p>
            <a:pPr lvl="3"/>
            <a:r>
              <a:rPr lang="en-US" sz="3199" dirty="0"/>
              <a:t>Identifies students with serious problem behavior</a:t>
            </a:r>
          </a:p>
          <a:p>
            <a:pPr lvl="1"/>
            <a:r>
              <a:rPr lang="en-US" sz="3199" dirty="0"/>
              <a:t>Limitations:</a:t>
            </a:r>
          </a:p>
          <a:p>
            <a:pPr lvl="3"/>
            <a:r>
              <a:rPr lang="en-US" sz="3199" dirty="0"/>
              <a:t>Only catches students with externalizing behavior</a:t>
            </a:r>
          </a:p>
          <a:p>
            <a:pPr lvl="3"/>
            <a:r>
              <a:rPr lang="en-US" sz="3199" dirty="0"/>
              <a:t>Teachers may be reluctant to refer students with behavior problems that are not extreme</a:t>
            </a:r>
          </a:p>
          <a:p>
            <a:pPr marL="0" indent="0">
              <a:buNone/>
            </a:pPr>
            <a:endParaRPr lang="en-US" dirty="0"/>
          </a:p>
        </p:txBody>
      </p:sp>
      <p:sp>
        <p:nvSpPr>
          <p:cNvPr id="4" name="Text Placeholder 3">
            <a:extLst>
              <a:ext uri="{FF2B5EF4-FFF2-40B4-BE49-F238E27FC236}">
                <a16:creationId xmlns:a16="http://schemas.microsoft.com/office/drawing/2014/main" id="{0CE99E1B-D96B-B542-8CA5-D5B9DEE892FF}"/>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CDAFE52-88B7-FE4C-B10B-6CE62D58FB5A}"/>
              </a:ext>
            </a:extLst>
          </p:cNvPr>
          <p:cNvSpPr>
            <a:spLocks noGrp="1"/>
          </p:cNvSpPr>
          <p:nvPr>
            <p:ph type="sldNum" sz="quarter" idx="14"/>
          </p:nvPr>
        </p:nvSpPr>
        <p:spPr/>
        <p:txBody>
          <a:bodyPr/>
          <a:lstStyle/>
          <a:p>
            <a:endParaRPr lang="en-US" dirty="0"/>
          </a:p>
        </p:txBody>
      </p:sp>
      <p:sp>
        <p:nvSpPr>
          <p:cNvPr id="6" name="Rectangle 5">
            <a:extLst>
              <a:ext uri="{FF2B5EF4-FFF2-40B4-BE49-F238E27FC236}">
                <a16:creationId xmlns:a16="http://schemas.microsoft.com/office/drawing/2014/main" id="{493B972B-A828-4F59-8C7F-E9BDBEE800D4}"/>
              </a:ext>
            </a:extLst>
          </p:cNvPr>
          <p:cNvSpPr/>
          <p:nvPr/>
        </p:nvSpPr>
        <p:spPr>
          <a:xfrm>
            <a:off x="11872795" y="6491046"/>
            <a:ext cx="335261" cy="246157"/>
          </a:xfrm>
          <a:prstGeom prst="rect">
            <a:avLst/>
          </a:prstGeom>
        </p:spPr>
        <p:txBody>
          <a:bodyPr wrap="none">
            <a:spAutoFit/>
          </a:bodyPr>
          <a:lstStyle/>
          <a:p>
            <a:fld id="{99A20822-4A49-4D36-86E3-300BA48D3F00}" type="slidenum">
              <a:rPr lang="en-US" sz="1000"/>
              <a:pPr/>
              <a:t>20</a:t>
            </a:fld>
            <a:endParaRPr lang="en-US" sz="1000" dirty="0"/>
          </a:p>
        </p:txBody>
      </p:sp>
    </p:spTree>
    <p:extLst>
      <p:ext uri="{BB962C8B-B14F-4D97-AF65-F5344CB8AC3E}">
        <p14:creationId xmlns:p14="http://schemas.microsoft.com/office/powerpoint/2010/main" val="1407179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AC5B-C863-EE4A-9E26-F15721DD8D90}"/>
              </a:ext>
            </a:extLst>
          </p:cNvPr>
          <p:cNvSpPr>
            <a:spLocks noGrp="1"/>
          </p:cNvSpPr>
          <p:nvPr>
            <p:ph type="title"/>
          </p:nvPr>
        </p:nvSpPr>
        <p:spPr/>
        <p:txBody>
          <a:bodyPr>
            <a:normAutofit/>
          </a:bodyPr>
          <a:lstStyle/>
          <a:p>
            <a:r>
              <a:rPr lang="en-US" sz="3600" dirty="0"/>
              <a:t>2. Identifying students: Common strategies</a:t>
            </a:r>
          </a:p>
        </p:txBody>
      </p:sp>
      <p:sp>
        <p:nvSpPr>
          <p:cNvPr id="3" name="Content Placeholder 2">
            <a:extLst>
              <a:ext uri="{FF2B5EF4-FFF2-40B4-BE49-F238E27FC236}">
                <a16:creationId xmlns:a16="http://schemas.microsoft.com/office/drawing/2014/main" id="{AD4B36D0-6238-0840-86CF-0F0AF94C3F81}"/>
              </a:ext>
            </a:extLst>
          </p:cNvPr>
          <p:cNvSpPr>
            <a:spLocks noGrp="1"/>
          </p:cNvSpPr>
          <p:nvPr>
            <p:ph sz="quarter" idx="15"/>
          </p:nvPr>
        </p:nvSpPr>
        <p:spPr>
          <a:xfrm>
            <a:off x="1371243" y="1408702"/>
            <a:ext cx="10186376" cy="4342269"/>
          </a:xfrm>
        </p:spPr>
        <p:txBody>
          <a:bodyPr>
            <a:normAutofit fontScale="92500"/>
          </a:bodyPr>
          <a:lstStyle/>
          <a:p>
            <a:r>
              <a:rPr lang="en-US" sz="3199" b="1" dirty="0"/>
              <a:t>Responsiveness to tier 2 intervention</a:t>
            </a:r>
          </a:p>
          <a:p>
            <a:pPr lvl="1"/>
            <a:r>
              <a:rPr lang="en-US" sz="3199" dirty="0"/>
              <a:t>Strengths:</a:t>
            </a:r>
          </a:p>
          <a:p>
            <a:pPr lvl="3"/>
            <a:r>
              <a:rPr lang="en-US" sz="3199" dirty="0"/>
              <a:t>Good for identifying students who need more support</a:t>
            </a:r>
          </a:p>
          <a:p>
            <a:pPr lvl="1"/>
            <a:r>
              <a:rPr lang="en-US" sz="3199" dirty="0"/>
              <a:t>Limitations</a:t>
            </a:r>
          </a:p>
          <a:p>
            <a:pPr lvl="3"/>
            <a:r>
              <a:rPr lang="en-US" sz="3199" dirty="0"/>
              <a:t>Measures not precise (e.g., CICO ratings)</a:t>
            </a:r>
          </a:p>
          <a:p>
            <a:pPr lvl="3"/>
            <a:r>
              <a:rPr lang="en-US" sz="3199" dirty="0"/>
              <a:t>Might not need tier 3 intervention</a:t>
            </a:r>
          </a:p>
          <a:p>
            <a:pPr lvl="4"/>
            <a:r>
              <a:rPr lang="en-US" sz="3199" dirty="0"/>
              <a:t>Adaptations to tier 2 interventions, multiple tier 2 interventions might be effective</a:t>
            </a:r>
          </a:p>
          <a:p>
            <a:pPr lvl="3"/>
            <a:endParaRPr lang="en-US" dirty="0"/>
          </a:p>
        </p:txBody>
      </p:sp>
      <p:sp>
        <p:nvSpPr>
          <p:cNvPr id="4" name="Text Placeholder 3">
            <a:extLst>
              <a:ext uri="{FF2B5EF4-FFF2-40B4-BE49-F238E27FC236}">
                <a16:creationId xmlns:a16="http://schemas.microsoft.com/office/drawing/2014/main" id="{C13AD0DE-3B9F-EE48-AD64-5767C16FD206}"/>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8D487B4-A98E-1B45-9A4F-AD583DC69A51}"/>
              </a:ext>
            </a:extLst>
          </p:cNvPr>
          <p:cNvSpPr>
            <a:spLocks noGrp="1"/>
          </p:cNvSpPr>
          <p:nvPr>
            <p:ph type="sldNum" sz="quarter" idx="14"/>
          </p:nvPr>
        </p:nvSpPr>
        <p:spPr/>
        <p:txBody>
          <a:bodyPr/>
          <a:lstStyle/>
          <a:p>
            <a:endParaRPr lang="en-US" dirty="0"/>
          </a:p>
        </p:txBody>
      </p:sp>
      <p:sp>
        <p:nvSpPr>
          <p:cNvPr id="6" name="Rectangle 5">
            <a:extLst>
              <a:ext uri="{FF2B5EF4-FFF2-40B4-BE49-F238E27FC236}">
                <a16:creationId xmlns:a16="http://schemas.microsoft.com/office/drawing/2014/main" id="{6CF51B0C-FC22-4155-87F1-5B992AC52AB3}"/>
              </a:ext>
            </a:extLst>
          </p:cNvPr>
          <p:cNvSpPr/>
          <p:nvPr/>
        </p:nvSpPr>
        <p:spPr>
          <a:xfrm>
            <a:off x="11872795" y="6475175"/>
            <a:ext cx="335261" cy="246157"/>
          </a:xfrm>
          <a:prstGeom prst="rect">
            <a:avLst/>
          </a:prstGeom>
        </p:spPr>
        <p:txBody>
          <a:bodyPr wrap="none">
            <a:spAutoFit/>
          </a:bodyPr>
          <a:lstStyle/>
          <a:p>
            <a:fld id="{99A20822-4A49-4D36-86E3-300BA48D3F00}" type="slidenum">
              <a:rPr lang="en-US" sz="1000"/>
              <a:pPr/>
              <a:t>21</a:t>
            </a:fld>
            <a:endParaRPr lang="en-US" sz="1000" dirty="0"/>
          </a:p>
        </p:txBody>
      </p:sp>
    </p:spTree>
    <p:extLst>
      <p:ext uri="{BB962C8B-B14F-4D97-AF65-F5344CB8AC3E}">
        <p14:creationId xmlns:p14="http://schemas.microsoft.com/office/powerpoint/2010/main" val="816106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35A4-70C7-C746-88ED-87AEACC3C07E}"/>
              </a:ext>
            </a:extLst>
          </p:cNvPr>
          <p:cNvSpPr>
            <a:spLocks noGrp="1"/>
          </p:cNvSpPr>
          <p:nvPr>
            <p:ph type="title"/>
          </p:nvPr>
        </p:nvSpPr>
        <p:spPr/>
        <p:txBody>
          <a:bodyPr>
            <a:normAutofit/>
          </a:bodyPr>
          <a:lstStyle/>
          <a:p>
            <a:r>
              <a:rPr lang="en-US" sz="3600" dirty="0"/>
              <a:t>2. Identifying students: Common strategies</a:t>
            </a:r>
          </a:p>
        </p:txBody>
      </p:sp>
      <p:sp>
        <p:nvSpPr>
          <p:cNvPr id="3" name="Content Placeholder 2">
            <a:extLst>
              <a:ext uri="{FF2B5EF4-FFF2-40B4-BE49-F238E27FC236}">
                <a16:creationId xmlns:a16="http://schemas.microsoft.com/office/drawing/2014/main" id="{7C975A0D-1AAB-BA4A-8BF8-E8C9778F302E}"/>
              </a:ext>
            </a:extLst>
          </p:cNvPr>
          <p:cNvSpPr>
            <a:spLocks noGrp="1"/>
          </p:cNvSpPr>
          <p:nvPr>
            <p:ph sz="quarter" idx="15"/>
          </p:nvPr>
        </p:nvSpPr>
        <p:spPr>
          <a:xfrm>
            <a:off x="1383939" y="1549921"/>
            <a:ext cx="10344757" cy="4342269"/>
          </a:xfrm>
        </p:spPr>
        <p:txBody>
          <a:bodyPr>
            <a:normAutofit lnSpcReduction="10000"/>
          </a:bodyPr>
          <a:lstStyle/>
          <a:p>
            <a:r>
              <a:rPr lang="en-US" sz="3199" b="1" dirty="0"/>
              <a:t>Universal screening</a:t>
            </a:r>
          </a:p>
          <a:p>
            <a:pPr lvl="1"/>
            <a:r>
              <a:rPr lang="en-US" sz="3199" dirty="0"/>
              <a:t>Strengths </a:t>
            </a:r>
          </a:p>
          <a:p>
            <a:pPr lvl="3"/>
            <a:r>
              <a:rPr lang="en-US" sz="3199" dirty="0"/>
              <a:t>Identifies students with internalizing problems</a:t>
            </a:r>
          </a:p>
          <a:p>
            <a:pPr lvl="1"/>
            <a:r>
              <a:rPr lang="en-US" sz="3199" dirty="0"/>
              <a:t>Limitations:</a:t>
            </a:r>
          </a:p>
          <a:p>
            <a:pPr lvl="3"/>
            <a:r>
              <a:rPr lang="en-US" sz="3199" dirty="0"/>
              <a:t>Schools not ready for universal screening</a:t>
            </a:r>
          </a:p>
          <a:p>
            <a:pPr lvl="3"/>
            <a:r>
              <a:rPr lang="en-US" sz="3199" dirty="0"/>
              <a:t>Some students underreport symptoms/behaviors (e.g., EBD)</a:t>
            </a:r>
          </a:p>
          <a:p>
            <a:pPr lvl="3"/>
            <a:r>
              <a:rPr lang="en-US" sz="3199" dirty="0"/>
              <a:t>Teacher nomination</a:t>
            </a:r>
          </a:p>
          <a:p>
            <a:endParaRPr lang="en-US" dirty="0"/>
          </a:p>
        </p:txBody>
      </p:sp>
      <p:sp>
        <p:nvSpPr>
          <p:cNvPr id="4" name="Text Placeholder 3">
            <a:extLst>
              <a:ext uri="{FF2B5EF4-FFF2-40B4-BE49-F238E27FC236}">
                <a16:creationId xmlns:a16="http://schemas.microsoft.com/office/drawing/2014/main" id="{A9F33C25-A0E8-3E49-9985-056C1FE50548}"/>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94D3EAE2-B8BB-1644-82E4-C2DA2CA9D256}"/>
              </a:ext>
            </a:extLst>
          </p:cNvPr>
          <p:cNvSpPr>
            <a:spLocks noGrp="1"/>
          </p:cNvSpPr>
          <p:nvPr>
            <p:ph type="sldNum" sz="quarter" idx="14"/>
          </p:nvPr>
        </p:nvSpPr>
        <p:spPr/>
        <p:txBody>
          <a:bodyPr/>
          <a:lstStyle/>
          <a:p>
            <a:endParaRPr lang="en-US" dirty="0"/>
          </a:p>
        </p:txBody>
      </p:sp>
      <p:sp>
        <p:nvSpPr>
          <p:cNvPr id="6" name="Rectangle 5">
            <a:extLst>
              <a:ext uri="{FF2B5EF4-FFF2-40B4-BE49-F238E27FC236}">
                <a16:creationId xmlns:a16="http://schemas.microsoft.com/office/drawing/2014/main" id="{061F6B7C-50B6-4583-B4BE-85A1ED44DD65}"/>
              </a:ext>
            </a:extLst>
          </p:cNvPr>
          <p:cNvSpPr/>
          <p:nvPr/>
        </p:nvSpPr>
        <p:spPr>
          <a:xfrm>
            <a:off x="11872795" y="6475175"/>
            <a:ext cx="335261" cy="246157"/>
          </a:xfrm>
          <a:prstGeom prst="rect">
            <a:avLst/>
          </a:prstGeom>
        </p:spPr>
        <p:txBody>
          <a:bodyPr wrap="none">
            <a:spAutoFit/>
          </a:bodyPr>
          <a:lstStyle/>
          <a:p>
            <a:fld id="{99A20822-4A49-4D36-86E3-300BA48D3F00}" type="slidenum">
              <a:rPr lang="en-US" sz="1000"/>
              <a:pPr/>
              <a:t>22</a:t>
            </a:fld>
            <a:endParaRPr lang="en-US" sz="1000" dirty="0"/>
          </a:p>
        </p:txBody>
      </p:sp>
    </p:spTree>
    <p:extLst>
      <p:ext uri="{BB962C8B-B14F-4D97-AF65-F5344CB8AC3E}">
        <p14:creationId xmlns:p14="http://schemas.microsoft.com/office/powerpoint/2010/main" val="3916681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1249-4E2C-F745-94D4-7768913F2F8D}"/>
              </a:ext>
            </a:extLst>
          </p:cNvPr>
          <p:cNvSpPr>
            <a:spLocks noGrp="1"/>
          </p:cNvSpPr>
          <p:nvPr>
            <p:ph type="title"/>
          </p:nvPr>
        </p:nvSpPr>
        <p:spPr>
          <a:xfrm>
            <a:off x="430956" y="467114"/>
            <a:ext cx="11273140" cy="1279827"/>
          </a:xfrm>
        </p:spPr>
        <p:txBody>
          <a:bodyPr>
            <a:normAutofit/>
          </a:bodyPr>
          <a:lstStyle/>
          <a:p>
            <a:r>
              <a:rPr lang="en-US" sz="3600" dirty="0"/>
              <a:t>2. Identifying Students: Checklist of Symptoms</a:t>
            </a:r>
          </a:p>
        </p:txBody>
      </p:sp>
      <p:sp>
        <p:nvSpPr>
          <p:cNvPr id="4" name="Text Placeholder 3">
            <a:extLst>
              <a:ext uri="{FF2B5EF4-FFF2-40B4-BE49-F238E27FC236}">
                <a16:creationId xmlns:a16="http://schemas.microsoft.com/office/drawing/2014/main" id="{ED099598-9919-8340-8AD3-D7CC20745E6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3166482F-BA33-1D49-8BF0-F45C3FC7216A}"/>
              </a:ext>
            </a:extLst>
          </p:cNvPr>
          <p:cNvSpPr>
            <a:spLocks noGrp="1"/>
          </p:cNvSpPr>
          <p:nvPr>
            <p:ph type="sldNum" sz="quarter" idx="14"/>
          </p:nvPr>
        </p:nvSpPr>
        <p:spPr/>
        <p:txBody>
          <a:bodyPr/>
          <a:lstStyle/>
          <a:p>
            <a:endParaRPr lang="en-US" dirty="0"/>
          </a:p>
        </p:txBody>
      </p:sp>
      <p:graphicFrame>
        <p:nvGraphicFramePr>
          <p:cNvPr id="9" name="Content Placeholder 8">
            <a:extLst>
              <a:ext uri="{FF2B5EF4-FFF2-40B4-BE49-F238E27FC236}">
                <a16:creationId xmlns:a16="http://schemas.microsoft.com/office/drawing/2014/main" id="{7D2CFF2B-93EE-2445-9E80-D3F3DF7615C6}"/>
              </a:ext>
            </a:extLst>
          </p:cNvPr>
          <p:cNvGraphicFramePr>
            <a:graphicFrameLocks noGrp="1"/>
          </p:cNvGraphicFramePr>
          <p:nvPr>
            <p:ph sz="quarter" idx="15"/>
          </p:nvPr>
        </p:nvGraphicFramePr>
        <p:xfrm>
          <a:off x="1667499" y="1632671"/>
          <a:ext cx="8599892" cy="3878317"/>
        </p:xfrm>
        <a:graphic>
          <a:graphicData uri="http://schemas.openxmlformats.org/drawingml/2006/table">
            <a:tbl>
              <a:tblPr firstRow="1" firstCol="1" bandRow="1">
                <a:tableStyleId>{69CF1AB2-1976-4502-BF36-3FF5EA218861}</a:tableStyleId>
              </a:tblPr>
              <a:tblGrid>
                <a:gridCol w="3814305">
                  <a:extLst>
                    <a:ext uri="{9D8B030D-6E8A-4147-A177-3AD203B41FA5}">
                      <a16:colId xmlns:a16="http://schemas.microsoft.com/office/drawing/2014/main" val="2872629774"/>
                    </a:ext>
                  </a:extLst>
                </a:gridCol>
                <a:gridCol w="2268164">
                  <a:extLst>
                    <a:ext uri="{9D8B030D-6E8A-4147-A177-3AD203B41FA5}">
                      <a16:colId xmlns:a16="http://schemas.microsoft.com/office/drawing/2014/main" val="953948998"/>
                    </a:ext>
                  </a:extLst>
                </a:gridCol>
                <a:gridCol w="2517423">
                  <a:extLst>
                    <a:ext uri="{9D8B030D-6E8A-4147-A177-3AD203B41FA5}">
                      <a16:colId xmlns:a16="http://schemas.microsoft.com/office/drawing/2014/main" val="400855650"/>
                    </a:ext>
                  </a:extLst>
                </a:gridCol>
              </a:tblGrid>
              <a:tr h="822746">
                <a:tc>
                  <a:txBody>
                    <a:bodyPr/>
                    <a:lstStyle/>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BEHAVIOR</a:t>
                      </a:r>
                    </a:p>
                    <a:p>
                      <a:pPr marL="0" marR="0" algn="ctr">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STUDENT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RATING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2864193416"/>
                  </a:ext>
                </a:extLst>
              </a:tr>
              <a:tr h="586477">
                <a:tc>
                  <a:txBody>
                    <a:bodyPr/>
                    <a:lstStyle/>
                    <a:p>
                      <a:pPr marL="0" marR="0">
                        <a:spcBef>
                          <a:spcPts val="0"/>
                        </a:spcBef>
                        <a:spcAft>
                          <a:spcPts val="0"/>
                        </a:spcAft>
                      </a:pPr>
                      <a:r>
                        <a:rPr lang="en-US" sz="1800" dirty="0">
                          <a:effectLst/>
                        </a:rPr>
                        <a:t>Student cries excessively, for a number of weeks, when dropped off at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800" dirty="0">
                          <a:effectLst/>
                        </a:rPr>
                        <a:t>never                      always</a:t>
                      </a:r>
                    </a:p>
                    <a:p>
                      <a:pPr marL="0" marR="0" algn="ctr">
                        <a:spcBef>
                          <a:spcPts val="0"/>
                        </a:spcBef>
                        <a:spcAft>
                          <a:spcPts val="0"/>
                        </a:spcAft>
                      </a:pPr>
                      <a:r>
                        <a:rPr lang="en-US" sz="1800" dirty="0">
                          <a:effectLst/>
                        </a:rPr>
                        <a:t>1               2              3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1861297272"/>
                  </a:ext>
                </a:extLst>
              </a:tr>
              <a:tr h="822746">
                <a:tc>
                  <a:txBody>
                    <a:bodyPr/>
                    <a:lstStyle/>
                    <a:p>
                      <a:pPr marL="0" marR="0">
                        <a:spcBef>
                          <a:spcPts val="0"/>
                        </a:spcBef>
                        <a:spcAft>
                          <a:spcPts val="0"/>
                        </a:spcAft>
                      </a:pPr>
                      <a:r>
                        <a:rPr lang="en-US" sz="1800" dirty="0">
                          <a:effectLst/>
                        </a:rPr>
                        <a:t>Student reports being very afraid of something (e.g., thunder, being alone, spiders, heights)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800" dirty="0">
                          <a:effectLst/>
                        </a:rPr>
                        <a:t>never                      always</a:t>
                      </a:r>
                    </a:p>
                    <a:p>
                      <a:pPr marL="0" marR="0" algn="ctr">
                        <a:spcBef>
                          <a:spcPts val="0"/>
                        </a:spcBef>
                        <a:spcAft>
                          <a:spcPts val="0"/>
                        </a:spcAft>
                      </a:pPr>
                      <a:r>
                        <a:rPr lang="en-US" sz="1800" dirty="0">
                          <a:effectLst/>
                        </a:rPr>
                        <a:t>1               2              3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4166172051"/>
                  </a:ext>
                </a:extLst>
              </a:tr>
              <a:tr h="822746">
                <a:tc>
                  <a:txBody>
                    <a:bodyPr/>
                    <a:lstStyle/>
                    <a:p>
                      <a:pPr marL="0" marR="0">
                        <a:spcBef>
                          <a:spcPts val="0"/>
                        </a:spcBef>
                        <a:spcAft>
                          <a:spcPts val="0"/>
                        </a:spcAft>
                      </a:pPr>
                      <a:r>
                        <a:rPr lang="en-US" sz="1800" dirty="0">
                          <a:effectLst/>
                        </a:rPr>
                        <a:t>Student isolates him/herself, never answers questions, is absent when required to speak before class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800" dirty="0">
                          <a:effectLst/>
                        </a:rPr>
                        <a:t>never                      always</a:t>
                      </a:r>
                    </a:p>
                    <a:p>
                      <a:pPr marL="0" marR="0" algn="ctr">
                        <a:spcBef>
                          <a:spcPts val="0"/>
                        </a:spcBef>
                        <a:spcAft>
                          <a:spcPts val="0"/>
                        </a:spcAft>
                      </a:pPr>
                      <a:r>
                        <a:rPr lang="en-US" sz="1800" dirty="0">
                          <a:effectLst/>
                        </a:rPr>
                        <a:t>1               2              3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2191351444"/>
                  </a:ext>
                </a:extLst>
              </a:tr>
              <a:tr h="822746">
                <a:tc>
                  <a:txBody>
                    <a:bodyPr/>
                    <a:lstStyle/>
                    <a:p>
                      <a:pPr marL="0" marR="0">
                        <a:spcBef>
                          <a:spcPts val="0"/>
                        </a:spcBef>
                        <a:spcAft>
                          <a:spcPts val="0"/>
                        </a:spcAft>
                      </a:pPr>
                      <a:r>
                        <a:rPr lang="en-US" sz="1800" dirty="0">
                          <a:effectLst/>
                        </a:rPr>
                        <a:t>Student fatigues easily, has difficulty concentrating, seems tense, reports disturbed sleep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800" dirty="0">
                          <a:effectLst/>
                        </a:rPr>
                        <a:t>never                      always</a:t>
                      </a:r>
                    </a:p>
                    <a:p>
                      <a:pPr marL="0" marR="0" algn="ctr">
                        <a:spcBef>
                          <a:spcPts val="0"/>
                        </a:spcBef>
                        <a:spcAft>
                          <a:spcPts val="0"/>
                        </a:spcAft>
                      </a:pPr>
                      <a:r>
                        <a:rPr lang="en-US" sz="1800" dirty="0">
                          <a:effectLst/>
                        </a:rPr>
                        <a:t>1               2              3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2881152368"/>
                  </a:ext>
                </a:extLst>
              </a:tr>
            </a:tbl>
          </a:graphicData>
        </a:graphic>
      </p:graphicFrame>
      <p:sp>
        <p:nvSpPr>
          <p:cNvPr id="3" name="Rectangle 2">
            <a:extLst>
              <a:ext uri="{FF2B5EF4-FFF2-40B4-BE49-F238E27FC236}">
                <a16:creationId xmlns:a16="http://schemas.microsoft.com/office/drawing/2014/main" id="{F2D8924B-E1DB-42E5-A573-CEFAEA85C6B5}"/>
              </a:ext>
            </a:extLst>
          </p:cNvPr>
          <p:cNvSpPr/>
          <p:nvPr/>
        </p:nvSpPr>
        <p:spPr>
          <a:xfrm>
            <a:off x="11872795" y="6469342"/>
            <a:ext cx="335261" cy="246157"/>
          </a:xfrm>
          <a:prstGeom prst="rect">
            <a:avLst/>
          </a:prstGeom>
        </p:spPr>
        <p:txBody>
          <a:bodyPr wrap="none">
            <a:spAutoFit/>
          </a:bodyPr>
          <a:lstStyle/>
          <a:p>
            <a:fld id="{99A20822-4A49-4D36-86E3-300BA48D3F00}" type="slidenum">
              <a:rPr lang="en-US" sz="1000"/>
              <a:pPr/>
              <a:t>23</a:t>
            </a:fld>
            <a:endParaRPr lang="en-US" sz="1000" dirty="0"/>
          </a:p>
        </p:txBody>
      </p:sp>
    </p:spTree>
    <p:extLst>
      <p:ext uri="{BB962C8B-B14F-4D97-AF65-F5344CB8AC3E}">
        <p14:creationId xmlns:p14="http://schemas.microsoft.com/office/powerpoint/2010/main" val="1061619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9C143-86A9-E94E-B48D-EC7ECDECE1E6}"/>
              </a:ext>
            </a:extLst>
          </p:cNvPr>
          <p:cNvSpPr>
            <a:spLocks noGrp="1"/>
          </p:cNvSpPr>
          <p:nvPr>
            <p:ph type="title"/>
          </p:nvPr>
        </p:nvSpPr>
        <p:spPr>
          <a:xfrm>
            <a:off x="463806" y="609600"/>
            <a:ext cx="10969943" cy="868362"/>
          </a:xfrm>
        </p:spPr>
        <p:txBody>
          <a:bodyPr>
            <a:normAutofit/>
          </a:bodyPr>
          <a:lstStyle/>
          <a:p>
            <a:r>
              <a:rPr lang="en-US" sz="3600" dirty="0"/>
              <a:t>2. Identifying Students: Undiscovered students</a:t>
            </a:r>
          </a:p>
        </p:txBody>
      </p:sp>
      <p:sp>
        <p:nvSpPr>
          <p:cNvPr id="3" name="Content Placeholder 2">
            <a:extLst>
              <a:ext uri="{FF2B5EF4-FFF2-40B4-BE49-F238E27FC236}">
                <a16:creationId xmlns:a16="http://schemas.microsoft.com/office/drawing/2014/main" id="{5FF51645-8FAA-6E4F-B606-2BA548D1DCC7}"/>
              </a:ext>
            </a:extLst>
          </p:cNvPr>
          <p:cNvSpPr>
            <a:spLocks noGrp="1"/>
          </p:cNvSpPr>
          <p:nvPr>
            <p:ph sz="quarter" idx="15"/>
          </p:nvPr>
        </p:nvSpPr>
        <p:spPr>
          <a:xfrm>
            <a:off x="1069965" y="1791127"/>
            <a:ext cx="10512862" cy="4342269"/>
          </a:xfrm>
        </p:spPr>
        <p:txBody>
          <a:bodyPr>
            <a:normAutofit/>
          </a:bodyPr>
          <a:lstStyle/>
          <a:p>
            <a:r>
              <a:rPr lang="en-US" sz="3199" dirty="0"/>
              <a:t>Each month, teachers enter names of students they have had no contact with</a:t>
            </a:r>
          </a:p>
          <a:p>
            <a:r>
              <a:rPr lang="en-US" sz="3199" dirty="0"/>
              <a:t>Entered into schoolwide data base</a:t>
            </a:r>
          </a:p>
          <a:p>
            <a:r>
              <a:rPr lang="en-US" sz="3199" dirty="0"/>
              <a:t>Students identified who have had NO contact with any teacher </a:t>
            </a:r>
          </a:p>
        </p:txBody>
      </p:sp>
      <p:sp>
        <p:nvSpPr>
          <p:cNvPr id="4" name="Text Placeholder 3">
            <a:extLst>
              <a:ext uri="{FF2B5EF4-FFF2-40B4-BE49-F238E27FC236}">
                <a16:creationId xmlns:a16="http://schemas.microsoft.com/office/drawing/2014/main" id="{81B6E041-9C58-7841-A4EA-42F039D0241D}"/>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054FA71-0DEE-974C-9E19-F486DC75EB57}"/>
              </a:ext>
            </a:extLst>
          </p:cNvPr>
          <p:cNvSpPr>
            <a:spLocks noGrp="1"/>
          </p:cNvSpPr>
          <p:nvPr>
            <p:ph type="sldNum" sz="quarter" idx="14"/>
          </p:nvPr>
        </p:nvSpPr>
        <p:spPr/>
        <p:txBody>
          <a:bodyPr/>
          <a:lstStyle/>
          <a:p>
            <a:endParaRPr lang="en-US" dirty="0"/>
          </a:p>
        </p:txBody>
      </p:sp>
      <p:sp>
        <p:nvSpPr>
          <p:cNvPr id="6" name="Rectangle 5">
            <a:extLst>
              <a:ext uri="{FF2B5EF4-FFF2-40B4-BE49-F238E27FC236}">
                <a16:creationId xmlns:a16="http://schemas.microsoft.com/office/drawing/2014/main" id="{2EAE8657-BCE1-410E-A2D7-C58788B0E64F}"/>
              </a:ext>
            </a:extLst>
          </p:cNvPr>
          <p:cNvSpPr/>
          <p:nvPr/>
        </p:nvSpPr>
        <p:spPr>
          <a:xfrm>
            <a:off x="11872795" y="6507433"/>
            <a:ext cx="335261" cy="246157"/>
          </a:xfrm>
          <a:prstGeom prst="rect">
            <a:avLst/>
          </a:prstGeom>
        </p:spPr>
        <p:txBody>
          <a:bodyPr wrap="none">
            <a:spAutoFit/>
          </a:bodyPr>
          <a:lstStyle/>
          <a:p>
            <a:fld id="{99A20822-4A49-4D36-86E3-300BA48D3F00}" type="slidenum">
              <a:rPr lang="en-US" sz="1000"/>
              <a:pPr/>
              <a:t>24</a:t>
            </a:fld>
            <a:endParaRPr lang="en-US" sz="1000" dirty="0"/>
          </a:p>
        </p:txBody>
      </p:sp>
    </p:spTree>
    <p:extLst>
      <p:ext uri="{BB962C8B-B14F-4D97-AF65-F5344CB8AC3E}">
        <p14:creationId xmlns:p14="http://schemas.microsoft.com/office/powerpoint/2010/main" val="280375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3239-F6A6-FD4A-BC7B-54708AC9D980}"/>
              </a:ext>
            </a:extLst>
          </p:cNvPr>
          <p:cNvSpPr>
            <a:spLocks noGrp="1"/>
          </p:cNvSpPr>
          <p:nvPr>
            <p:ph type="title"/>
          </p:nvPr>
        </p:nvSpPr>
        <p:spPr/>
        <p:txBody>
          <a:bodyPr>
            <a:noAutofit/>
          </a:bodyPr>
          <a:lstStyle/>
          <a:p>
            <a:r>
              <a:rPr lang="en-US" sz="3200" dirty="0"/>
              <a:t>2. Identifying students: Recommendations</a:t>
            </a:r>
            <a:br>
              <a:rPr lang="en-US" sz="3200" dirty="0"/>
            </a:br>
            <a:endParaRPr lang="en-US" sz="3200" dirty="0"/>
          </a:p>
        </p:txBody>
      </p:sp>
      <p:sp>
        <p:nvSpPr>
          <p:cNvPr id="3" name="Content Placeholder 2">
            <a:extLst>
              <a:ext uri="{FF2B5EF4-FFF2-40B4-BE49-F238E27FC236}">
                <a16:creationId xmlns:a16="http://schemas.microsoft.com/office/drawing/2014/main" id="{662DF925-CCF1-0946-9AC2-D5BC9FD8A4B4}"/>
              </a:ext>
            </a:extLst>
          </p:cNvPr>
          <p:cNvSpPr>
            <a:spLocks noGrp="1"/>
          </p:cNvSpPr>
          <p:nvPr>
            <p:ph sz="quarter" idx="15"/>
          </p:nvPr>
        </p:nvSpPr>
        <p:spPr>
          <a:xfrm>
            <a:off x="1345849" y="1257866"/>
            <a:ext cx="9865330" cy="4342269"/>
          </a:xfrm>
        </p:spPr>
        <p:txBody>
          <a:bodyPr>
            <a:normAutofit/>
          </a:bodyPr>
          <a:lstStyle/>
          <a:p>
            <a:r>
              <a:rPr lang="en-US" sz="3199" dirty="0"/>
              <a:t>Use multiple strategies</a:t>
            </a:r>
          </a:p>
          <a:p>
            <a:pPr lvl="1"/>
            <a:r>
              <a:rPr lang="en-US" sz="3199" dirty="0"/>
              <a:t>Disciplinary actions</a:t>
            </a:r>
          </a:p>
          <a:p>
            <a:pPr lvl="1"/>
            <a:r>
              <a:rPr lang="en-US" sz="3199" dirty="0"/>
              <a:t>Universal screeners</a:t>
            </a:r>
          </a:p>
          <a:p>
            <a:pPr lvl="1"/>
            <a:r>
              <a:rPr lang="en-US" sz="3199" dirty="0"/>
              <a:t>Responsiveness to tier 2 interventions</a:t>
            </a:r>
          </a:p>
          <a:p>
            <a:pPr lvl="1"/>
            <a:r>
              <a:rPr lang="en-US" sz="3199" dirty="0"/>
              <a:t>Teacher nomination</a:t>
            </a:r>
          </a:p>
          <a:p>
            <a:pPr lvl="1"/>
            <a:r>
              <a:rPr lang="en-US" sz="3199" dirty="0"/>
              <a:t>Teacher checklist of symptoms</a:t>
            </a:r>
          </a:p>
          <a:p>
            <a:pPr lvl="1"/>
            <a:r>
              <a:rPr lang="en-US" sz="3199" dirty="0"/>
              <a:t>Undiscovered students</a:t>
            </a:r>
          </a:p>
        </p:txBody>
      </p:sp>
      <p:sp>
        <p:nvSpPr>
          <p:cNvPr id="4" name="Text Placeholder 3">
            <a:extLst>
              <a:ext uri="{FF2B5EF4-FFF2-40B4-BE49-F238E27FC236}">
                <a16:creationId xmlns:a16="http://schemas.microsoft.com/office/drawing/2014/main" id="{F8DB2A45-3789-9D47-873F-7E53E67B42DC}"/>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678EE7C-D87D-274F-818D-4F67967A293F}"/>
              </a:ext>
            </a:extLst>
          </p:cNvPr>
          <p:cNvSpPr>
            <a:spLocks noGrp="1"/>
          </p:cNvSpPr>
          <p:nvPr>
            <p:ph type="sldNum" sz="quarter" idx="14"/>
          </p:nvPr>
        </p:nvSpPr>
        <p:spPr/>
        <p:txBody>
          <a:bodyPr/>
          <a:lstStyle/>
          <a:p>
            <a:endParaRPr lang="en-US" dirty="0"/>
          </a:p>
        </p:txBody>
      </p:sp>
      <p:sp>
        <p:nvSpPr>
          <p:cNvPr id="6" name="Rectangle 5">
            <a:extLst>
              <a:ext uri="{FF2B5EF4-FFF2-40B4-BE49-F238E27FC236}">
                <a16:creationId xmlns:a16="http://schemas.microsoft.com/office/drawing/2014/main" id="{F05AB40E-90A7-411B-B985-5E611398E49D}"/>
              </a:ext>
            </a:extLst>
          </p:cNvPr>
          <p:cNvSpPr/>
          <p:nvPr/>
        </p:nvSpPr>
        <p:spPr>
          <a:xfrm>
            <a:off x="11872795" y="6520129"/>
            <a:ext cx="335261" cy="246157"/>
          </a:xfrm>
          <a:prstGeom prst="rect">
            <a:avLst/>
          </a:prstGeom>
        </p:spPr>
        <p:txBody>
          <a:bodyPr wrap="none">
            <a:spAutoFit/>
          </a:bodyPr>
          <a:lstStyle/>
          <a:p>
            <a:fld id="{99A20822-4A49-4D36-86E3-300BA48D3F00}" type="slidenum">
              <a:rPr lang="en-US" sz="1000"/>
              <a:pPr/>
              <a:t>25</a:t>
            </a:fld>
            <a:endParaRPr lang="en-US" sz="1000" dirty="0"/>
          </a:p>
        </p:txBody>
      </p:sp>
    </p:spTree>
    <p:extLst>
      <p:ext uri="{BB962C8B-B14F-4D97-AF65-F5344CB8AC3E}">
        <p14:creationId xmlns:p14="http://schemas.microsoft.com/office/powerpoint/2010/main" val="405720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557" y="2288606"/>
            <a:ext cx="11273140" cy="1279827"/>
          </a:xfrm>
        </p:spPr>
        <p:txBody>
          <a:bodyPr>
            <a:noAutofit/>
          </a:bodyPr>
          <a:lstStyle/>
          <a:p>
            <a:pPr algn="ctr"/>
            <a:r>
              <a:rPr lang="en-US" sz="4400" b="1" dirty="0"/>
              <a:t>3. Staffing and Professional Development:</a:t>
            </a:r>
            <a:br>
              <a:rPr lang="en-US" sz="4400" b="1" dirty="0"/>
            </a:br>
            <a:r>
              <a:rPr lang="en-US" sz="4400" b="1" i="1" dirty="0">
                <a:solidFill>
                  <a:srgbClr val="D30B1A"/>
                </a:solidFill>
              </a:rPr>
              <a:t>It takes a village!</a:t>
            </a:r>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a:xfrm>
            <a:off x="11833317" y="6492078"/>
            <a:ext cx="2742486" cy="365030"/>
          </a:xfrm>
        </p:spPr>
        <p:txBody>
          <a:bodyPr/>
          <a:lstStyle/>
          <a:p>
            <a:fld id="{99A20822-4A49-4D36-86E3-300BA48D3F00}" type="slidenum">
              <a:rPr lang="en-US" sz="1000"/>
              <a:pPr/>
              <a:t>26</a:t>
            </a:fld>
            <a:endParaRPr lang="en-US" sz="1000" dirty="0"/>
          </a:p>
        </p:txBody>
      </p:sp>
    </p:spTree>
    <p:extLst>
      <p:ext uri="{BB962C8B-B14F-4D97-AF65-F5344CB8AC3E}">
        <p14:creationId xmlns:p14="http://schemas.microsoft.com/office/powerpoint/2010/main" val="966130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EA10-34A3-0A43-94F7-44A52B49C40A}"/>
              </a:ext>
            </a:extLst>
          </p:cNvPr>
          <p:cNvSpPr>
            <a:spLocks noGrp="1"/>
          </p:cNvSpPr>
          <p:nvPr>
            <p:ph type="title"/>
          </p:nvPr>
        </p:nvSpPr>
        <p:spPr>
          <a:xfrm>
            <a:off x="497912" y="164330"/>
            <a:ext cx="11273140" cy="1118823"/>
          </a:xfrm>
        </p:spPr>
        <p:txBody>
          <a:bodyPr/>
          <a:lstStyle/>
          <a:p>
            <a:pPr algn="ctr"/>
            <a:r>
              <a:rPr lang="en-US" dirty="0"/>
              <a:t>Staffing and Professional Development</a:t>
            </a:r>
          </a:p>
        </p:txBody>
      </p:sp>
      <p:grpSp>
        <p:nvGrpSpPr>
          <p:cNvPr id="19" name="Group 18">
            <a:extLst>
              <a:ext uri="{FF2B5EF4-FFF2-40B4-BE49-F238E27FC236}">
                <a16:creationId xmlns:a16="http://schemas.microsoft.com/office/drawing/2014/main" id="{44EA8A88-FF62-1C4B-AA46-B092B9098826}"/>
              </a:ext>
            </a:extLst>
          </p:cNvPr>
          <p:cNvGrpSpPr/>
          <p:nvPr/>
        </p:nvGrpSpPr>
        <p:grpSpPr>
          <a:xfrm>
            <a:off x="4369151" y="1574961"/>
            <a:ext cx="3578979" cy="3668857"/>
            <a:chOff x="457199" y="1479468"/>
            <a:chExt cx="3579911" cy="3669813"/>
          </a:xfrm>
        </p:grpSpPr>
        <p:sp>
          <p:nvSpPr>
            <p:cNvPr id="7" name="Round Same Side Corner Rectangle 6">
              <a:extLst>
                <a:ext uri="{FF2B5EF4-FFF2-40B4-BE49-F238E27FC236}">
                  <a16:creationId xmlns:a16="http://schemas.microsoft.com/office/drawing/2014/main" id="{6C45833A-B7DB-F348-B859-EBEF299F2B06}"/>
                </a:ext>
              </a:extLst>
            </p:cNvPr>
            <p:cNvSpPr/>
            <p:nvPr/>
          </p:nvSpPr>
          <p:spPr>
            <a:xfrm>
              <a:off x="457199" y="1479468"/>
              <a:ext cx="3448373" cy="3669813"/>
            </a:xfrm>
            <a:prstGeom prst="round2SameRect">
              <a:avLst/>
            </a:prstGeom>
            <a:solidFill>
              <a:schemeClr val="accent3">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Round Same Side Corner Rectangle 7">
              <a:extLst>
                <a:ext uri="{FF2B5EF4-FFF2-40B4-BE49-F238E27FC236}">
                  <a16:creationId xmlns:a16="http://schemas.microsoft.com/office/drawing/2014/main" id="{A5D23F3D-E751-384A-BC24-FD68D00C670D}"/>
                </a:ext>
              </a:extLst>
            </p:cNvPr>
            <p:cNvSpPr/>
            <p:nvPr/>
          </p:nvSpPr>
          <p:spPr>
            <a:xfrm>
              <a:off x="457199" y="1479468"/>
              <a:ext cx="3448373" cy="888393"/>
            </a:xfrm>
            <a:prstGeom prst="round2SameRect">
              <a:avLst/>
            </a:prstGeom>
            <a:solidFill>
              <a:schemeClr val="accent3">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solidFill>
                    <a:schemeClr val="tx1"/>
                  </a:solidFill>
                </a:rPr>
                <a:t>Personnel to Support Student</a:t>
              </a:r>
            </a:p>
          </p:txBody>
        </p:sp>
        <p:sp>
          <p:nvSpPr>
            <p:cNvPr id="10" name="TextBox 9">
              <a:extLst>
                <a:ext uri="{FF2B5EF4-FFF2-40B4-BE49-F238E27FC236}">
                  <a16:creationId xmlns:a16="http://schemas.microsoft.com/office/drawing/2014/main" id="{BF7596AA-AECE-674F-A4FF-E728673B8847}"/>
                </a:ext>
              </a:extLst>
            </p:cNvPr>
            <p:cNvSpPr txBox="1"/>
            <p:nvPr/>
          </p:nvSpPr>
          <p:spPr>
            <a:xfrm>
              <a:off x="457200" y="2500423"/>
              <a:ext cx="3579910" cy="2539157"/>
            </a:xfrm>
            <a:prstGeom prst="rect">
              <a:avLst/>
            </a:prstGeom>
            <a:noFill/>
          </p:spPr>
          <p:txBody>
            <a:bodyPr wrap="square" rtlCol="0">
              <a:spAutoFit/>
            </a:bodyPr>
            <a:lstStyle/>
            <a:p>
              <a:pPr marL="285664" indent="-285664">
                <a:spcBef>
                  <a:spcPts val="300"/>
                </a:spcBef>
                <a:spcAft>
                  <a:spcPts val="300"/>
                </a:spcAft>
                <a:buFont typeface="Arial" panose="020B0604020202020204" pitchFamily="34" charset="0"/>
                <a:buChar char="•"/>
              </a:pPr>
              <a:r>
                <a:rPr lang="en-US" sz="2399" dirty="0"/>
                <a:t>Support Team Members</a:t>
              </a:r>
            </a:p>
            <a:p>
              <a:pPr marL="285664" indent="-285664">
                <a:spcBef>
                  <a:spcPts val="300"/>
                </a:spcBef>
                <a:spcAft>
                  <a:spcPts val="300"/>
                </a:spcAft>
                <a:buFont typeface="Arial" panose="020B0604020202020204" pitchFamily="34" charset="0"/>
                <a:buChar char="•"/>
              </a:pPr>
              <a:r>
                <a:rPr lang="en-US" sz="2399" dirty="0"/>
                <a:t>Interventionist(s)</a:t>
              </a:r>
            </a:p>
            <a:p>
              <a:pPr marL="285664" indent="-285664">
                <a:spcBef>
                  <a:spcPts val="300"/>
                </a:spcBef>
                <a:spcAft>
                  <a:spcPts val="300"/>
                </a:spcAft>
                <a:buFont typeface="Arial" panose="020B0604020202020204" pitchFamily="34" charset="0"/>
                <a:buChar char="•"/>
              </a:pPr>
              <a:r>
                <a:rPr lang="en-US" sz="2399" dirty="0"/>
                <a:t>Other educators who interact with the student</a:t>
              </a:r>
            </a:p>
            <a:p>
              <a:pPr marL="285664" indent="-285664">
                <a:spcBef>
                  <a:spcPts val="300"/>
                </a:spcBef>
                <a:spcAft>
                  <a:spcPts val="300"/>
                </a:spcAft>
                <a:buFont typeface="Arial" panose="020B0604020202020204" pitchFamily="34" charset="0"/>
                <a:buChar char="•"/>
              </a:pPr>
              <a:r>
                <a:rPr lang="en-US" sz="2399" dirty="0"/>
                <a:t>Other staff (e.g., lunch bus) </a:t>
              </a:r>
            </a:p>
          </p:txBody>
        </p:sp>
      </p:grpSp>
      <p:grpSp>
        <p:nvGrpSpPr>
          <p:cNvPr id="18" name="Group 17">
            <a:extLst>
              <a:ext uri="{FF2B5EF4-FFF2-40B4-BE49-F238E27FC236}">
                <a16:creationId xmlns:a16="http://schemas.microsoft.com/office/drawing/2014/main" id="{718DC2D7-03DE-0941-818A-68A05C2643B9}"/>
              </a:ext>
            </a:extLst>
          </p:cNvPr>
          <p:cNvGrpSpPr/>
          <p:nvPr/>
        </p:nvGrpSpPr>
        <p:grpSpPr>
          <a:xfrm>
            <a:off x="417013" y="528794"/>
            <a:ext cx="2448094" cy="3806138"/>
            <a:chOff x="5594888" y="1280160"/>
            <a:chExt cx="2448732" cy="3807129"/>
          </a:xfrm>
        </p:grpSpPr>
        <p:sp>
          <p:nvSpPr>
            <p:cNvPr id="12" name="Rounded Rectangle 11">
              <a:extLst>
                <a:ext uri="{FF2B5EF4-FFF2-40B4-BE49-F238E27FC236}">
                  <a16:creationId xmlns:a16="http://schemas.microsoft.com/office/drawing/2014/main" id="{3F3034CD-3243-F04C-BB41-C5076E75A79D}"/>
                </a:ext>
              </a:extLst>
            </p:cNvPr>
            <p:cNvSpPr/>
            <p:nvPr/>
          </p:nvSpPr>
          <p:spPr>
            <a:xfrm>
              <a:off x="5594888" y="1280160"/>
              <a:ext cx="2448732" cy="813416"/>
            </a:xfrm>
            <a:prstGeom prst="round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solidFill>
                </a:rPr>
                <a:t>Selection</a:t>
              </a:r>
            </a:p>
          </p:txBody>
        </p:sp>
        <p:sp>
          <p:nvSpPr>
            <p:cNvPr id="13" name="Rounded Rectangle 12">
              <a:extLst>
                <a:ext uri="{FF2B5EF4-FFF2-40B4-BE49-F238E27FC236}">
                  <a16:creationId xmlns:a16="http://schemas.microsoft.com/office/drawing/2014/main" id="{79249677-885B-C846-873E-E3A584820525}"/>
                </a:ext>
              </a:extLst>
            </p:cNvPr>
            <p:cNvSpPr/>
            <p:nvPr/>
          </p:nvSpPr>
          <p:spPr>
            <a:xfrm>
              <a:off x="5594888" y="3370183"/>
              <a:ext cx="2448732" cy="813416"/>
            </a:xfrm>
            <a:prstGeom prst="roundRect">
              <a:avLst/>
            </a:prstGeom>
            <a:solidFill>
              <a:schemeClr val="bg1">
                <a:lumMod val="8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solidFill>
                </a:rPr>
                <a:t>Training</a:t>
              </a:r>
            </a:p>
          </p:txBody>
        </p:sp>
        <p:sp>
          <p:nvSpPr>
            <p:cNvPr id="14" name="Rounded Rectangle 13">
              <a:extLst>
                <a:ext uri="{FF2B5EF4-FFF2-40B4-BE49-F238E27FC236}">
                  <a16:creationId xmlns:a16="http://schemas.microsoft.com/office/drawing/2014/main" id="{8D61DCE4-4B95-2241-B9AD-C838787A87E8}"/>
                </a:ext>
              </a:extLst>
            </p:cNvPr>
            <p:cNvSpPr/>
            <p:nvPr/>
          </p:nvSpPr>
          <p:spPr>
            <a:xfrm>
              <a:off x="5594888" y="4273873"/>
              <a:ext cx="2448732" cy="813416"/>
            </a:xfrm>
            <a:prstGeom prst="roundRect">
              <a:avLst/>
            </a:prstGeom>
            <a:solidFill>
              <a:schemeClr val="bg1">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solidFill>
                </a:rPr>
                <a:t>Coaching</a:t>
              </a:r>
            </a:p>
          </p:txBody>
        </p:sp>
        <p:sp>
          <p:nvSpPr>
            <p:cNvPr id="15" name="Rounded Rectangle 14">
              <a:extLst>
                <a:ext uri="{FF2B5EF4-FFF2-40B4-BE49-F238E27FC236}">
                  <a16:creationId xmlns:a16="http://schemas.microsoft.com/office/drawing/2014/main" id="{4E2F3815-0793-1347-8DC2-4B3E252BD313}"/>
                </a:ext>
              </a:extLst>
            </p:cNvPr>
            <p:cNvSpPr/>
            <p:nvPr/>
          </p:nvSpPr>
          <p:spPr>
            <a:xfrm>
              <a:off x="5594888" y="2183850"/>
              <a:ext cx="2448732" cy="1096059"/>
            </a:xfrm>
            <a:prstGeom prst="roundRect">
              <a:avLst/>
            </a:prstGeom>
            <a:solidFill>
              <a:schemeClr val="bg1">
                <a:lumMod val="9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solidFill>
                </a:rPr>
                <a:t>Guidance and policy/practice resources</a:t>
              </a:r>
            </a:p>
          </p:txBody>
        </p:sp>
      </p:grpSp>
      <p:sp>
        <p:nvSpPr>
          <p:cNvPr id="17" name="Round Same Side Corner Rectangle 16">
            <a:extLst>
              <a:ext uri="{FF2B5EF4-FFF2-40B4-BE49-F238E27FC236}">
                <a16:creationId xmlns:a16="http://schemas.microsoft.com/office/drawing/2014/main" id="{294DC6CB-C9F0-B74B-94D4-68C70D861D7A}"/>
              </a:ext>
            </a:extLst>
          </p:cNvPr>
          <p:cNvSpPr/>
          <p:nvPr/>
        </p:nvSpPr>
        <p:spPr>
          <a:xfrm>
            <a:off x="8889878" y="610675"/>
            <a:ext cx="2838819" cy="3253053"/>
          </a:xfrm>
          <a:prstGeom prst="round2SameRect">
            <a:avLst/>
          </a:prstGeom>
          <a:solidFill>
            <a:schemeClr val="accent4">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99" dirty="0">
                <a:solidFill>
                  <a:schemeClr val="tx1"/>
                </a:solidFill>
              </a:rPr>
              <a:t>Staff know what to do and how to do it well base on their role/function</a:t>
            </a:r>
          </a:p>
        </p:txBody>
      </p:sp>
      <p:cxnSp>
        <p:nvCxnSpPr>
          <p:cNvPr id="25" name="Straight Arrow Connector 24">
            <a:extLst>
              <a:ext uri="{FF2B5EF4-FFF2-40B4-BE49-F238E27FC236}">
                <a16:creationId xmlns:a16="http://schemas.microsoft.com/office/drawing/2014/main" id="{B1547DAF-40D2-AE4B-AD66-FACF2A3556C2}"/>
              </a:ext>
            </a:extLst>
          </p:cNvPr>
          <p:cNvCxnSpPr>
            <a:cxnSpLocks/>
          </p:cNvCxnSpPr>
          <p:nvPr/>
        </p:nvCxnSpPr>
        <p:spPr>
          <a:xfrm>
            <a:off x="2865107" y="1061693"/>
            <a:ext cx="1504042" cy="794430"/>
          </a:xfrm>
          <a:prstGeom prst="straightConnector1">
            <a:avLst/>
          </a:prstGeom>
          <a:ln w="508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4CEEF07-5D9E-EE40-AE41-6F7856F79818}"/>
              </a:ext>
            </a:extLst>
          </p:cNvPr>
          <p:cNvCxnSpPr>
            <a:cxnSpLocks/>
            <a:stCxn id="15" idx="3"/>
            <a:endCxn id="8" idx="2"/>
          </p:cNvCxnSpPr>
          <p:nvPr/>
        </p:nvCxnSpPr>
        <p:spPr>
          <a:xfrm>
            <a:off x="2865108" y="1980135"/>
            <a:ext cx="1504043" cy="38906"/>
          </a:xfrm>
          <a:prstGeom prst="straightConnector1">
            <a:avLst/>
          </a:prstGeom>
          <a:ln w="508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F15435A-FB52-954F-B576-2C595EC0D768}"/>
              </a:ext>
            </a:extLst>
          </p:cNvPr>
          <p:cNvCxnSpPr>
            <a:cxnSpLocks/>
            <a:stCxn id="13" idx="3"/>
          </p:cNvCxnSpPr>
          <p:nvPr/>
        </p:nvCxnSpPr>
        <p:spPr>
          <a:xfrm flipV="1">
            <a:off x="2865107" y="2143054"/>
            <a:ext cx="1504042" cy="881820"/>
          </a:xfrm>
          <a:prstGeom prst="straightConnector1">
            <a:avLst/>
          </a:prstGeom>
          <a:ln w="508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F63A657-7048-0445-B6F5-79E3B32DE655}"/>
              </a:ext>
            </a:extLst>
          </p:cNvPr>
          <p:cNvCxnSpPr>
            <a:cxnSpLocks/>
            <a:stCxn id="14" idx="3"/>
          </p:cNvCxnSpPr>
          <p:nvPr/>
        </p:nvCxnSpPr>
        <p:spPr>
          <a:xfrm flipV="1">
            <a:off x="2865107" y="2318854"/>
            <a:ext cx="1504042" cy="1609475"/>
          </a:xfrm>
          <a:prstGeom prst="straightConnector1">
            <a:avLst/>
          </a:prstGeom>
          <a:ln w="508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C1F0FC9-7A1C-824C-874B-8CDB30460B51}"/>
              </a:ext>
            </a:extLst>
          </p:cNvPr>
          <p:cNvSpPr txBox="1"/>
          <p:nvPr/>
        </p:nvSpPr>
        <p:spPr>
          <a:xfrm>
            <a:off x="5949799" y="937739"/>
            <a:ext cx="184683" cy="369236"/>
          </a:xfrm>
          <a:prstGeom prst="rect">
            <a:avLst/>
          </a:prstGeom>
          <a:noFill/>
        </p:spPr>
        <p:txBody>
          <a:bodyPr wrap="none" rtlCol="0">
            <a:spAutoFit/>
          </a:bodyPr>
          <a:lstStyle/>
          <a:p>
            <a:endParaRPr lang="en-US" sz="1799" dirty="0"/>
          </a:p>
        </p:txBody>
      </p:sp>
      <p:cxnSp>
        <p:nvCxnSpPr>
          <p:cNvPr id="42" name="Straight Arrow Connector 41">
            <a:extLst>
              <a:ext uri="{FF2B5EF4-FFF2-40B4-BE49-F238E27FC236}">
                <a16:creationId xmlns:a16="http://schemas.microsoft.com/office/drawing/2014/main" id="{26668B91-1317-C244-BA27-9D97641F6533}"/>
              </a:ext>
            </a:extLst>
          </p:cNvPr>
          <p:cNvCxnSpPr>
            <a:cxnSpLocks/>
            <a:endCxn id="44" idx="2"/>
          </p:cNvCxnSpPr>
          <p:nvPr/>
        </p:nvCxnSpPr>
        <p:spPr>
          <a:xfrm flipV="1">
            <a:off x="7816626" y="1033893"/>
            <a:ext cx="1073253" cy="1041119"/>
          </a:xfrm>
          <a:prstGeom prst="straightConnector1">
            <a:avLst/>
          </a:prstGeom>
          <a:ln w="508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sp>
        <p:nvSpPr>
          <p:cNvPr id="44" name="Round Same Side Corner Rectangle 43">
            <a:extLst>
              <a:ext uri="{FF2B5EF4-FFF2-40B4-BE49-F238E27FC236}">
                <a16:creationId xmlns:a16="http://schemas.microsoft.com/office/drawing/2014/main" id="{DE33AE3C-45A7-2140-9EDE-BC67E2CA8CD3}"/>
              </a:ext>
            </a:extLst>
          </p:cNvPr>
          <p:cNvSpPr/>
          <p:nvPr/>
        </p:nvSpPr>
        <p:spPr>
          <a:xfrm>
            <a:off x="8889879" y="589812"/>
            <a:ext cx="2838819" cy="888162"/>
          </a:xfrm>
          <a:prstGeom prst="round2SameRect">
            <a:avLst/>
          </a:prstGeom>
          <a:solidFill>
            <a:schemeClr val="accent4">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solidFill>
                  <a:schemeClr val="tx1"/>
                </a:solidFill>
              </a:rPr>
              <a:t>Competency</a:t>
            </a:r>
          </a:p>
        </p:txBody>
      </p:sp>
      <p:sp>
        <p:nvSpPr>
          <p:cNvPr id="47" name="Rectangle 46">
            <a:extLst>
              <a:ext uri="{FF2B5EF4-FFF2-40B4-BE49-F238E27FC236}">
                <a16:creationId xmlns:a16="http://schemas.microsoft.com/office/drawing/2014/main" id="{500E8E0E-464F-F143-89F7-2E4892F18A6D}"/>
              </a:ext>
            </a:extLst>
          </p:cNvPr>
          <p:cNvSpPr/>
          <p:nvPr/>
        </p:nvSpPr>
        <p:spPr>
          <a:xfrm>
            <a:off x="1388875" y="5283040"/>
            <a:ext cx="9491214" cy="1569251"/>
          </a:xfrm>
          <a:prstGeom prst="rect">
            <a:avLst/>
          </a:prstGeom>
          <a:solidFill>
            <a:schemeClr val="accent1">
              <a:lumMod val="20000"/>
              <a:lumOff val="80000"/>
            </a:schemeClr>
          </a:solidFill>
          <a:ln>
            <a:solidFill>
              <a:schemeClr val="tx1"/>
            </a:solidFill>
          </a:ln>
        </p:spPr>
        <p:txBody>
          <a:bodyPr wrap="square">
            <a:spAutoFit/>
          </a:bodyPr>
          <a:lstStyle/>
          <a:p>
            <a:pPr marL="68559"/>
            <a:r>
              <a:rPr lang="en-US" sz="2399" dirty="0"/>
              <a:t>Professional Development:</a:t>
            </a:r>
          </a:p>
          <a:p>
            <a:pPr marL="457063"/>
            <a:r>
              <a:rPr lang="en-US" sz="2399" dirty="0"/>
              <a:t>Improving educators’ competency to implement Tier 3 interventions and supports with fidelity through the development of knowledge, skills and ability. Includes training, coaching and technical assistance.</a:t>
            </a:r>
            <a:endParaRPr lang="en-US" sz="2399" dirty="0">
              <a:ea typeface="Times New Roman" panose="02020603050405020304" pitchFamily="18" charset="0"/>
            </a:endParaRPr>
          </a:p>
        </p:txBody>
      </p:sp>
      <p:sp>
        <p:nvSpPr>
          <p:cNvPr id="21" name="Slide Number Placeholder 4">
            <a:extLst>
              <a:ext uri="{FF2B5EF4-FFF2-40B4-BE49-F238E27FC236}">
                <a16:creationId xmlns:a16="http://schemas.microsoft.com/office/drawing/2014/main" id="{5A9C9FC8-A3E4-41F5-B05F-396E7D91AF01}"/>
              </a:ext>
            </a:extLst>
          </p:cNvPr>
          <p:cNvSpPr>
            <a:spLocks noGrp="1"/>
          </p:cNvSpPr>
          <p:nvPr>
            <p:ph type="sldNum" sz="quarter" idx="14"/>
          </p:nvPr>
        </p:nvSpPr>
        <p:spPr>
          <a:xfrm>
            <a:off x="11833317" y="6492078"/>
            <a:ext cx="2742486" cy="365030"/>
          </a:xfrm>
        </p:spPr>
        <p:txBody>
          <a:bodyPr/>
          <a:lstStyle/>
          <a:p>
            <a:fld id="{99A20822-4A49-4D36-86E3-300BA48D3F00}" type="slidenum">
              <a:rPr lang="en-US" sz="1000"/>
              <a:pPr/>
              <a:t>27</a:t>
            </a:fld>
            <a:endParaRPr lang="en-US" sz="1000" dirty="0"/>
          </a:p>
        </p:txBody>
      </p:sp>
    </p:spTree>
    <p:extLst>
      <p:ext uri="{BB962C8B-B14F-4D97-AF65-F5344CB8AC3E}">
        <p14:creationId xmlns:p14="http://schemas.microsoft.com/office/powerpoint/2010/main" val="364134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a:extLst>
              <a:ext uri="{FF2B5EF4-FFF2-40B4-BE49-F238E27FC236}">
                <a16:creationId xmlns:a16="http://schemas.microsoft.com/office/drawing/2014/main" id="{C64A7E30-D24E-2E4D-9A55-0FBA806CE130}"/>
              </a:ext>
            </a:extLst>
          </p:cNvPr>
          <p:cNvSpPr/>
          <p:nvPr/>
        </p:nvSpPr>
        <p:spPr>
          <a:xfrm rot="5400000">
            <a:off x="8842439" y="2870661"/>
            <a:ext cx="3044784" cy="868294"/>
          </a:xfrm>
          <a:prstGeom prst="rightArrow">
            <a:avLst/>
          </a:prstGeom>
          <a:solidFill>
            <a:srgbClr val="E8E5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DF46E5CF-E19D-3945-B16C-060526952CF5}"/>
              </a:ext>
            </a:extLst>
          </p:cNvPr>
          <p:cNvGrpSpPr/>
          <p:nvPr/>
        </p:nvGrpSpPr>
        <p:grpSpPr>
          <a:xfrm>
            <a:off x="2198636" y="697073"/>
            <a:ext cx="2147328" cy="4674390"/>
            <a:chOff x="638175" y="1554932"/>
            <a:chExt cx="2147887" cy="3277449"/>
          </a:xfrm>
        </p:grpSpPr>
        <p:sp>
          <p:nvSpPr>
            <p:cNvPr id="10" name="Rounded Rectangle 9">
              <a:extLst>
                <a:ext uri="{FF2B5EF4-FFF2-40B4-BE49-F238E27FC236}">
                  <a16:creationId xmlns:a16="http://schemas.microsoft.com/office/drawing/2014/main" id="{CF93F318-55AA-1A4F-956C-8A4DB9C94510}"/>
                </a:ext>
              </a:extLst>
            </p:cNvPr>
            <p:cNvSpPr/>
            <p:nvPr/>
          </p:nvSpPr>
          <p:spPr>
            <a:xfrm>
              <a:off x="638176" y="1554932"/>
              <a:ext cx="2147886" cy="3188514"/>
            </a:xfrm>
            <a:prstGeom prst="roundRect">
              <a:avLst/>
            </a:prstGeom>
            <a:solidFill>
              <a:srgbClr val="0A1E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r>
                <a:rPr lang="en-US" sz="2399" b="1" dirty="0">
                  <a:solidFill>
                    <a:schemeClr val="bg1"/>
                  </a:solidFill>
                  <a:latin typeface="Arial" panose="020B0604020202020204" pitchFamily="34" charset="0"/>
                  <a:cs typeface="Arial" panose="020B0604020202020204" pitchFamily="34" charset="0"/>
                </a:rPr>
                <a:t>Necessary Supports</a:t>
              </a:r>
            </a:p>
          </p:txBody>
        </p:sp>
        <p:sp>
          <p:nvSpPr>
            <p:cNvPr id="5" name="Rectangle 4">
              <a:extLst>
                <a:ext uri="{FF2B5EF4-FFF2-40B4-BE49-F238E27FC236}">
                  <a16:creationId xmlns:a16="http://schemas.microsoft.com/office/drawing/2014/main" id="{4394FE21-8081-C34A-8CEB-EDEF35CF581B}"/>
                </a:ext>
              </a:extLst>
            </p:cNvPr>
            <p:cNvSpPr/>
            <p:nvPr/>
          </p:nvSpPr>
          <p:spPr>
            <a:xfrm>
              <a:off x="638175" y="3989419"/>
              <a:ext cx="2147887" cy="842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solidFill>
                  <a:latin typeface="Arial" panose="020B0604020202020204" pitchFamily="34" charset="0"/>
                  <a:cs typeface="Arial" panose="020B0604020202020204" pitchFamily="34" charset="0"/>
                </a:rPr>
                <a:t>Promoting Effective  Environments</a:t>
              </a:r>
            </a:p>
          </p:txBody>
        </p:sp>
        <p:sp>
          <p:nvSpPr>
            <p:cNvPr id="7" name="Rectangle 6">
              <a:extLst>
                <a:ext uri="{FF2B5EF4-FFF2-40B4-BE49-F238E27FC236}">
                  <a16:creationId xmlns:a16="http://schemas.microsoft.com/office/drawing/2014/main" id="{1786C544-BC46-B84A-829B-1E73731BF1A4}"/>
                </a:ext>
              </a:extLst>
            </p:cNvPr>
            <p:cNvSpPr/>
            <p:nvPr/>
          </p:nvSpPr>
          <p:spPr>
            <a:xfrm>
              <a:off x="638176" y="2233611"/>
              <a:ext cx="2147886" cy="9460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solidFill>
                  <a:latin typeface="Arial" panose="020B0604020202020204" pitchFamily="34" charset="0"/>
                  <a:cs typeface="Arial" panose="020B0604020202020204" pitchFamily="34" charset="0"/>
                </a:rPr>
                <a:t>Leadership and Management</a:t>
              </a:r>
            </a:p>
          </p:txBody>
        </p:sp>
        <p:sp>
          <p:nvSpPr>
            <p:cNvPr id="8" name="Rectangle 7">
              <a:extLst>
                <a:ext uri="{FF2B5EF4-FFF2-40B4-BE49-F238E27FC236}">
                  <a16:creationId xmlns:a16="http://schemas.microsoft.com/office/drawing/2014/main" id="{30B77DA0-D303-9E4B-86FF-92CBF5F7387F}"/>
                </a:ext>
              </a:extLst>
            </p:cNvPr>
            <p:cNvSpPr/>
            <p:nvPr/>
          </p:nvSpPr>
          <p:spPr>
            <a:xfrm>
              <a:off x="638176" y="3067049"/>
              <a:ext cx="2147886" cy="9460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solidFill>
                  <a:latin typeface="Arial" panose="020B0604020202020204" pitchFamily="34" charset="0"/>
                  <a:cs typeface="Arial" panose="020B0604020202020204" pitchFamily="34" charset="0"/>
                </a:rPr>
                <a:t>Professional Development</a:t>
              </a:r>
            </a:p>
          </p:txBody>
        </p:sp>
      </p:grpSp>
      <p:grpSp>
        <p:nvGrpSpPr>
          <p:cNvPr id="22" name="Group 21">
            <a:extLst>
              <a:ext uri="{FF2B5EF4-FFF2-40B4-BE49-F238E27FC236}">
                <a16:creationId xmlns:a16="http://schemas.microsoft.com/office/drawing/2014/main" id="{17097A3D-50AA-DA42-8122-D6CB7453A0A5}"/>
              </a:ext>
            </a:extLst>
          </p:cNvPr>
          <p:cNvGrpSpPr/>
          <p:nvPr/>
        </p:nvGrpSpPr>
        <p:grpSpPr>
          <a:xfrm>
            <a:off x="5604731" y="810137"/>
            <a:ext cx="3344562" cy="4407203"/>
            <a:chOff x="638176" y="1628775"/>
            <a:chExt cx="2147886" cy="3393950"/>
          </a:xfrm>
        </p:grpSpPr>
        <p:sp>
          <p:nvSpPr>
            <p:cNvPr id="24" name="Rounded Rectangle 23">
              <a:extLst>
                <a:ext uri="{FF2B5EF4-FFF2-40B4-BE49-F238E27FC236}">
                  <a16:creationId xmlns:a16="http://schemas.microsoft.com/office/drawing/2014/main" id="{2BE5227E-401A-CF46-83AE-C305DE1A56DD}"/>
                </a:ext>
              </a:extLst>
            </p:cNvPr>
            <p:cNvSpPr/>
            <p:nvPr/>
          </p:nvSpPr>
          <p:spPr>
            <a:xfrm>
              <a:off x="638176" y="1628775"/>
              <a:ext cx="2147886" cy="3114670"/>
            </a:xfrm>
            <a:prstGeom prst="roundRect">
              <a:avLst>
                <a:gd name="adj" fmla="val 3660"/>
              </a:avLst>
            </a:prstGeom>
            <a:solidFill>
              <a:srgbClr val="0A1E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999" b="1"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6FF8800A-63D7-FC4E-ABBF-3B6F1EE33128}"/>
                </a:ext>
              </a:extLst>
            </p:cNvPr>
            <p:cNvSpPr/>
            <p:nvPr/>
          </p:nvSpPr>
          <p:spPr>
            <a:xfrm>
              <a:off x="639518" y="4179763"/>
              <a:ext cx="2146544" cy="842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solidFill>
                  <a:latin typeface="Arial" panose="020B0604020202020204" pitchFamily="34" charset="0"/>
                  <a:cs typeface="Arial" panose="020B0604020202020204" pitchFamily="34" charset="0"/>
                </a:rPr>
                <a:t>Make it easy to do it right</a:t>
              </a:r>
            </a:p>
          </p:txBody>
        </p:sp>
        <p:sp>
          <p:nvSpPr>
            <p:cNvPr id="26" name="Rectangle 25">
              <a:extLst>
                <a:ext uri="{FF2B5EF4-FFF2-40B4-BE49-F238E27FC236}">
                  <a16:creationId xmlns:a16="http://schemas.microsoft.com/office/drawing/2014/main" id="{D4BC3B35-886F-C942-A210-4663BCD07436}"/>
                </a:ext>
              </a:extLst>
            </p:cNvPr>
            <p:cNvSpPr/>
            <p:nvPr/>
          </p:nvSpPr>
          <p:spPr>
            <a:xfrm>
              <a:off x="638176" y="2329406"/>
              <a:ext cx="2147886" cy="1012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solidFill>
                  <a:latin typeface="Arial" panose="020B0604020202020204" pitchFamily="34" charset="0"/>
                  <a:cs typeface="Arial" panose="020B0604020202020204" pitchFamily="34" charset="0"/>
                </a:rPr>
                <a:t>What to do, why do it and assistance to get it done</a:t>
              </a:r>
            </a:p>
          </p:txBody>
        </p:sp>
        <p:sp>
          <p:nvSpPr>
            <p:cNvPr id="28" name="Rectangle 27">
              <a:extLst>
                <a:ext uri="{FF2B5EF4-FFF2-40B4-BE49-F238E27FC236}">
                  <a16:creationId xmlns:a16="http://schemas.microsoft.com/office/drawing/2014/main" id="{56DF3188-36D2-5E4A-BB48-EFDCF5FA3A40}"/>
                </a:ext>
              </a:extLst>
            </p:cNvPr>
            <p:cNvSpPr/>
            <p:nvPr/>
          </p:nvSpPr>
          <p:spPr>
            <a:xfrm>
              <a:off x="638176" y="3289739"/>
              <a:ext cx="2147886" cy="895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solidFill>
                  <a:latin typeface="Arial" panose="020B0604020202020204" pitchFamily="34" charset="0"/>
                  <a:cs typeface="Arial" panose="020B0604020202020204" pitchFamily="34" charset="0"/>
                </a:rPr>
                <a:t>How to do it</a:t>
              </a:r>
            </a:p>
          </p:txBody>
        </p:sp>
      </p:grpSp>
      <p:sp>
        <p:nvSpPr>
          <p:cNvPr id="14" name="TextBox 13">
            <a:extLst>
              <a:ext uri="{FF2B5EF4-FFF2-40B4-BE49-F238E27FC236}">
                <a16:creationId xmlns:a16="http://schemas.microsoft.com/office/drawing/2014/main" id="{55422429-DA6A-E847-B8A5-91BDF6975B88}"/>
              </a:ext>
            </a:extLst>
          </p:cNvPr>
          <p:cNvSpPr txBox="1"/>
          <p:nvPr/>
        </p:nvSpPr>
        <p:spPr>
          <a:xfrm rot="16200000">
            <a:off x="8842437" y="2836502"/>
            <a:ext cx="3044786" cy="461545"/>
          </a:xfrm>
          <a:prstGeom prst="rect">
            <a:avLst/>
          </a:prstGeom>
          <a:noFill/>
        </p:spPr>
        <p:txBody>
          <a:bodyPr wrap="square" rtlCol="0">
            <a:spAutoFit/>
          </a:bodyPr>
          <a:lstStyle/>
          <a:p>
            <a:r>
              <a:rPr lang="en-US" sz="2399" dirty="0">
                <a:latin typeface="Arial" panose="020B0604020202020204" pitchFamily="34" charset="0"/>
                <a:cs typeface="Arial" panose="020B0604020202020204" pitchFamily="34" charset="0"/>
              </a:rPr>
              <a:t>Effective Sequence</a:t>
            </a:r>
          </a:p>
        </p:txBody>
      </p:sp>
      <p:sp>
        <p:nvSpPr>
          <p:cNvPr id="30" name="Right Arrow 29">
            <a:extLst>
              <a:ext uri="{FF2B5EF4-FFF2-40B4-BE49-F238E27FC236}">
                <a16:creationId xmlns:a16="http://schemas.microsoft.com/office/drawing/2014/main" id="{81BABD68-9CA6-3043-ACC6-152283B7FDB8}"/>
              </a:ext>
            </a:extLst>
          </p:cNvPr>
          <p:cNvSpPr/>
          <p:nvPr/>
        </p:nvSpPr>
        <p:spPr>
          <a:xfrm>
            <a:off x="4697141" y="2035023"/>
            <a:ext cx="556412" cy="513555"/>
          </a:xfrm>
          <a:prstGeom prst="rightArrow">
            <a:avLst/>
          </a:prstGeom>
          <a:solidFill>
            <a:srgbClr val="E8E5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rial" panose="020B0604020202020204" pitchFamily="34" charset="0"/>
              <a:cs typeface="Arial" panose="020B0604020202020204" pitchFamily="34" charset="0"/>
            </a:endParaRPr>
          </a:p>
        </p:txBody>
      </p:sp>
      <p:sp>
        <p:nvSpPr>
          <p:cNvPr id="31" name="Right Arrow 30">
            <a:extLst>
              <a:ext uri="{FF2B5EF4-FFF2-40B4-BE49-F238E27FC236}">
                <a16:creationId xmlns:a16="http://schemas.microsoft.com/office/drawing/2014/main" id="{272FA26E-9442-A441-91FE-F2DFB45211F7}"/>
              </a:ext>
            </a:extLst>
          </p:cNvPr>
          <p:cNvSpPr/>
          <p:nvPr/>
        </p:nvSpPr>
        <p:spPr>
          <a:xfrm>
            <a:off x="4677768" y="3159681"/>
            <a:ext cx="556412" cy="513555"/>
          </a:xfrm>
          <a:prstGeom prst="rightArrow">
            <a:avLst/>
          </a:prstGeom>
          <a:solidFill>
            <a:srgbClr val="E8E5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rial" panose="020B0604020202020204" pitchFamily="34" charset="0"/>
              <a:cs typeface="Arial" panose="020B0604020202020204" pitchFamily="34" charset="0"/>
            </a:endParaRPr>
          </a:p>
        </p:txBody>
      </p:sp>
      <p:sp>
        <p:nvSpPr>
          <p:cNvPr id="32" name="Right Arrow 31">
            <a:extLst>
              <a:ext uri="{FF2B5EF4-FFF2-40B4-BE49-F238E27FC236}">
                <a16:creationId xmlns:a16="http://schemas.microsoft.com/office/drawing/2014/main" id="{3DFDF0D5-340D-DF47-8878-0C589720649C}"/>
              </a:ext>
            </a:extLst>
          </p:cNvPr>
          <p:cNvSpPr/>
          <p:nvPr/>
        </p:nvSpPr>
        <p:spPr>
          <a:xfrm>
            <a:off x="4649341" y="4284339"/>
            <a:ext cx="556412" cy="513555"/>
          </a:xfrm>
          <a:prstGeom prst="rightArrow">
            <a:avLst/>
          </a:prstGeom>
          <a:solidFill>
            <a:srgbClr val="E8E5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9C1BE9BF-9C28-CA4C-9773-632A5842073C}"/>
              </a:ext>
            </a:extLst>
          </p:cNvPr>
          <p:cNvSpPr/>
          <p:nvPr/>
        </p:nvSpPr>
        <p:spPr>
          <a:xfrm>
            <a:off x="9133846" y="4991367"/>
            <a:ext cx="2499772" cy="873248"/>
          </a:xfrm>
          <a:prstGeom prst="roundRect">
            <a:avLst/>
          </a:prstGeom>
          <a:solidFill>
            <a:srgbClr val="C0A3A1">
              <a:alpha val="64000"/>
            </a:srgbClr>
          </a:solidFill>
          <a:ln>
            <a:solidFill>
              <a:srgbClr val="0A1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solidFill>
                <a:latin typeface="Arial" panose="020B0604020202020204" pitchFamily="34" charset="0"/>
                <a:cs typeface="Arial" panose="020B0604020202020204" pitchFamily="34" charset="0"/>
              </a:rPr>
              <a:t>Fidelity of Implementation</a:t>
            </a:r>
          </a:p>
        </p:txBody>
      </p:sp>
      <p:sp>
        <p:nvSpPr>
          <p:cNvPr id="35" name="TextBox 34">
            <a:extLst>
              <a:ext uri="{FF2B5EF4-FFF2-40B4-BE49-F238E27FC236}">
                <a16:creationId xmlns:a16="http://schemas.microsoft.com/office/drawing/2014/main" id="{B0DAEAC1-5DB6-5841-9866-53E1BD2A5125}"/>
              </a:ext>
            </a:extLst>
          </p:cNvPr>
          <p:cNvSpPr txBox="1"/>
          <p:nvPr/>
        </p:nvSpPr>
        <p:spPr>
          <a:xfrm>
            <a:off x="1523603" y="112450"/>
            <a:ext cx="9141619" cy="584623"/>
          </a:xfrm>
          <a:prstGeom prst="rect">
            <a:avLst/>
          </a:prstGeom>
          <a:noFill/>
        </p:spPr>
        <p:txBody>
          <a:bodyPr wrap="square" rtlCol="0">
            <a:spAutoFit/>
          </a:bodyPr>
          <a:lstStyle/>
          <a:p>
            <a:pPr algn="ctr"/>
            <a:r>
              <a:rPr lang="en-US" sz="3199" dirty="0">
                <a:latin typeface="Arial" panose="020B0604020202020204" pitchFamily="34" charset="0"/>
                <a:cs typeface="Arial" panose="020B0604020202020204" pitchFamily="34" charset="0"/>
              </a:rPr>
              <a:t>Organizational Supports for Tier 3 Implementation</a:t>
            </a:r>
          </a:p>
        </p:txBody>
      </p:sp>
      <p:sp>
        <p:nvSpPr>
          <p:cNvPr id="2" name="Rectangle 1">
            <a:extLst>
              <a:ext uri="{FF2B5EF4-FFF2-40B4-BE49-F238E27FC236}">
                <a16:creationId xmlns:a16="http://schemas.microsoft.com/office/drawing/2014/main" id="{60DAF0ED-252F-1A4B-855D-C0C612AE20A6}"/>
              </a:ext>
            </a:extLst>
          </p:cNvPr>
          <p:cNvSpPr/>
          <p:nvPr/>
        </p:nvSpPr>
        <p:spPr>
          <a:xfrm>
            <a:off x="6262416" y="976873"/>
            <a:ext cx="2029194" cy="461545"/>
          </a:xfrm>
          <a:prstGeom prst="rect">
            <a:avLst/>
          </a:prstGeom>
        </p:spPr>
        <p:txBody>
          <a:bodyPr wrap="none">
            <a:spAutoFit/>
          </a:bodyPr>
          <a:lstStyle/>
          <a:p>
            <a:pPr algn="ctr"/>
            <a:r>
              <a:rPr lang="en-US" sz="2399" b="1" dirty="0">
                <a:solidFill>
                  <a:schemeClr val="bg1"/>
                </a:solidFill>
                <a:latin typeface="Arial" panose="020B0604020202020204" pitchFamily="34" charset="0"/>
                <a:cs typeface="Arial" panose="020B0604020202020204" pitchFamily="34" charset="0"/>
              </a:rPr>
              <a:t>Helps with…</a:t>
            </a:r>
          </a:p>
        </p:txBody>
      </p:sp>
      <p:sp>
        <p:nvSpPr>
          <p:cNvPr id="20" name="Slide Number Placeholder 4">
            <a:extLst>
              <a:ext uri="{FF2B5EF4-FFF2-40B4-BE49-F238E27FC236}">
                <a16:creationId xmlns:a16="http://schemas.microsoft.com/office/drawing/2014/main" id="{E32D272C-12EB-4D43-877B-9E3EE3787235}"/>
              </a:ext>
            </a:extLst>
          </p:cNvPr>
          <p:cNvSpPr txBox="1">
            <a:spLocks/>
          </p:cNvSpPr>
          <p:nvPr/>
        </p:nvSpPr>
        <p:spPr>
          <a:xfrm>
            <a:off x="11833317" y="6492078"/>
            <a:ext cx="2742486" cy="3650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9A20822-4A49-4D36-86E3-300BA48D3F00}" type="slidenum">
              <a:rPr lang="en-US" sz="1000"/>
              <a:pPr/>
              <a:t>28</a:t>
            </a:fld>
            <a:endParaRPr lang="en-US" sz="1000" dirty="0"/>
          </a:p>
        </p:txBody>
      </p:sp>
    </p:spTree>
    <p:extLst>
      <p:ext uri="{BB962C8B-B14F-4D97-AF65-F5344CB8AC3E}">
        <p14:creationId xmlns:p14="http://schemas.microsoft.com/office/powerpoint/2010/main" val="333384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Tier 3 IC Map</a:t>
            </a:r>
          </a:p>
        </p:txBody>
      </p:sp>
      <p:sp>
        <p:nvSpPr>
          <p:cNvPr id="6" name="Content Placeholder 5"/>
          <p:cNvSpPr>
            <a:spLocks noGrp="1"/>
          </p:cNvSpPr>
          <p:nvPr>
            <p:ph sz="half" idx="1"/>
          </p:nvPr>
        </p:nvSpPr>
        <p:spPr>
          <a:xfrm>
            <a:off x="371610" y="1691141"/>
            <a:ext cx="5180251" cy="4350205"/>
          </a:xfrm>
        </p:spPr>
        <p:txBody>
          <a:bodyPr/>
          <a:lstStyle/>
          <a:p>
            <a:pPr marL="457063" indent="-457063"/>
            <a:r>
              <a:rPr lang="en-US" dirty="0">
                <a:solidFill>
                  <a:schemeClr val="tx1"/>
                </a:solidFill>
              </a:rPr>
              <a:t>Tool used to:</a:t>
            </a:r>
          </a:p>
          <a:p>
            <a:pPr marL="856993" lvl="1" indent="-457063">
              <a:buFont typeface="Arial" panose="020B0604020202020204" pitchFamily="34" charset="0"/>
              <a:buChar char="•"/>
            </a:pPr>
            <a:r>
              <a:rPr lang="en-US" dirty="0"/>
              <a:t>Identify professional development needs for FBA/BIP Facilitators</a:t>
            </a:r>
          </a:p>
          <a:p>
            <a:pPr marL="856993" lvl="1" indent="-457063">
              <a:buFont typeface="Arial" panose="020B0604020202020204" pitchFamily="34" charset="0"/>
              <a:buChar char="•"/>
            </a:pPr>
            <a:r>
              <a:rPr lang="en-US" dirty="0">
                <a:solidFill>
                  <a:schemeClr val="tx1"/>
                </a:solidFill>
              </a:rPr>
              <a:t>Establish baseline and ongoing improvement</a:t>
            </a:r>
          </a:p>
          <a:p>
            <a:pPr marL="856993" lvl="1" indent="-457063">
              <a:buFont typeface="Arial" panose="020B0604020202020204" pitchFamily="34" charset="0"/>
              <a:buChar char="•"/>
            </a:pPr>
            <a:r>
              <a:rPr lang="en-US" dirty="0"/>
              <a:t>Can be used as needs-assessment, self-assessment, external assessment or combination</a:t>
            </a:r>
            <a:endParaRPr lang="en-US" dirty="0">
              <a:solidFill>
                <a:schemeClr val="tx1"/>
              </a:solidFill>
            </a:endParaRPr>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6230050" y="183354"/>
            <a:ext cx="5798982" cy="6544060"/>
          </a:xfrm>
          <a:prstGeom prst="rect">
            <a:avLst/>
          </a:prstGeom>
          <a:ln>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29620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74ACC-E784-0940-892A-D6F7831360E9}"/>
              </a:ext>
            </a:extLst>
          </p:cNvPr>
          <p:cNvSpPr>
            <a:spLocks noGrp="1"/>
          </p:cNvSpPr>
          <p:nvPr>
            <p:ph type="ctrTitle"/>
          </p:nvPr>
        </p:nvSpPr>
        <p:spPr>
          <a:xfrm>
            <a:off x="2208212" y="20743"/>
            <a:ext cx="7772400" cy="1176010"/>
          </a:xfrm>
        </p:spPr>
        <p:txBody>
          <a:bodyPr/>
          <a:lstStyle/>
          <a:p>
            <a:r>
              <a:rPr lang="en-US" sz="1800" i="1" dirty="0">
                <a:latin typeface="+mn-lt"/>
              </a:rPr>
              <a:t>Tips for Participants</a:t>
            </a:r>
            <a:br>
              <a:rPr lang="en-US" sz="2800" dirty="0"/>
            </a:br>
            <a:r>
              <a:rPr lang="en-US" sz="4000" dirty="0"/>
              <a:t>Finding Your Registered Sessions in </a:t>
            </a:r>
            <a:r>
              <a:rPr lang="en-US" sz="4000" dirty="0" err="1"/>
              <a:t>Pathable</a:t>
            </a:r>
            <a:endParaRPr lang="en-US" sz="4000" dirty="0"/>
          </a:p>
        </p:txBody>
      </p:sp>
      <p:sp>
        <p:nvSpPr>
          <p:cNvPr id="2" name="Rectangle 1">
            <a:extLst>
              <a:ext uri="{FF2B5EF4-FFF2-40B4-BE49-F238E27FC236}">
                <a16:creationId xmlns:a16="http://schemas.microsoft.com/office/drawing/2014/main" id="{8264E2FE-D514-1C4D-AE59-17C7B6A8E33D}"/>
              </a:ext>
            </a:extLst>
          </p:cNvPr>
          <p:cNvSpPr/>
          <p:nvPr/>
        </p:nvSpPr>
        <p:spPr>
          <a:xfrm>
            <a:off x="1955650" y="1490767"/>
            <a:ext cx="4830168" cy="369332"/>
          </a:xfrm>
          <a:prstGeom prst="rect">
            <a:avLst/>
          </a:prstGeom>
        </p:spPr>
        <p:txBody>
          <a:bodyPr wrap="none">
            <a:spAutoFit/>
          </a:bodyPr>
          <a:lstStyle/>
          <a:p>
            <a:pPr fontAlgn="base"/>
            <a:r>
              <a:rPr lang="en-US" b="1" i="1" dirty="0">
                <a:solidFill>
                  <a:srgbClr val="000000"/>
                </a:solidFill>
                <a:latin typeface="Century Gothic"/>
                <a:ea typeface="Times New Roman" panose="02020603050405020304" pitchFamily="18" charset="0"/>
                <a:cs typeface="Arial" panose="020B0604020202020204" pitchFamily="34" charset="0"/>
              </a:rPr>
              <a:t>Your Personalized Schedule (My Agenda)</a:t>
            </a:r>
            <a:endParaRPr lang="en-US" dirty="0">
              <a:solidFill>
                <a:srgbClr val="000000"/>
              </a:solidFill>
              <a:latin typeface="Century Gothic"/>
              <a:ea typeface="DengXian" panose="02010600030101010101" pitchFamily="2" charset="-122"/>
              <a:cs typeface="Arial" panose="020B0604020202020204" pitchFamily="34" charset="0"/>
            </a:endParaRPr>
          </a:p>
        </p:txBody>
      </p:sp>
      <p:sp>
        <p:nvSpPr>
          <p:cNvPr id="20" name="TextBox 19">
            <a:extLst>
              <a:ext uri="{FF2B5EF4-FFF2-40B4-BE49-F238E27FC236}">
                <a16:creationId xmlns:a16="http://schemas.microsoft.com/office/drawing/2014/main" id="{3C0B90B2-EC8C-FA4C-BCFC-18EC06F31B3B}"/>
              </a:ext>
            </a:extLst>
          </p:cNvPr>
          <p:cNvSpPr txBox="1"/>
          <p:nvPr/>
        </p:nvSpPr>
        <p:spPr>
          <a:xfrm>
            <a:off x="1955650" y="1988840"/>
            <a:ext cx="7883178" cy="923330"/>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Century Gothic"/>
                <a:ea typeface="ＭＳ Ｐゴシック" charset="0"/>
              </a:rPr>
              <a:t>Locate the Agenda Menu, Select “My Agenda” from the drop-down, and you will see the sessions for which you are registered. A green check mark in the upper right corner indicates you are registered.</a:t>
            </a:r>
          </a:p>
        </p:txBody>
      </p:sp>
      <p:pic>
        <p:nvPicPr>
          <p:cNvPr id="25" name="Picture 24">
            <a:extLst>
              <a:ext uri="{FF2B5EF4-FFF2-40B4-BE49-F238E27FC236}">
                <a16:creationId xmlns:a16="http://schemas.microsoft.com/office/drawing/2014/main" id="{F3F3E548-5F66-4D49-816A-A77961052B18}"/>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890056" y="3052717"/>
            <a:ext cx="2520280" cy="2445013"/>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A120A7FB-0CCE-6043-B4BE-317DAA6CA5B3}"/>
              </a:ext>
            </a:extLst>
          </p:cNvPr>
          <p:cNvPicPr/>
          <p:nvPr/>
        </p:nvPicPr>
        <p:blipFill rotWithShape="1">
          <a:blip r:embed="rId4" cstate="email">
            <a:extLst>
              <a:ext uri="{28A0092B-C50C-407E-A947-70E740481C1C}">
                <a14:useLocalDpi xmlns:a14="http://schemas.microsoft.com/office/drawing/2010/main"/>
              </a:ext>
            </a:extLst>
          </a:blip>
          <a:srcRect b="-9960"/>
          <a:stretch/>
        </p:blipFill>
        <p:spPr bwMode="auto">
          <a:xfrm>
            <a:off x="6202425" y="3095008"/>
            <a:ext cx="2924475" cy="2445013"/>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48579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64"/>
            <a:ext cx="10512862" cy="1325218"/>
          </a:xfrm>
        </p:spPr>
        <p:txBody>
          <a:bodyPr>
            <a:noAutofit/>
          </a:bodyPr>
          <a:lstStyle/>
          <a:p>
            <a:r>
              <a:rPr lang="en-US" sz="2799" dirty="0"/>
              <a:t>Coach-</a:t>
            </a:r>
            <a:r>
              <a:rPr lang="en-US" sz="2799" dirty="0" err="1"/>
              <a:t>Coachee</a:t>
            </a:r>
            <a:r>
              <a:rPr lang="en-US" sz="2799" dirty="0"/>
              <a:t> Pre-Planning Form</a:t>
            </a:r>
          </a:p>
        </p:txBody>
      </p:sp>
      <p:pic>
        <p:nvPicPr>
          <p:cNvPr id="6" name="Content Placeholder 5"/>
          <p:cNvPicPr>
            <a:picLocks noGrp="1"/>
          </p:cNvPicPr>
          <p:nvPr>
            <p:ph sz="half" idx="1"/>
          </p:nvPr>
        </p:nvPicPr>
        <p:blipFill rotWithShape="1">
          <a:blip r:embed="rId2" cstate="email">
            <a:extLst>
              <a:ext uri="{28A0092B-C50C-407E-A947-70E740481C1C}">
                <a14:useLocalDpi xmlns:a14="http://schemas.microsoft.com/office/drawing/2010/main"/>
              </a:ext>
            </a:extLst>
          </a:blip>
          <a:srcRect/>
          <a:stretch/>
        </p:blipFill>
        <p:spPr bwMode="auto">
          <a:xfrm>
            <a:off x="245261" y="1015389"/>
            <a:ext cx="10802719" cy="518396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522608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8808-4DA3-4AB6-AC85-F9C489A004AB}"/>
              </a:ext>
            </a:extLst>
          </p:cNvPr>
          <p:cNvSpPr>
            <a:spLocks noGrp="1"/>
          </p:cNvSpPr>
          <p:nvPr>
            <p:ph type="ctrTitle"/>
          </p:nvPr>
        </p:nvSpPr>
        <p:spPr>
          <a:xfrm>
            <a:off x="0" y="64486"/>
            <a:ext cx="11961811" cy="1277056"/>
          </a:xfrm>
        </p:spPr>
        <p:txBody>
          <a:bodyPr>
            <a:noAutofit/>
          </a:bodyPr>
          <a:lstStyle/>
          <a:p>
            <a:r>
              <a:rPr lang="en-US" sz="4000" dirty="0"/>
              <a:t>Coaching Teachers to Implement Interventions</a:t>
            </a:r>
          </a:p>
        </p:txBody>
      </p:sp>
      <p:pic>
        <p:nvPicPr>
          <p:cNvPr id="6" name="Picture 5">
            <a:extLst>
              <a:ext uri="{FF2B5EF4-FFF2-40B4-BE49-F238E27FC236}">
                <a16:creationId xmlns:a16="http://schemas.microsoft.com/office/drawing/2014/main" id="{A5F0427F-C77A-4799-B77E-A2D0215E6672}"/>
              </a:ext>
            </a:extLst>
          </p:cNvPr>
          <p:cNvPicPr>
            <a:picLocks noChangeAspect="1"/>
          </p:cNvPicPr>
          <p:nvPr/>
        </p:nvPicPr>
        <p:blipFill>
          <a:blip r:embed="rId2"/>
          <a:stretch>
            <a:fillRect/>
          </a:stretch>
        </p:blipFill>
        <p:spPr>
          <a:xfrm>
            <a:off x="582476" y="1402806"/>
            <a:ext cx="9120198" cy="1723127"/>
          </a:xfrm>
          <a:prstGeom prst="rect">
            <a:avLst/>
          </a:prstGeom>
        </p:spPr>
      </p:pic>
      <p:pic>
        <p:nvPicPr>
          <p:cNvPr id="8" name="Picture 7">
            <a:extLst>
              <a:ext uri="{FF2B5EF4-FFF2-40B4-BE49-F238E27FC236}">
                <a16:creationId xmlns:a16="http://schemas.microsoft.com/office/drawing/2014/main" id="{CAB14CCD-51D1-49A8-9F3A-539584314C24}"/>
              </a:ext>
            </a:extLst>
          </p:cNvPr>
          <p:cNvPicPr>
            <a:picLocks noChangeAspect="1"/>
          </p:cNvPicPr>
          <p:nvPr/>
        </p:nvPicPr>
        <p:blipFill>
          <a:blip r:embed="rId3"/>
          <a:stretch>
            <a:fillRect/>
          </a:stretch>
        </p:blipFill>
        <p:spPr>
          <a:xfrm>
            <a:off x="582476" y="1903690"/>
            <a:ext cx="9120198" cy="2808411"/>
          </a:xfrm>
          <a:prstGeom prst="rect">
            <a:avLst/>
          </a:prstGeom>
        </p:spPr>
      </p:pic>
      <p:pic>
        <p:nvPicPr>
          <p:cNvPr id="10" name="Picture 9">
            <a:extLst>
              <a:ext uri="{FF2B5EF4-FFF2-40B4-BE49-F238E27FC236}">
                <a16:creationId xmlns:a16="http://schemas.microsoft.com/office/drawing/2014/main" id="{CECC8066-E9F7-4932-ADBA-6AD27532E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476" y="2361277"/>
            <a:ext cx="8506618" cy="4413140"/>
          </a:xfrm>
          <a:prstGeom prst="rect">
            <a:avLst/>
          </a:prstGeom>
        </p:spPr>
      </p:pic>
      <p:pic>
        <p:nvPicPr>
          <p:cNvPr id="12" name="Picture 11">
            <a:extLst>
              <a:ext uri="{FF2B5EF4-FFF2-40B4-BE49-F238E27FC236}">
                <a16:creationId xmlns:a16="http://schemas.microsoft.com/office/drawing/2014/main" id="{2F672708-7C9A-4140-B510-1A4B8D625C45}"/>
              </a:ext>
            </a:extLst>
          </p:cNvPr>
          <p:cNvPicPr>
            <a:picLocks noChangeAspect="1"/>
          </p:cNvPicPr>
          <p:nvPr/>
        </p:nvPicPr>
        <p:blipFill>
          <a:blip r:embed="rId5"/>
          <a:stretch>
            <a:fillRect/>
          </a:stretch>
        </p:blipFill>
        <p:spPr>
          <a:xfrm>
            <a:off x="591998" y="2649783"/>
            <a:ext cx="9110678" cy="2808411"/>
          </a:xfrm>
          <a:prstGeom prst="rect">
            <a:avLst/>
          </a:prstGeom>
        </p:spPr>
      </p:pic>
    </p:spTree>
    <p:extLst>
      <p:ext uri="{BB962C8B-B14F-4D97-AF65-F5344CB8AC3E}">
        <p14:creationId xmlns:p14="http://schemas.microsoft.com/office/powerpoint/2010/main" val="124184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F338A9-E580-BE44-8995-AE705DFF41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59851" y="19396"/>
            <a:ext cx="7846556" cy="6225996"/>
          </a:xfrm>
          <a:prstGeom prst="rect">
            <a:avLst/>
          </a:prstGeom>
        </p:spPr>
      </p:pic>
      <p:sp>
        <p:nvSpPr>
          <p:cNvPr id="6" name="Frame 5">
            <a:extLst>
              <a:ext uri="{FF2B5EF4-FFF2-40B4-BE49-F238E27FC236}">
                <a16:creationId xmlns:a16="http://schemas.microsoft.com/office/drawing/2014/main" id="{44B7655A-BE86-694D-A23B-04F4F8AC2A05}"/>
              </a:ext>
            </a:extLst>
          </p:cNvPr>
          <p:cNvSpPr/>
          <p:nvPr/>
        </p:nvSpPr>
        <p:spPr>
          <a:xfrm>
            <a:off x="1537888" y="1503286"/>
            <a:ext cx="8213174" cy="1828324"/>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endParaRPr>
          </a:p>
        </p:txBody>
      </p:sp>
      <p:sp>
        <p:nvSpPr>
          <p:cNvPr id="7" name="Frame 6">
            <a:extLst>
              <a:ext uri="{FF2B5EF4-FFF2-40B4-BE49-F238E27FC236}">
                <a16:creationId xmlns:a16="http://schemas.microsoft.com/office/drawing/2014/main" id="{33F4D36C-EA57-0B4A-9EBE-42025F1C9DEB}"/>
              </a:ext>
            </a:extLst>
          </p:cNvPr>
          <p:cNvSpPr/>
          <p:nvPr/>
        </p:nvSpPr>
        <p:spPr>
          <a:xfrm>
            <a:off x="1523603" y="3266254"/>
            <a:ext cx="8227457" cy="1533991"/>
          </a:xfrm>
          <a:prstGeom prst="fram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endParaRPr>
          </a:p>
        </p:txBody>
      </p:sp>
    </p:spTree>
    <p:extLst>
      <p:ext uri="{BB962C8B-B14F-4D97-AF65-F5344CB8AC3E}">
        <p14:creationId xmlns:p14="http://schemas.microsoft.com/office/powerpoint/2010/main" val="358989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80659-8C98-5C4E-A4A0-D32DF886C2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18667" y="305614"/>
            <a:ext cx="7075686" cy="6322953"/>
          </a:xfrm>
          <a:prstGeom prst="rect">
            <a:avLst/>
          </a:prstGeom>
        </p:spPr>
      </p:pic>
    </p:spTree>
    <p:extLst>
      <p:ext uri="{BB962C8B-B14F-4D97-AF65-F5344CB8AC3E}">
        <p14:creationId xmlns:p14="http://schemas.microsoft.com/office/powerpoint/2010/main" val="275053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17612" y="457458"/>
            <a:ext cx="9066728" cy="990342"/>
          </a:xfrm>
        </p:spPr>
        <p:txBody>
          <a:bodyPr>
            <a:noAutofit/>
          </a:bodyPr>
          <a:lstStyle/>
          <a:p>
            <a:r>
              <a:rPr lang="en-US" altLang="en-US" sz="3599" dirty="0"/>
              <a:t>Sufficient Professional Supports </a:t>
            </a:r>
          </a:p>
        </p:txBody>
      </p:sp>
      <p:sp>
        <p:nvSpPr>
          <p:cNvPr id="43011" name="Content Placeholder 2"/>
          <p:cNvSpPr>
            <a:spLocks noGrp="1"/>
          </p:cNvSpPr>
          <p:nvPr>
            <p:ph idx="1"/>
          </p:nvPr>
        </p:nvSpPr>
        <p:spPr/>
        <p:txBody>
          <a:bodyPr>
            <a:normAutofit fontScale="92500" lnSpcReduction="20000"/>
          </a:bodyPr>
          <a:lstStyle/>
          <a:p>
            <a:pPr>
              <a:buFontTx/>
              <a:buChar char="•"/>
            </a:pPr>
            <a:r>
              <a:rPr lang="en-US" altLang="en-US" dirty="0"/>
              <a:t>One Big Idea:</a:t>
            </a:r>
          </a:p>
          <a:p>
            <a:pPr lvl="1"/>
            <a:r>
              <a:rPr lang="en-US" altLang="en-US" dirty="0">
                <a:latin typeface="Arial" panose="020B0604020202020204" pitchFamily="34" charset="0"/>
              </a:rPr>
              <a:t>We need to shift the focus of professional development </a:t>
            </a:r>
            <a:r>
              <a:rPr lang="en-US" altLang="en-US" b="1" dirty="0">
                <a:latin typeface="Arial" panose="020B0604020202020204" pitchFamily="34" charset="0"/>
              </a:rPr>
              <a:t>from</a:t>
            </a:r>
            <a:r>
              <a:rPr lang="en-US" altLang="en-US" dirty="0">
                <a:latin typeface="Arial" panose="020B0604020202020204" pitchFamily="34" charset="0"/>
              </a:rPr>
              <a:t> primarily workshops, presentations, institutes </a:t>
            </a:r>
            <a:r>
              <a:rPr lang="en-US" altLang="en-US" b="1" dirty="0">
                <a:latin typeface="Arial" panose="020B0604020202020204" pitchFamily="34" charset="0"/>
              </a:rPr>
              <a:t>to</a:t>
            </a:r>
            <a:r>
              <a:rPr lang="en-US" altLang="en-US" dirty="0">
                <a:latin typeface="Arial" panose="020B0604020202020204" pitchFamily="34" charset="0"/>
              </a:rPr>
              <a:t> job-embedded PD and coaching that will build competencies of professionals within authentic environments</a:t>
            </a:r>
          </a:p>
          <a:p>
            <a:pPr lvl="1"/>
            <a:r>
              <a:rPr lang="en-US" altLang="en-US" dirty="0">
                <a:latin typeface="Arial" panose="020B0604020202020204" pitchFamily="34" charset="0"/>
              </a:rPr>
              <a:t>Not every professional needs the same level of competencies.</a:t>
            </a:r>
          </a:p>
          <a:p>
            <a:pPr lvl="1"/>
            <a:r>
              <a:rPr lang="en-US" altLang="en-US" dirty="0">
                <a:latin typeface="Arial" panose="020B0604020202020204" pitchFamily="34" charset="0"/>
              </a:rPr>
              <a:t>Component-Scope and sequence of skills necessary; professional development processes to:</a:t>
            </a:r>
          </a:p>
          <a:p>
            <a:pPr lvl="2"/>
            <a:r>
              <a:rPr lang="en-US" altLang="en-US" dirty="0">
                <a:latin typeface="Arial" panose="020B0604020202020204" pitchFamily="34" charset="0"/>
              </a:rPr>
              <a:t>Assess skill and PD needs</a:t>
            </a:r>
          </a:p>
          <a:p>
            <a:pPr lvl="2"/>
            <a:r>
              <a:rPr lang="en-US" altLang="en-US" dirty="0">
                <a:latin typeface="Arial" panose="020B0604020202020204" pitchFamily="34" charset="0"/>
              </a:rPr>
              <a:t>Provide adequate PD to address needs</a:t>
            </a:r>
          </a:p>
          <a:p>
            <a:pPr lvl="2"/>
            <a:r>
              <a:rPr lang="en-US" altLang="en-US" dirty="0">
                <a:latin typeface="Arial" panose="020B0604020202020204" pitchFamily="34" charset="0"/>
              </a:rPr>
              <a:t>Plan for practice-based coaching</a:t>
            </a:r>
          </a:p>
          <a:p>
            <a:pPr lvl="2"/>
            <a:r>
              <a:rPr lang="en-US" altLang="en-US" dirty="0">
                <a:latin typeface="Arial" panose="020B0604020202020204" pitchFamily="34" charset="0"/>
              </a:rPr>
              <a:t>Evaluate outcomes of PD</a:t>
            </a:r>
          </a:p>
          <a:p>
            <a:pPr marL="914126" lvl="2" indent="0">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3010637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923"/>
            <a:ext cx="11350843" cy="1325218"/>
          </a:xfrm>
        </p:spPr>
        <p:txBody>
          <a:bodyPr>
            <a:normAutofit fontScale="90000"/>
          </a:bodyPr>
          <a:lstStyle/>
          <a:p>
            <a:pPr algn="ctr"/>
            <a:r>
              <a:rPr lang="en-US" sz="4900" b="1" dirty="0"/>
              <a:t>4. Student/Family/Community Involvement</a:t>
            </a:r>
            <a:br>
              <a:rPr lang="en-US" sz="4900" b="1" dirty="0"/>
            </a:br>
            <a:r>
              <a:rPr lang="en-US" sz="4900" b="1" i="1" dirty="0">
                <a:solidFill>
                  <a:srgbClr val="D30B1A"/>
                </a:solidFill>
              </a:rPr>
              <a:t>That village is really the VILLAGE!</a:t>
            </a:r>
            <a:br>
              <a:rPr lang="en-US" i="1" dirty="0"/>
            </a:br>
            <a:endParaRPr lang="en-US" i="1" dirty="0"/>
          </a:p>
        </p:txBody>
      </p:sp>
      <p:sp>
        <p:nvSpPr>
          <p:cNvPr id="5" name="Slide Number Placeholder 4"/>
          <p:cNvSpPr>
            <a:spLocks noGrp="1"/>
          </p:cNvSpPr>
          <p:nvPr>
            <p:ph type="sldNum" sz="quarter" idx="14"/>
          </p:nvPr>
        </p:nvSpPr>
        <p:spPr>
          <a:xfrm>
            <a:off x="11709977" y="6492078"/>
            <a:ext cx="2742486" cy="365030"/>
          </a:xfrm>
        </p:spPr>
        <p:txBody>
          <a:bodyPr/>
          <a:lstStyle/>
          <a:p>
            <a:fld id="{99A20822-4A49-4D36-86E3-300BA48D3F00}" type="slidenum">
              <a:rPr lang="en-US" sz="1000"/>
              <a:pPr/>
              <a:t>35</a:t>
            </a:fld>
            <a:endParaRPr lang="en-US" sz="1000" dirty="0"/>
          </a:p>
        </p:txBody>
      </p:sp>
      <p:sp>
        <p:nvSpPr>
          <p:cNvPr id="7" name="TextBox 6">
            <a:extLst>
              <a:ext uri="{FF2B5EF4-FFF2-40B4-BE49-F238E27FC236}">
                <a16:creationId xmlns:a16="http://schemas.microsoft.com/office/drawing/2014/main" id="{024D9E90-7AEB-8544-BB09-3584554F59F3}"/>
              </a:ext>
            </a:extLst>
          </p:cNvPr>
          <p:cNvSpPr txBox="1"/>
          <p:nvPr/>
        </p:nvSpPr>
        <p:spPr>
          <a:xfrm>
            <a:off x="4786414" y="6292074"/>
            <a:ext cx="2615997" cy="400006"/>
          </a:xfrm>
          <a:prstGeom prst="rect">
            <a:avLst/>
          </a:prstGeom>
          <a:noFill/>
        </p:spPr>
        <p:txBody>
          <a:bodyPr wrap="none" rtlCol="0">
            <a:spAutoFit/>
          </a:bodyPr>
          <a:lstStyle/>
          <a:p>
            <a:r>
              <a:rPr lang="en-US" sz="1999" baseline="30000" dirty="0"/>
              <a:t>1</a:t>
            </a:r>
            <a:r>
              <a:rPr lang="en-US" sz="1999" dirty="0"/>
              <a:t>(</a:t>
            </a:r>
            <a:r>
              <a:rPr lang="en-US" sz="1999" dirty="0" err="1"/>
              <a:t>Sheriden</a:t>
            </a:r>
            <a:r>
              <a:rPr lang="en-US" sz="1999" dirty="0"/>
              <a:t> et al., 2019)</a:t>
            </a:r>
          </a:p>
        </p:txBody>
      </p:sp>
      <p:sp>
        <p:nvSpPr>
          <p:cNvPr id="10" name="Oval Callout 9">
            <a:extLst>
              <a:ext uri="{FF2B5EF4-FFF2-40B4-BE49-F238E27FC236}">
                <a16:creationId xmlns:a16="http://schemas.microsoft.com/office/drawing/2014/main" id="{BF43E038-CC64-E547-B383-3B68EBE67CEE}"/>
              </a:ext>
            </a:extLst>
          </p:cNvPr>
          <p:cNvSpPr/>
          <p:nvPr/>
        </p:nvSpPr>
        <p:spPr>
          <a:xfrm>
            <a:off x="1498208" y="2667000"/>
            <a:ext cx="8482403" cy="2971800"/>
          </a:xfrm>
          <a:prstGeom prst="wedgeEllipseCallout">
            <a:avLst>
              <a:gd name="adj1" fmla="val 41416"/>
              <a:gd name="adj2" fmla="val 892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99" dirty="0"/>
              <a:t>“Interventions connecting families and schools are essential to valued youth behavioral and mental health outcomes.</a:t>
            </a:r>
            <a:r>
              <a:rPr lang="en-US" sz="3199" baseline="30000" dirty="0"/>
              <a:t>1</a:t>
            </a:r>
            <a:r>
              <a:rPr lang="en-US" sz="3199" dirty="0"/>
              <a:t>” </a:t>
            </a:r>
          </a:p>
          <a:p>
            <a:pPr algn="r"/>
            <a:r>
              <a:rPr lang="en-US" sz="2399" dirty="0"/>
              <a:t>(</a:t>
            </a:r>
            <a:r>
              <a:rPr lang="en-US" sz="2399" dirty="0" err="1"/>
              <a:t>www.pbis.org</a:t>
            </a:r>
            <a:r>
              <a:rPr lang="en-US" sz="2399" dirty="0"/>
              <a:t>)</a:t>
            </a:r>
          </a:p>
        </p:txBody>
      </p:sp>
    </p:spTree>
    <p:extLst>
      <p:ext uri="{BB962C8B-B14F-4D97-AF65-F5344CB8AC3E}">
        <p14:creationId xmlns:p14="http://schemas.microsoft.com/office/powerpoint/2010/main" val="18957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923"/>
            <a:ext cx="11350843" cy="1325218"/>
          </a:xfrm>
        </p:spPr>
        <p:txBody>
          <a:bodyPr>
            <a:normAutofit fontScale="90000"/>
          </a:bodyPr>
          <a:lstStyle/>
          <a:p>
            <a:r>
              <a:rPr lang="en-US" b="1" dirty="0"/>
              <a:t>4. Student/Family/Community Involvement</a:t>
            </a:r>
            <a:br>
              <a:rPr lang="en-US" b="1" dirty="0"/>
            </a:br>
            <a:r>
              <a:rPr lang="en-US" b="1" i="1" dirty="0">
                <a:solidFill>
                  <a:srgbClr val="D30B1A"/>
                </a:solidFill>
              </a:rPr>
              <a:t>That village is really the VILLAGE!</a:t>
            </a:r>
            <a:br>
              <a:rPr lang="en-US" i="1" dirty="0"/>
            </a:br>
            <a:endParaRPr lang="en-US" i="1" dirty="0"/>
          </a:p>
        </p:txBody>
      </p:sp>
      <p:sp>
        <p:nvSpPr>
          <p:cNvPr id="3" name="Content Placeholder 2"/>
          <p:cNvSpPr>
            <a:spLocks noGrp="1"/>
          </p:cNvSpPr>
          <p:nvPr>
            <p:ph sz="quarter" idx="15"/>
          </p:nvPr>
        </p:nvSpPr>
        <p:spPr>
          <a:xfrm>
            <a:off x="4611438" y="1318657"/>
            <a:ext cx="7311771" cy="1325218"/>
          </a:xfrm>
          <a:solidFill>
            <a:srgbClr val="D30B1A"/>
          </a:solidFill>
          <a:ln w="57150">
            <a:solidFill>
              <a:srgbClr val="D30B1A"/>
            </a:solidFill>
          </a:ln>
        </p:spPr>
        <p:txBody>
          <a:bodyPr>
            <a:normAutofit/>
          </a:bodyPr>
          <a:lstStyle/>
          <a:p>
            <a:pPr marL="0" indent="0">
              <a:buNone/>
            </a:pPr>
            <a:endParaRPr lang="en-US" sz="1999" b="1" dirty="0">
              <a:solidFill>
                <a:schemeClr val="bg1"/>
              </a:solidFill>
            </a:endParaRPr>
          </a:p>
          <a:p>
            <a:pPr marL="0" indent="0">
              <a:buNone/>
            </a:pPr>
            <a:r>
              <a:rPr lang="en-US" sz="4399" b="1" dirty="0">
                <a:solidFill>
                  <a:schemeClr val="bg1"/>
                </a:solidFill>
              </a:rPr>
              <a:t>How do we engage families?</a:t>
            </a:r>
          </a:p>
          <a:p>
            <a:endParaRPr lang="en-US" sz="3999" b="1" dirty="0">
              <a:solidFill>
                <a:schemeClr val="bg1"/>
              </a:solidFill>
            </a:endParaRPr>
          </a:p>
        </p:txBody>
      </p:sp>
      <p:pic>
        <p:nvPicPr>
          <p:cNvPr id="8" name="Picture 7">
            <a:extLst>
              <a:ext uri="{FF2B5EF4-FFF2-40B4-BE49-F238E27FC236}">
                <a16:creationId xmlns:a16="http://schemas.microsoft.com/office/drawing/2014/main" id="{902AD3E4-2366-0D44-A2DD-42619F0C602D}"/>
              </a:ext>
            </a:extLst>
          </p:cNvPr>
          <p:cNvPicPr>
            <a:picLocks noChangeAspect="1"/>
          </p:cNvPicPr>
          <p:nvPr/>
        </p:nvPicPr>
        <p:blipFill>
          <a:blip r:embed="rId3"/>
          <a:stretch>
            <a:fillRect/>
          </a:stretch>
        </p:blipFill>
        <p:spPr>
          <a:xfrm>
            <a:off x="0" y="1318658"/>
            <a:ext cx="4208889" cy="5401959"/>
          </a:xfrm>
          <a:prstGeom prst="rect">
            <a:avLst/>
          </a:prstGeom>
          <a:ln w="57150">
            <a:solidFill>
              <a:srgbClr val="D30B1A"/>
            </a:solidFill>
          </a:ln>
        </p:spPr>
      </p:pic>
      <p:sp>
        <p:nvSpPr>
          <p:cNvPr id="10" name="Content Placeholder 2">
            <a:extLst>
              <a:ext uri="{FF2B5EF4-FFF2-40B4-BE49-F238E27FC236}">
                <a16:creationId xmlns:a16="http://schemas.microsoft.com/office/drawing/2014/main" id="{51C9304E-0164-2044-AE3A-36AEEB738643}"/>
              </a:ext>
            </a:extLst>
          </p:cNvPr>
          <p:cNvSpPr txBox="1">
            <a:spLocks/>
          </p:cNvSpPr>
          <p:nvPr/>
        </p:nvSpPr>
        <p:spPr>
          <a:xfrm>
            <a:off x="4611438" y="2885582"/>
            <a:ext cx="7311771" cy="3835035"/>
          </a:xfrm>
          <a:prstGeom prst="rect">
            <a:avLst/>
          </a:prstGeom>
          <a:ln w="57150">
            <a:solidFill>
              <a:srgbClr val="D30B1A"/>
            </a:solidFill>
          </a:ln>
        </p:spPr>
        <p:txBody>
          <a:bodyPr vert="horz" lIns="91416" tIns="45708" rIns="91416" bIns="45708" rtlCol="0">
            <a:normAutofit lnSpcReduction="10000"/>
          </a:bodyPr>
          <a:lstStyle>
            <a:lvl1pPr marL="228600" indent="-228600" algn="l" defTabSz="914400" rtl="0" eaLnBrk="1" latinLnBrk="0" hangingPunct="1">
              <a:lnSpc>
                <a:spcPct val="90000"/>
              </a:lnSpc>
              <a:spcBef>
                <a:spcPts val="45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45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45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50" dirty="0"/>
          </a:p>
          <a:p>
            <a:r>
              <a:rPr lang="en-US" sz="2799" dirty="0"/>
              <a:t>Positive Relationships</a:t>
            </a:r>
          </a:p>
          <a:p>
            <a:endParaRPr lang="en-US" sz="2799" dirty="0"/>
          </a:p>
          <a:p>
            <a:r>
              <a:rPr lang="en-US" sz="2799" dirty="0"/>
              <a:t>Multiple Forms of Two-Way Communication</a:t>
            </a:r>
          </a:p>
          <a:p>
            <a:endParaRPr lang="en-US" sz="2799" dirty="0"/>
          </a:p>
          <a:p>
            <a:r>
              <a:rPr lang="en-US" sz="2799" dirty="0"/>
              <a:t>Equity, access, &amp; representation</a:t>
            </a:r>
          </a:p>
          <a:p>
            <a:endParaRPr lang="en-US" sz="2799" dirty="0"/>
          </a:p>
          <a:p>
            <a:r>
              <a:rPr lang="en-US" sz="2799" dirty="0"/>
              <a:t>Meaningful Decision-Making</a:t>
            </a:r>
          </a:p>
          <a:p>
            <a:r>
              <a:rPr lang="en-US" sz="5398" dirty="0">
                <a:solidFill>
                  <a:schemeClr val="bg1"/>
                </a:solidFill>
              </a:rPr>
              <a:t> </a:t>
            </a:r>
          </a:p>
          <a:p>
            <a:endParaRPr lang="en-US" sz="2799" dirty="0"/>
          </a:p>
        </p:txBody>
      </p:sp>
      <p:sp>
        <p:nvSpPr>
          <p:cNvPr id="11" name="TextBox 10">
            <a:extLst>
              <a:ext uri="{FF2B5EF4-FFF2-40B4-BE49-F238E27FC236}">
                <a16:creationId xmlns:a16="http://schemas.microsoft.com/office/drawing/2014/main" id="{503AD97A-7228-6046-B902-5DF653C4F2A7}"/>
              </a:ext>
            </a:extLst>
          </p:cNvPr>
          <p:cNvSpPr txBox="1"/>
          <p:nvPr/>
        </p:nvSpPr>
        <p:spPr>
          <a:xfrm>
            <a:off x="4866885" y="6292074"/>
            <a:ext cx="1617073" cy="400006"/>
          </a:xfrm>
          <a:prstGeom prst="rect">
            <a:avLst/>
          </a:prstGeom>
          <a:noFill/>
        </p:spPr>
        <p:txBody>
          <a:bodyPr wrap="none" rtlCol="0">
            <a:spAutoFit/>
          </a:bodyPr>
          <a:lstStyle/>
          <a:p>
            <a:r>
              <a:rPr lang="en-US" sz="1999" dirty="0" err="1"/>
              <a:t>www.pbis.org</a:t>
            </a:r>
            <a:endParaRPr lang="en-US" sz="1999" dirty="0"/>
          </a:p>
        </p:txBody>
      </p:sp>
      <p:sp>
        <p:nvSpPr>
          <p:cNvPr id="7" name="Slide Number Placeholder 4">
            <a:extLst>
              <a:ext uri="{FF2B5EF4-FFF2-40B4-BE49-F238E27FC236}">
                <a16:creationId xmlns:a16="http://schemas.microsoft.com/office/drawing/2014/main" id="{916F47D5-9A8A-4E14-9D39-EE5C49B8C466}"/>
              </a:ext>
            </a:extLst>
          </p:cNvPr>
          <p:cNvSpPr>
            <a:spLocks noGrp="1"/>
          </p:cNvSpPr>
          <p:nvPr>
            <p:ph type="sldNum" sz="quarter" idx="14"/>
          </p:nvPr>
        </p:nvSpPr>
        <p:spPr>
          <a:xfrm>
            <a:off x="11885555" y="6492078"/>
            <a:ext cx="2742486" cy="365030"/>
          </a:xfrm>
        </p:spPr>
        <p:txBody>
          <a:bodyPr/>
          <a:lstStyle/>
          <a:p>
            <a:fld id="{99A20822-4A49-4D36-86E3-300BA48D3F00}" type="slidenum">
              <a:rPr lang="en-US" sz="1000"/>
              <a:pPr/>
              <a:t>36</a:t>
            </a:fld>
            <a:endParaRPr lang="en-US" sz="1000" dirty="0"/>
          </a:p>
        </p:txBody>
      </p:sp>
    </p:spTree>
    <p:extLst>
      <p:ext uri="{BB962C8B-B14F-4D97-AF65-F5344CB8AC3E}">
        <p14:creationId xmlns:p14="http://schemas.microsoft.com/office/powerpoint/2010/main" val="3340865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923"/>
            <a:ext cx="11350843" cy="1325218"/>
          </a:xfrm>
        </p:spPr>
        <p:txBody>
          <a:bodyPr>
            <a:normAutofit fontScale="90000"/>
          </a:bodyPr>
          <a:lstStyle/>
          <a:p>
            <a:r>
              <a:rPr lang="en-US" b="1" dirty="0"/>
              <a:t>4. Student/Family/Community Involvement</a:t>
            </a:r>
            <a:br>
              <a:rPr lang="en-US" b="1" dirty="0"/>
            </a:br>
            <a:r>
              <a:rPr lang="en-US" b="1" i="1" dirty="0">
                <a:solidFill>
                  <a:srgbClr val="D30B1A"/>
                </a:solidFill>
              </a:rPr>
              <a:t>That village is really the VILLAGE!</a:t>
            </a:r>
            <a:br>
              <a:rPr lang="en-US" i="1" dirty="0"/>
            </a:br>
            <a:endParaRPr lang="en-US" i="1" dirty="0"/>
          </a:p>
        </p:txBody>
      </p:sp>
      <p:sp>
        <p:nvSpPr>
          <p:cNvPr id="3" name="Content Placeholder 2"/>
          <p:cNvSpPr>
            <a:spLocks noGrp="1"/>
          </p:cNvSpPr>
          <p:nvPr>
            <p:ph sz="quarter" idx="15"/>
          </p:nvPr>
        </p:nvSpPr>
        <p:spPr>
          <a:xfrm>
            <a:off x="4611438" y="1318657"/>
            <a:ext cx="7311771" cy="1325218"/>
          </a:xfrm>
          <a:solidFill>
            <a:schemeClr val="accent2">
              <a:lumMod val="75000"/>
            </a:schemeClr>
          </a:solidFill>
          <a:ln w="57150">
            <a:solidFill>
              <a:schemeClr val="accent2">
                <a:lumMod val="75000"/>
              </a:schemeClr>
            </a:solidFill>
          </a:ln>
        </p:spPr>
        <p:txBody>
          <a:bodyPr>
            <a:normAutofit fontScale="85000" lnSpcReduction="20000"/>
          </a:bodyPr>
          <a:lstStyle/>
          <a:p>
            <a:pPr marL="0" indent="0">
              <a:buNone/>
            </a:pPr>
            <a:endParaRPr lang="en-US" sz="1999" b="1" dirty="0">
              <a:solidFill>
                <a:schemeClr val="bg1"/>
              </a:solidFill>
            </a:endParaRPr>
          </a:p>
          <a:p>
            <a:pPr marL="0" indent="0">
              <a:buNone/>
            </a:pPr>
            <a:r>
              <a:rPr lang="en-US" sz="4399" b="1" dirty="0">
                <a:solidFill>
                  <a:schemeClr val="bg1"/>
                </a:solidFill>
              </a:rPr>
              <a:t>How do we support students with complex needs?</a:t>
            </a:r>
          </a:p>
          <a:p>
            <a:endParaRPr lang="en-US" sz="3999" b="1" dirty="0">
              <a:solidFill>
                <a:schemeClr val="bg1"/>
              </a:solidFill>
            </a:endParaRPr>
          </a:p>
        </p:txBody>
      </p:sp>
      <p:sp>
        <p:nvSpPr>
          <p:cNvPr id="10" name="Content Placeholder 2">
            <a:extLst>
              <a:ext uri="{FF2B5EF4-FFF2-40B4-BE49-F238E27FC236}">
                <a16:creationId xmlns:a16="http://schemas.microsoft.com/office/drawing/2014/main" id="{51C9304E-0164-2044-AE3A-36AEEB738643}"/>
              </a:ext>
            </a:extLst>
          </p:cNvPr>
          <p:cNvSpPr txBox="1">
            <a:spLocks/>
          </p:cNvSpPr>
          <p:nvPr/>
        </p:nvSpPr>
        <p:spPr>
          <a:xfrm>
            <a:off x="4611438" y="2885582"/>
            <a:ext cx="7311771" cy="3835035"/>
          </a:xfrm>
          <a:prstGeom prst="rect">
            <a:avLst/>
          </a:prstGeom>
          <a:ln w="57150">
            <a:solidFill>
              <a:schemeClr val="accent2">
                <a:lumMod val="75000"/>
              </a:schemeClr>
            </a:solidFill>
          </a:ln>
        </p:spPr>
        <p:txBody>
          <a:bodyPr vert="horz" lIns="91416" tIns="45708" rIns="91416" bIns="45708" rtlCol="0">
            <a:normAutofit fontScale="85000" lnSpcReduction="10000"/>
          </a:bodyPr>
          <a:lstStyle>
            <a:lvl1pPr marL="228600" indent="-228600" algn="l" defTabSz="914400" rtl="0" eaLnBrk="1" latinLnBrk="0" hangingPunct="1">
              <a:lnSpc>
                <a:spcPct val="90000"/>
              </a:lnSpc>
              <a:spcBef>
                <a:spcPts val="45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45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45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50" dirty="0"/>
          </a:p>
          <a:p>
            <a:r>
              <a:rPr lang="en-US" sz="2799" dirty="0"/>
              <a:t>Integrated approach to social, emotional, behavioral, &amp; mental health support (single system).</a:t>
            </a:r>
          </a:p>
          <a:p>
            <a:endParaRPr lang="en-US" sz="2799" dirty="0"/>
          </a:p>
          <a:p>
            <a:r>
              <a:rPr lang="en-US" sz="2799" dirty="0"/>
              <a:t>Mental health for all! </a:t>
            </a:r>
          </a:p>
          <a:p>
            <a:endParaRPr lang="en-US" sz="2799" dirty="0"/>
          </a:p>
          <a:p>
            <a:r>
              <a:rPr lang="en-US" sz="2799" dirty="0"/>
              <a:t>Student outcomes (not service delivery) define success</a:t>
            </a:r>
          </a:p>
          <a:p>
            <a:endParaRPr lang="en-US" sz="2799" dirty="0"/>
          </a:p>
          <a:p>
            <a:r>
              <a:rPr lang="en-US" sz="2799" dirty="0"/>
              <a:t>PBIS/MTSS core features guide implementation</a:t>
            </a:r>
          </a:p>
          <a:p>
            <a:pPr marL="0" indent="0">
              <a:buNone/>
            </a:pPr>
            <a:r>
              <a:rPr lang="en-US" sz="5398" dirty="0">
                <a:solidFill>
                  <a:schemeClr val="bg1"/>
                </a:solidFill>
              </a:rPr>
              <a:t> </a:t>
            </a:r>
            <a:endParaRPr lang="en-US" sz="4199" dirty="0">
              <a:solidFill>
                <a:schemeClr val="bg1"/>
              </a:solidFill>
            </a:endParaRPr>
          </a:p>
          <a:p>
            <a:endParaRPr lang="en-US" sz="1899" dirty="0"/>
          </a:p>
        </p:txBody>
      </p:sp>
      <p:sp>
        <p:nvSpPr>
          <p:cNvPr id="11" name="TextBox 10">
            <a:extLst>
              <a:ext uri="{FF2B5EF4-FFF2-40B4-BE49-F238E27FC236}">
                <a16:creationId xmlns:a16="http://schemas.microsoft.com/office/drawing/2014/main" id="{503AD97A-7228-6046-B902-5DF653C4F2A7}"/>
              </a:ext>
            </a:extLst>
          </p:cNvPr>
          <p:cNvSpPr txBox="1"/>
          <p:nvPr/>
        </p:nvSpPr>
        <p:spPr>
          <a:xfrm>
            <a:off x="4866885" y="6292074"/>
            <a:ext cx="1617073" cy="400006"/>
          </a:xfrm>
          <a:prstGeom prst="rect">
            <a:avLst/>
          </a:prstGeom>
          <a:noFill/>
        </p:spPr>
        <p:txBody>
          <a:bodyPr wrap="none" rtlCol="0">
            <a:spAutoFit/>
          </a:bodyPr>
          <a:lstStyle/>
          <a:p>
            <a:r>
              <a:rPr lang="en-US" sz="1999" dirty="0" err="1"/>
              <a:t>www.pbis.org</a:t>
            </a:r>
            <a:endParaRPr lang="en-US" sz="1999" dirty="0"/>
          </a:p>
        </p:txBody>
      </p:sp>
      <p:pic>
        <p:nvPicPr>
          <p:cNvPr id="4" name="Picture 3">
            <a:extLst>
              <a:ext uri="{FF2B5EF4-FFF2-40B4-BE49-F238E27FC236}">
                <a16:creationId xmlns:a16="http://schemas.microsoft.com/office/drawing/2014/main" id="{F4B324C3-AA73-BB47-9B4F-CCF9052DE06C}"/>
              </a:ext>
            </a:extLst>
          </p:cNvPr>
          <p:cNvPicPr>
            <a:picLocks noChangeAspect="1"/>
          </p:cNvPicPr>
          <p:nvPr/>
        </p:nvPicPr>
        <p:blipFill>
          <a:blip r:embed="rId3"/>
          <a:stretch>
            <a:fillRect/>
          </a:stretch>
        </p:blipFill>
        <p:spPr>
          <a:xfrm>
            <a:off x="-1" y="1313577"/>
            <a:ext cx="4294518" cy="5537669"/>
          </a:xfrm>
          <a:prstGeom prst="rect">
            <a:avLst/>
          </a:prstGeom>
          <a:ln>
            <a:solidFill>
              <a:schemeClr val="accent2">
                <a:lumMod val="75000"/>
              </a:schemeClr>
            </a:solidFill>
          </a:ln>
        </p:spPr>
      </p:pic>
      <p:sp>
        <p:nvSpPr>
          <p:cNvPr id="7" name="Slide Number Placeholder 4">
            <a:extLst>
              <a:ext uri="{FF2B5EF4-FFF2-40B4-BE49-F238E27FC236}">
                <a16:creationId xmlns:a16="http://schemas.microsoft.com/office/drawing/2014/main" id="{41ECB88E-9BB6-4923-B725-ABD47654F272}"/>
              </a:ext>
            </a:extLst>
          </p:cNvPr>
          <p:cNvSpPr>
            <a:spLocks noGrp="1"/>
          </p:cNvSpPr>
          <p:nvPr>
            <p:ph type="sldNum" sz="quarter" idx="14"/>
          </p:nvPr>
        </p:nvSpPr>
        <p:spPr>
          <a:xfrm>
            <a:off x="11898615" y="6492078"/>
            <a:ext cx="2742486" cy="365030"/>
          </a:xfrm>
        </p:spPr>
        <p:txBody>
          <a:bodyPr/>
          <a:lstStyle/>
          <a:p>
            <a:fld id="{99A20822-4A49-4D36-86E3-300BA48D3F00}" type="slidenum">
              <a:rPr lang="en-US" sz="1000"/>
              <a:pPr/>
              <a:t>37</a:t>
            </a:fld>
            <a:endParaRPr lang="en-US" sz="1000" dirty="0"/>
          </a:p>
        </p:txBody>
      </p:sp>
    </p:spTree>
    <p:extLst>
      <p:ext uri="{BB962C8B-B14F-4D97-AF65-F5344CB8AC3E}">
        <p14:creationId xmlns:p14="http://schemas.microsoft.com/office/powerpoint/2010/main" val="814606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E1F7CF3-80CD-9949-BAC5-BF65834345D8}"/>
              </a:ext>
            </a:extLst>
          </p:cNvPr>
          <p:cNvPicPr>
            <a:picLocks noChangeAspect="1"/>
          </p:cNvPicPr>
          <p:nvPr/>
        </p:nvPicPr>
        <p:blipFill>
          <a:blip r:embed="rId3">
            <a:alphaModFix amt="55000"/>
          </a:blip>
          <a:stretch>
            <a:fillRect/>
          </a:stretch>
        </p:blipFill>
        <p:spPr>
          <a:xfrm>
            <a:off x="132590" y="1580136"/>
            <a:ext cx="8939651" cy="5169187"/>
          </a:xfrm>
          <a:prstGeom prst="rect">
            <a:avLst/>
          </a:prstGeom>
        </p:spPr>
      </p:pic>
      <p:sp>
        <p:nvSpPr>
          <p:cNvPr id="2" name="Title 1"/>
          <p:cNvSpPr>
            <a:spLocks noGrp="1"/>
          </p:cNvSpPr>
          <p:nvPr>
            <p:ph type="title"/>
          </p:nvPr>
        </p:nvSpPr>
        <p:spPr>
          <a:xfrm>
            <a:off x="63122" y="365923"/>
            <a:ext cx="10512862" cy="1325218"/>
          </a:xfrm>
        </p:spPr>
        <p:txBody>
          <a:bodyPr>
            <a:normAutofit fontScale="90000"/>
          </a:bodyPr>
          <a:lstStyle/>
          <a:p>
            <a:r>
              <a:rPr lang="en-US" b="1" dirty="0"/>
              <a:t>4. Student/Family/Community Involvement</a:t>
            </a:r>
            <a:br>
              <a:rPr lang="en-US" b="1" dirty="0"/>
            </a:br>
            <a:r>
              <a:rPr lang="en-US" b="1" i="1" dirty="0">
                <a:solidFill>
                  <a:srgbClr val="D30B1A"/>
                </a:solidFill>
              </a:rPr>
              <a:t>That village is really the VILLAGE!</a:t>
            </a:r>
            <a:br>
              <a:rPr lang="en-US" i="1" dirty="0"/>
            </a:br>
            <a:endParaRPr lang="en-US" i="1" dirty="0"/>
          </a:p>
        </p:txBody>
      </p:sp>
      <p:sp>
        <p:nvSpPr>
          <p:cNvPr id="9" name="TextBox 8">
            <a:extLst>
              <a:ext uri="{FF2B5EF4-FFF2-40B4-BE49-F238E27FC236}">
                <a16:creationId xmlns:a16="http://schemas.microsoft.com/office/drawing/2014/main" id="{E6F515C1-0661-F148-ADC2-1E206A0A5AC7}"/>
              </a:ext>
            </a:extLst>
          </p:cNvPr>
          <p:cNvSpPr txBox="1"/>
          <p:nvPr/>
        </p:nvSpPr>
        <p:spPr>
          <a:xfrm rot="20249776">
            <a:off x="919996" y="2034230"/>
            <a:ext cx="5038849" cy="1446173"/>
          </a:xfrm>
          <a:prstGeom prst="rect">
            <a:avLst/>
          </a:prstGeom>
          <a:noFill/>
        </p:spPr>
        <p:txBody>
          <a:bodyPr wrap="none" rtlCol="0">
            <a:spAutoFit/>
          </a:bodyPr>
          <a:lstStyle/>
          <a:p>
            <a:r>
              <a:rPr lang="en-US" sz="8797" b="1" dirty="0">
                <a:solidFill>
                  <a:srgbClr val="D30B1A"/>
                </a:solidFill>
              </a:rPr>
              <a:t>S    UDENT</a:t>
            </a:r>
          </a:p>
        </p:txBody>
      </p:sp>
      <p:sp>
        <p:nvSpPr>
          <p:cNvPr id="10" name="TextBox 9">
            <a:extLst>
              <a:ext uri="{FF2B5EF4-FFF2-40B4-BE49-F238E27FC236}">
                <a16:creationId xmlns:a16="http://schemas.microsoft.com/office/drawing/2014/main" id="{A489E15F-41C9-F745-B72A-471C5063FBD0}"/>
              </a:ext>
            </a:extLst>
          </p:cNvPr>
          <p:cNvSpPr txBox="1"/>
          <p:nvPr/>
        </p:nvSpPr>
        <p:spPr>
          <a:xfrm rot="785388">
            <a:off x="4360100" y="4200717"/>
            <a:ext cx="5276353" cy="1446173"/>
          </a:xfrm>
          <a:prstGeom prst="rect">
            <a:avLst/>
          </a:prstGeom>
          <a:noFill/>
        </p:spPr>
        <p:txBody>
          <a:bodyPr wrap="none" rtlCol="0">
            <a:spAutoFit/>
          </a:bodyPr>
          <a:lstStyle/>
          <a:p>
            <a:r>
              <a:rPr lang="en-US" sz="8797" b="1" dirty="0">
                <a:solidFill>
                  <a:schemeClr val="accent2"/>
                </a:solidFill>
              </a:rPr>
              <a:t>DUCATORS</a:t>
            </a:r>
          </a:p>
        </p:txBody>
      </p:sp>
      <p:sp>
        <p:nvSpPr>
          <p:cNvPr id="11" name="TextBox 10">
            <a:extLst>
              <a:ext uri="{FF2B5EF4-FFF2-40B4-BE49-F238E27FC236}">
                <a16:creationId xmlns:a16="http://schemas.microsoft.com/office/drawing/2014/main" id="{AB1D44E9-6CB3-F24E-B76E-4D8DF76BBB7A}"/>
              </a:ext>
            </a:extLst>
          </p:cNvPr>
          <p:cNvSpPr txBox="1"/>
          <p:nvPr/>
        </p:nvSpPr>
        <p:spPr>
          <a:xfrm rot="19638550">
            <a:off x="3909667" y="1589571"/>
            <a:ext cx="4604742" cy="1446173"/>
          </a:xfrm>
          <a:prstGeom prst="rect">
            <a:avLst/>
          </a:prstGeom>
          <a:noFill/>
        </p:spPr>
        <p:txBody>
          <a:bodyPr wrap="none" rtlCol="0">
            <a:spAutoFit/>
          </a:bodyPr>
          <a:lstStyle/>
          <a:p>
            <a:pPr algn="r"/>
            <a:r>
              <a:rPr lang="en-US" sz="8797" b="1" dirty="0">
                <a:solidFill>
                  <a:schemeClr val="accent4">
                    <a:lumMod val="75000"/>
                  </a:schemeClr>
                </a:solidFill>
              </a:rPr>
              <a:t>F   MILIES</a:t>
            </a:r>
          </a:p>
        </p:txBody>
      </p:sp>
      <p:sp>
        <p:nvSpPr>
          <p:cNvPr id="12" name="TextBox 11">
            <a:extLst>
              <a:ext uri="{FF2B5EF4-FFF2-40B4-BE49-F238E27FC236}">
                <a16:creationId xmlns:a16="http://schemas.microsoft.com/office/drawing/2014/main" id="{080A5715-D895-B24F-B160-8339A271CE16}"/>
              </a:ext>
            </a:extLst>
          </p:cNvPr>
          <p:cNvSpPr txBox="1"/>
          <p:nvPr/>
        </p:nvSpPr>
        <p:spPr>
          <a:xfrm rot="21023787">
            <a:off x="4631723" y="2569875"/>
            <a:ext cx="7488946" cy="1446173"/>
          </a:xfrm>
          <a:prstGeom prst="rect">
            <a:avLst/>
          </a:prstGeom>
          <a:noFill/>
        </p:spPr>
        <p:txBody>
          <a:bodyPr wrap="none" rtlCol="0">
            <a:spAutoFit/>
          </a:bodyPr>
          <a:lstStyle/>
          <a:p>
            <a:pPr algn="r"/>
            <a:r>
              <a:rPr lang="en-US" sz="8797" b="1" dirty="0">
                <a:solidFill>
                  <a:schemeClr val="accent6">
                    <a:lumMod val="75000"/>
                  </a:schemeClr>
                </a:solidFill>
              </a:rPr>
              <a:t>CO    </a:t>
            </a:r>
            <a:r>
              <a:rPr lang="en-US" sz="4799" b="1" dirty="0">
                <a:solidFill>
                  <a:schemeClr val="accent6">
                    <a:lumMod val="75000"/>
                  </a:schemeClr>
                </a:solidFill>
              </a:rPr>
              <a:t> </a:t>
            </a:r>
            <a:r>
              <a:rPr lang="en-US" sz="8797" b="1" dirty="0">
                <a:solidFill>
                  <a:schemeClr val="accent6">
                    <a:lumMod val="75000"/>
                  </a:schemeClr>
                </a:solidFill>
              </a:rPr>
              <a:t>   MUNITY</a:t>
            </a:r>
          </a:p>
        </p:txBody>
      </p:sp>
      <p:sp>
        <p:nvSpPr>
          <p:cNvPr id="8" name="Slide Number Placeholder 4">
            <a:extLst>
              <a:ext uri="{FF2B5EF4-FFF2-40B4-BE49-F238E27FC236}">
                <a16:creationId xmlns:a16="http://schemas.microsoft.com/office/drawing/2014/main" id="{BDF1FB28-1694-4796-A579-05EBF3D2F2CF}"/>
              </a:ext>
            </a:extLst>
          </p:cNvPr>
          <p:cNvSpPr>
            <a:spLocks noGrp="1"/>
          </p:cNvSpPr>
          <p:nvPr>
            <p:ph type="sldNum" sz="quarter" idx="14"/>
          </p:nvPr>
        </p:nvSpPr>
        <p:spPr>
          <a:xfrm>
            <a:off x="11833317" y="6492078"/>
            <a:ext cx="2742486" cy="365030"/>
          </a:xfrm>
        </p:spPr>
        <p:txBody>
          <a:bodyPr/>
          <a:lstStyle/>
          <a:p>
            <a:fld id="{99A20822-4A49-4D36-86E3-300BA48D3F00}" type="slidenum">
              <a:rPr lang="en-US" sz="1000"/>
              <a:pPr/>
              <a:t>38</a:t>
            </a:fld>
            <a:endParaRPr lang="en-US" sz="1000" dirty="0"/>
          </a:p>
        </p:txBody>
      </p:sp>
    </p:spTree>
    <p:extLst>
      <p:ext uri="{BB962C8B-B14F-4D97-AF65-F5344CB8AC3E}">
        <p14:creationId xmlns:p14="http://schemas.microsoft.com/office/powerpoint/2010/main" val="10567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457" y="2562451"/>
            <a:ext cx="10512862" cy="1325218"/>
          </a:xfrm>
        </p:spPr>
        <p:txBody>
          <a:bodyPr>
            <a:noAutofit/>
          </a:bodyPr>
          <a:lstStyle/>
          <a:p>
            <a:pPr algn="ctr"/>
            <a:r>
              <a:rPr lang="en-US" sz="4400" b="1" dirty="0"/>
              <a:t>5. Assessments:</a:t>
            </a:r>
            <a:br>
              <a:rPr lang="en-US" sz="4400" b="1" dirty="0"/>
            </a:br>
            <a:r>
              <a:rPr lang="en-US" sz="4400" b="1" i="1" dirty="0">
                <a:solidFill>
                  <a:srgbClr val="D30B1A"/>
                </a:solidFill>
              </a:rPr>
              <a:t>What are they and who does them?</a:t>
            </a:r>
            <a:br>
              <a:rPr lang="en-US" sz="4400" b="1" dirty="0"/>
            </a:br>
            <a:endParaRPr lang="en-US" sz="4400" b="1" dirty="0"/>
          </a:p>
        </p:txBody>
      </p:sp>
      <p:sp>
        <p:nvSpPr>
          <p:cNvPr id="4" name="Text Placeholder 3"/>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2809982-FCA5-4216-8C7B-6780CCB98959}"/>
              </a:ext>
            </a:extLst>
          </p:cNvPr>
          <p:cNvSpPr txBox="1">
            <a:spLocks/>
          </p:cNvSpPr>
          <p:nvPr/>
        </p:nvSpPr>
        <p:spPr>
          <a:xfrm>
            <a:off x="11833317" y="6492078"/>
            <a:ext cx="2742486" cy="3650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9A20822-4A49-4D36-86E3-300BA48D3F00}" type="slidenum">
              <a:rPr lang="en-US" sz="1000"/>
              <a:pPr/>
              <a:t>39</a:t>
            </a:fld>
            <a:endParaRPr lang="en-US" sz="1000" dirty="0"/>
          </a:p>
        </p:txBody>
      </p:sp>
    </p:spTree>
    <p:extLst>
      <p:ext uri="{BB962C8B-B14F-4D97-AF65-F5344CB8AC3E}">
        <p14:creationId xmlns:p14="http://schemas.microsoft.com/office/powerpoint/2010/main" val="60113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74ACC-E784-0940-892A-D6F7831360E9}"/>
              </a:ext>
            </a:extLst>
          </p:cNvPr>
          <p:cNvSpPr>
            <a:spLocks noGrp="1"/>
          </p:cNvSpPr>
          <p:nvPr>
            <p:ph type="ctrTitle"/>
          </p:nvPr>
        </p:nvSpPr>
        <p:spPr>
          <a:xfrm>
            <a:off x="2208212" y="175735"/>
            <a:ext cx="7772400" cy="1097877"/>
          </a:xfrm>
        </p:spPr>
        <p:txBody>
          <a:bodyPr/>
          <a:lstStyle/>
          <a:p>
            <a:r>
              <a:rPr lang="en-US" sz="2400" i="1" dirty="0"/>
              <a:t>Tips for Participants</a:t>
            </a:r>
            <a:br>
              <a:rPr lang="en-US" sz="3600" dirty="0"/>
            </a:br>
            <a:r>
              <a:rPr lang="en-US" dirty="0"/>
              <a:t>Navigating the Session Page</a:t>
            </a:r>
          </a:p>
        </p:txBody>
      </p:sp>
      <p:grpSp>
        <p:nvGrpSpPr>
          <p:cNvPr id="7" name="Group 6">
            <a:extLst>
              <a:ext uri="{FF2B5EF4-FFF2-40B4-BE49-F238E27FC236}">
                <a16:creationId xmlns:a16="http://schemas.microsoft.com/office/drawing/2014/main" id="{C1500C6F-8006-5142-A207-43C392AF829F}"/>
              </a:ext>
            </a:extLst>
          </p:cNvPr>
          <p:cNvGrpSpPr/>
          <p:nvPr/>
        </p:nvGrpSpPr>
        <p:grpSpPr>
          <a:xfrm>
            <a:off x="2870135" y="3212976"/>
            <a:ext cx="6336732" cy="2448272"/>
            <a:chOff x="-273426" y="-295846"/>
            <a:chExt cx="4761228" cy="1712952"/>
          </a:xfrm>
        </p:grpSpPr>
        <p:pic>
          <p:nvPicPr>
            <p:cNvPr id="8" name="Picture 7">
              <a:extLst>
                <a:ext uri="{FF2B5EF4-FFF2-40B4-BE49-F238E27FC236}">
                  <a16:creationId xmlns:a16="http://schemas.microsoft.com/office/drawing/2014/main" id="{AD6858C4-A0F1-D742-A5A0-CEE0D82094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496" y="-295846"/>
              <a:ext cx="4480306" cy="1712952"/>
            </a:xfrm>
            <a:prstGeom prst="rect">
              <a:avLst/>
            </a:prstGeom>
            <a:ln>
              <a:noFill/>
            </a:ln>
            <a:extLst>
              <a:ext uri="{53640926-AAD7-44D8-BBD7-CCE9431645EC}">
                <a14:shadowObscured xmlns:a14="http://schemas.microsoft.com/office/drawing/2010/main"/>
              </a:ext>
            </a:extLst>
          </p:spPr>
        </p:pic>
        <p:sp>
          <p:nvSpPr>
            <p:cNvPr id="9" name="Text Box 46">
              <a:extLst>
                <a:ext uri="{FF2B5EF4-FFF2-40B4-BE49-F238E27FC236}">
                  <a16:creationId xmlns:a16="http://schemas.microsoft.com/office/drawing/2014/main" id="{E41AAE0D-F894-9D48-A866-16A12A451920}"/>
                </a:ext>
              </a:extLst>
            </p:cNvPr>
            <p:cNvSpPr txBox="1"/>
            <p:nvPr/>
          </p:nvSpPr>
          <p:spPr>
            <a:xfrm>
              <a:off x="-273426" y="469335"/>
              <a:ext cx="287925" cy="2923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US" sz="2000" b="1" dirty="0">
                  <a:solidFill>
                    <a:srgbClr val="ED7D31"/>
                  </a:solidFill>
                  <a:latin typeface="Calibri" panose="020F0502020204030204" pitchFamily="34" charset="0"/>
                  <a:ea typeface="DengXian" panose="02010600030101010101" pitchFamily="2" charset="-122"/>
                  <a:cs typeface="Arial" panose="020B0604020202020204" pitchFamily="34" charset="0"/>
                </a:rPr>
                <a:t>1</a:t>
              </a:r>
              <a:r>
                <a:rPr lang="en-US" sz="2000" dirty="0">
                  <a:solidFill>
                    <a:srgbClr val="ED7D31"/>
                  </a:solidFill>
                  <a:latin typeface="Calibri" panose="020F0502020204030204" pitchFamily="34" charset="0"/>
                  <a:ea typeface="DengXian" panose="02010600030101010101" pitchFamily="2" charset="-122"/>
                  <a:cs typeface="Arial" panose="020B0604020202020204" pitchFamily="34" charset="0"/>
                </a:rPr>
                <a:t>.</a:t>
              </a:r>
              <a:endParaRPr lang="en-US" sz="2000" dirty="0">
                <a:solidFill>
                  <a:srgbClr val="000000"/>
                </a:solidFill>
                <a:latin typeface="Calibri" panose="020F0502020204030204" pitchFamily="34" charset="0"/>
                <a:ea typeface="DengXian" panose="02010600030101010101" pitchFamily="2" charset="-122"/>
                <a:cs typeface="Arial" panose="020B0604020202020204" pitchFamily="34" charset="0"/>
              </a:endParaRPr>
            </a:p>
          </p:txBody>
        </p:sp>
        <p:sp>
          <p:nvSpPr>
            <p:cNvPr id="10" name="Text Box 47">
              <a:extLst>
                <a:ext uri="{FF2B5EF4-FFF2-40B4-BE49-F238E27FC236}">
                  <a16:creationId xmlns:a16="http://schemas.microsoft.com/office/drawing/2014/main" id="{D7C7AD59-A807-6A44-8B10-4BC94F888CE7}"/>
                </a:ext>
              </a:extLst>
            </p:cNvPr>
            <p:cNvSpPr txBox="1"/>
            <p:nvPr/>
          </p:nvSpPr>
          <p:spPr>
            <a:xfrm>
              <a:off x="2014170" y="460948"/>
              <a:ext cx="329783" cy="2923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US" sz="2000" b="1" dirty="0">
                  <a:solidFill>
                    <a:srgbClr val="ED7D31"/>
                  </a:solidFill>
                  <a:latin typeface="Calibri" panose="020F0502020204030204" pitchFamily="34" charset="0"/>
                  <a:ea typeface="DengXian" panose="02010600030101010101" pitchFamily="2" charset="-122"/>
                  <a:cs typeface="Arial" panose="020B0604020202020204" pitchFamily="34" charset="0"/>
                </a:rPr>
                <a:t>2</a:t>
              </a:r>
              <a:r>
                <a:rPr lang="en-US" sz="2000" dirty="0">
                  <a:solidFill>
                    <a:srgbClr val="ED7D31"/>
                  </a:solidFill>
                  <a:latin typeface="Calibri" panose="020F0502020204030204" pitchFamily="34" charset="0"/>
                  <a:ea typeface="DengXian" panose="02010600030101010101" pitchFamily="2" charset="-122"/>
                  <a:cs typeface="Arial" panose="020B0604020202020204" pitchFamily="34" charset="0"/>
                </a:rPr>
                <a:t>.</a:t>
              </a:r>
              <a:endParaRPr lang="en-US" sz="2000" dirty="0">
                <a:solidFill>
                  <a:srgbClr val="000000"/>
                </a:solidFill>
                <a:latin typeface="Calibri" panose="020F0502020204030204" pitchFamily="34" charset="0"/>
                <a:ea typeface="DengXian" panose="02010600030101010101" pitchFamily="2" charset="-122"/>
                <a:cs typeface="Arial" panose="020B0604020202020204" pitchFamily="34" charset="0"/>
              </a:endParaRPr>
            </a:p>
          </p:txBody>
        </p:sp>
        <p:sp>
          <p:nvSpPr>
            <p:cNvPr id="11" name="Text Box 48">
              <a:extLst>
                <a:ext uri="{FF2B5EF4-FFF2-40B4-BE49-F238E27FC236}">
                  <a16:creationId xmlns:a16="http://schemas.microsoft.com/office/drawing/2014/main" id="{E5615295-8CBD-264D-871F-A623DDFE5FCC}"/>
                </a:ext>
              </a:extLst>
            </p:cNvPr>
            <p:cNvSpPr txBox="1"/>
            <p:nvPr/>
          </p:nvSpPr>
          <p:spPr>
            <a:xfrm>
              <a:off x="2022435" y="935475"/>
              <a:ext cx="329783" cy="2923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US" sz="2000" b="1" dirty="0">
                  <a:solidFill>
                    <a:srgbClr val="ED7D31"/>
                  </a:solidFill>
                  <a:latin typeface="Calibri" panose="020F0502020204030204" pitchFamily="34" charset="0"/>
                  <a:ea typeface="DengXian" panose="02010600030101010101" pitchFamily="2" charset="-122"/>
                  <a:cs typeface="Arial" panose="020B0604020202020204" pitchFamily="34" charset="0"/>
                </a:rPr>
                <a:t>3</a:t>
              </a:r>
              <a:r>
                <a:rPr lang="en-US" sz="2000" dirty="0">
                  <a:solidFill>
                    <a:srgbClr val="ED7D31"/>
                  </a:solidFill>
                  <a:latin typeface="Calibri" panose="020F0502020204030204" pitchFamily="34" charset="0"/>
                  <a:ea typeface="DengXian" panose="02010600030101010101" pitchFamily="2" charset="-122"/>
                  <a:cs typeface="Arial" panose="020B0604020202020204" pitchFamily="34" charset="0"/>
                </a:rPr>
                <a:t>.</a:t>
              </a:r>
              <a:endParaRPr lang="en-US" sz="2000" dirty="0">
                <a:solidFill>
                  <a:srgbClr val="000000"/>
                </a:solidFill>
                <a:latin typeface="Calibri" panose="020F0502020204030204" pitchFamily="34" charset="0"/>
                <a:ea typeface="DengXian" panose="02010600030101010101" pitchFamily="2" charset="-122"/>
                <a:cs typeface="Arial" panose="020B0604020202020204" pitchFamily="34" charset="0"/>
              </a:endParaRPr>
            </a:p>
          </p:txBody>
        </p:sp>
      </p:grpSp>
      <p:sp>
        <p:nvSpPr>
          <p:cNvPr id="6" name="TextBox 5">
            <a:extLst>
              <a:ext uri="{FF2B5EF4-FFF2-40B4-BE49-F238E27FC236}">
                <a16:creationId xmlns:a16="http://schemas.microsoft.com/office/drawing/2014/main" id="{618F2072-60A0-A44D-80FA-384117CBA820}"/>
              </a:ext>
            </a:extLst>
          </p:cNvPr>
          <p:cNvSpPr txBox="1"/>
          <p:nvPr/>
        </p:nvSpPr>
        <p:spPr>
          <a:xfrm>
            <a:off x="2121833" y="1496955"/>
            <a:ext cx="8207214" cy="1269578"/>
          </a:xfrm>
          <a:prstGeom prst="rect">
            <a:avLst/>
          </a:prstGeom>
          <a:noFill/>
        </p:spPr>
        <p:txBody>
          <a:bodyPr wrap="square" rtlCol="0">
            <a:spAutoFit/>
          </a:bodyPr>
          <a:lstStyle/>
          <a:p>
            <a:pPr marL="342900" indent="-342900" fontAlgn="base">
              <a:lnSpc>
                <a:spcPct val="150000"/>
              </a:lnSpc>
              <a:spcBef>
                <a:spcPct val="0"/>
              </a:spcBef>
              <a:spcAft>
                <a:spcPct val="0"/>
              </a:spcAft>
              <a:buFont typeface="+mj-lt"/>
              <a:buAutoNum type="arabicPeriod"/>
            </a:pPr>
            <a:r>
              <a:rPr lang="en-US" sz="1700" b="1" dirty="0">
                <a:solidFill>
                  <a:srgbClr val="000000"/>
                </a:solidFill>
                <a:latin typeface="Century Gothic" panose="020B0502020202020204" pitchFamily="34" charset="0"/>
                <a:ea typeface="ＭＳ Ｐゴシック" charset="0"/>
              </a:rPr>
              <a:t>Session Details</a:t>
            </a:r>
            <a:r>
              <a:rPr lang="en-US" sz="1700" dirty="0">
                <a:solidFill>
                  <a:srgbClr val="000000"/>
                </a:solidFill>
                <a:latin typeface="Century Gothic" panose="020B0502020202020204" pitchFamily="34" charset="0"/>
                <a:ea typeface="ＭＳ Ｐゴシック" charset="0"/>
              </a:rPr>
              <a:t> (Title, Presenters, Date &amp; Time, Description, Keywords)</a:t>
            </a:r>
          </a:p>
          <a:p>
            <a:pPr marL="342900" indent="-342900" fontAlgn="base">
              <a:lnSpc>
                <a:spcPct val="150000"/>
              </a:lnSpc>
              <a:spcBef>
                <a:spcPct val="0"/>
              </a:spcBef>
              <a:spcAft>
                <a:spcPct val="0"/>
              </a:spcAft>
              <a:buFont typeface="+mj-lt"/>
              <a:buAutoNum type="arabicPeriod"/>
            </a:pPr>
            <a:r>
              <a:rPr lang="en-US" sz="1700" b="1" dirty="0">
                <a:solidFill>
                  <a:srgbClr val="000000"/>
                </a:solidFill>
                <a:latin typeface="Century Gothic" panose="020B0502020202020204" pitchFamily="34" charset="0"/>
                <a:ea typeface="ＭＳ Ｐゴシック" charset="0"/>
              </a:rPr>
              <a:t>Join</a:t>
            </a:r>
            <a:r>
              <a:rPr lang="en-US" sz="1700" dirty="0">
                <a:solidFill>
                  <a:srgbClr val="000000"/>
                </a:solidFill>
                <a:latin typeface="Century Gothic" panose="020B0502020202020204" pitchFamily="34" charset="0"/>
                <a:ea typeface="ＭＳ Ｐゴシック" charset="0"/>
              </a:rPr>
              <a:t> </a:t>
            </a:r>
            <a:r>
              <a:rPr lang="en-US" sz="1700" b="1" dirty="0">
                <a:solidFill>
                  <a:srgbClr val="000000"/>
                </a:solidFill>
                <a:latin typeface="Century Gothic" panose="020B0502020202020204" pitchFamily="34" charset="0"/>
                <a:ea typeface="ＭＳ Ｐゴシック" charset="0"/>
              </a:rPr>
              <a:t>Session</a:t>
            </a:r>
          </a:p>
          <a:p>
            <a:pPr marL="342900" indent="-342900" fontAlgn="base">
              <a:lnSpc>
                <a:spcPct val="150000"/>
              </a:lnSpc>
              <a:spcBef>
                <a:spcPct val="0"/>
              </a:spcBef>
              <a:spcAft>
                <a:spcPct val="0"/>
              </a:spcAft>
              <a:buFont typeface="+mj-lt"/>
              <a:buAutoNum type="arabicPeriod"/>
            </a:pPr>
            <a:r>
              <a:rPr lang="en-US" sz="1700" b="1" dirty="0">
                <a:solidFill>
                  <a:srgbClr val="000000"/>
                </a:solidFill>
                <a:latin typeface="Century Gothic" panose="020B0502020202020204" pitchFamily="34" charset="0"/>
                <a:ea typeface="ＭＳ Ｐゴシック" charset="0"/>
              </a:rPr>
              <a:t>Interact through Chat, Polls, &amp; Uploaded</a:t>
            </a:r>
            <a:r>
              <a:rPr lang="en-US" sz="1700" dirty="0">
                <a:solidFill>
                  <a:srgbClr val="000000"/>
                </a:solidFill>
                <a:latin typeface="Century Gothic" panose="020B0502020202020204" pitchFamily="34" charset="0"/>
                <a:ea typeface="ＭＳ Ｐゴシック" charset="0"/>
              </a:rPr>
              <a:t> </a:t>
            </a:r>
            <a:r>
              <a:rPr lang="en-US" sz="1700" b="1" dirty="0">
                <a:solidFill>
                  <a:srgbClr val="000000"/>
                </a:solidFill>
                <a:latin typeface="Century Gothic" panose="020B0502020202020204" pitchFamily="34" charset="0"/>
                <a:ea typeface="ＭＳ Ｐゴシック" charset="0"/>
              </a:rPr>
              <a:t>Files</a:t>
            </a:r>
            <a:r>
              <a:rPr lang="en-US" sz="1700" dirty="0">
                <a:solidFill>
                  <a:srgbClr val="000000"/>
                </a:solidFill>
                <a:latin typeface="Century Gothic" panose="020B0502020202020204" pitchFamily="34" charset="0"/>
                <a:ea typeface="ＭＳ Ｐゴシック" charset="0"/>
              </a:rPr>
              <a:t> </a:t>
            </a:r>
          </a:p>
        </p:txBody>
      </p:sp>
    </p:spTree>
    <p:extLst>
      <p:ext uri="{BB962C8B-B14F-4D97-AF65-F5344CB8AC3E}">
        <p14:creationId xmlns:p14="http://schemas.microsoft.com/office/powerpoint/2010/main" val="1013780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982" y="1399117"/>
            <a:ext cx="10963409" cy="3851003"/>
          </a:xfrm>
        </p:spPr>
        <p:txBody>
          <a:bodyPr>
            <a:noAutofit/>
          </a:bodyPr>
          <a:lstStyle/>
          <a:p>
            <a:r>
              <a:rPr lang="en-US" dirty="0"/>
              <a:t>Purpose:</a:t>
            </a:r>
          </a:p>
          <a:p>
            <a:pPr lvl="1"/>
            <a:r>
              <a:rPr lang="en-US" sz="2799" dirty="0"/>
              <a:t>To inform intervention development </a:t>
            </a:r>
          </a:p>
          <a:p>
            <a:pPr lvl="3"/>
            <a:r>
              <a:rPr lang="en-US" sz="2799" dirty="0"/>
              <a:t>Functional Behavioral Assessment </a:t>
            </a:r>
          </a:p>
          <a:p>
            <a:pPr lvl="1"/>
            <a:r>
              <a:rPr lang="en-US" sz="2799" dirty="0"/>
              <a:t>To assess student progress</a:t>
            </a:r>
          </a:p>
          <a:p>
            <a:pPr lvl="3"/>
            <a:r>
              <a:rPr lang="en-US" sz="2799" dirty="0"/>
              <a:t>Immediate (reductions in problem behavior, increases in appropriate behavior, academic performance, social behavior)</a:t>
            </a:r>
          </a:p>
          <a:p>
            <a:pPr lvl="3"/>
            <a:r>
              <a:rPr lang="en-US" sz="2799" dirty="0"/>
              <a:t>Long-term (social skills, quality of life)</a:t>
            </a:r>
          </a:p>
          <a:p>
            <a:pPr lvl="1"/>
            <a:r>
              <a:rPr lang="en-US" sz="2799" dirty="0"/>
              <a:t>To determine if intervention is implemented as designed (treatment/intervention fidelity)</a:t>
            </a:r>
          </a:p>
        </p:txBody>
      </p:sp>
      <p:sp>
        <p:nvSpPr>
          <p:cNvPr id="2" name="Title 1"/>
          <p:cNvSpPr>
            <a:spLocks noGrp="1"/>
          </p:cNvSpPr>
          <p:nvPr>
            <p:ph type="title"/>
          </p:nvPr>
        </p:nvSpPr>
        <p:spPr>
          <a:xfrm>
            <a:off x="837981" y="365923"/>
            <a:ext cx="10838359" cy="1325218"/>
          </a:xfrm>
        </p:spPr>
        <p:txBody>
          <a:bodyPr>
            <a:normAutofit/>
          </a:bodyPr>
          <a:lstStyle/>
          <a:p>
            <a:r>
              <a:rPr lang="en-US" sz="3200" dirty="0"/>
              <a:t>5. Assessments: What are they and who does them?</a:t>
            </a:r>
            <a:br>
              <a:rPr lang="en-US" sz="3200" dirty="0"/>
            </a:br>
            <a:endParaRPr lang="en-US" sz="3200" dirty="0"/>
          </a:p>
        </p:txBody>
      </p:sp>
      <p:sp>
        <p:nvSpPr>
          <p:cNvPr id="5" name="Slide Number Placeholder 4"/>
          <p:cNvSpPr>
            <a:spLocks noGrp="1"/>
          </p:cNvSpPr>
          <p:nvPr>
            <p:ph type="sldNum" sz="quarter" idx="10"/>
          </p:nvPr>
        </p:nvSpPr>
        <p:spPr>
          <a:xfrm>
            <a:off x="11985987" y="6589623"/>
            <a:ext cx="157053" cy="153848"/>
          </a:xfrm>
        </p:spPr>
        <p:txBody>
          <a:bodyPr/>
          <a:lstStyle/>
          <a:p>
            <a:pPr defTabSz="457063">
              <a:defRPr/>
            </a:pPr>
            <a:fld id="{99A20822-4A49-4D36-86E3-300BA48D3F00}" type="slidenum">
              <a:rPr lang="en-US" sz="1000">
                <a:solidFill>
                  <a:srgbClr val="262626"/>
                </a:solidFill>
                <a:latin typeface="Arial"/>
                <a:cs typeface="Calibri"/>
              </a:rPr>
              <a:pPr defTabSz="457063">
                <a:defRPr/>
              </a:pPr>
              <a:t>40</a:t>
            </a:fld>
            <a:endParaRPr lang="en-US" sz="1000" dirty="0">
              <a:solidFill>
                <a:srgbClr val="262626"/>
              </a:solidFill>
              <a:latin typeface="Arial"/>
              <a:cs typeface="Calibri"/>
            </a:endParaRPr>
          </a:p>
        </p:txBody>
      </p:sp>
    </p:spTree>
    <p:extLst>
      <p:ext uri="{BB962C8B-B14F-4D97-AF65-F5344CB8AC3E}">
        <p14:creationId xmlns:p14="http://schemas.microsoft.com/office/powerpoint/2010/main" val="1506986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2AABE7-36A8-154D-A96D-E5855F04BA82}"/>
              </a:ext>
            </a:extLst>
          </p:cNvPr>
          <p:cNvSpPr>
            <a:spLocks noGrp="1"/>
          </p:cNvSpPr>
          <p:nvPr>
            <p:ph idx="1"/>
          </p:nvPr>
        </p:nvSpPr>
        <p:spPr>
          <a:xfrm>
            <a:off x="967635" y="1691141"/>
            <a:ext cx="10963409" cy="3851003"/>
          </a:xfrm>
        </p:spPr>
        <p:txBody>
          <a:bodyPr/>
          <a:lstStyle/>
          <a:p>
            <a:r>
              <a:rPr lang="en-US" sz="3199" dirty="0"/>
              <a:t>Determine resources</a:t>
            </a:r>
          </a:p>
          <a:p>
            <a:r>
              <a:rPr lang="en-US" sz="3199" dirty="0"/>
              <a:t>Select most important behaviors for measurement</a:t>
            </a:r>
          </a:p>
          <a:p>
            <a:r>
              <a:rPr lang="en-US" sz="3199" dirty="0"/>
              <a:t>Identify feasible assessments</a:t>
            </a:r>
          </a:p>
          <a:p>
            <a:pPr lvl="3"/>
            <a:r>
              <a:rPr lang="en-US" sz="3199" dirty="0"/>
              <a:t>Time sampling procedures</a:t>
            </a:r>
          </a:p>
          <a:p>
            <a:pPr lvl="3"/>
            <a:r>
              <a:rPr lang="en-US" sz="3199" dirty="0"/>
              <a:t>Brief assessments (academic)</a:t>
            </a:r>
          </a:p>
          <a:p>
            <a:endParaRPr lang="en-US" sz="2799" dirty="0"/>
          </a:p>
          <a:p>
            <a:endParaRPr lang="en-US" dirty="0"/>
          </a:p>
        </p:txBody>
      </p:sp>
      <p:sp>
        <p:nvSpPr>
          <p:cNvPr id="2" name="Title 1">
            <a:extLst>
              <a:ext uri="{FF2B5EF4-FFF2-40B4-BE49-F238E27FC236}">
                <a16:creationId xmlns:a16="http://schemas.microsoft.com/office/drawing/2014/main" id="{91D3C448-0E40-1946-B3CC-DEEA8855D28D}"/>
              </a:ext>
            </a:extLst>
          </p:cNvPr>
          <p:cNvSpPr>
            <a:spLocks noGrp="1"/>
          </p:cNvSpPr>
          <p:nvPr>
            <p:ph type="title"/>
          </p:nvPr>
        </p:nvSpPr>
        <p:spPr/>
        <p:txBody>
          <a:bodyPr/>
          <a:lstStyle/>
          <a:p>
            <a:r>
              <a:rPr lang="en-US" dirty="0"/>
              <a:t>5. Assessments: Who does them and how?</a:t>
            </a:r>
          </a:p>
        </p:txBody>
      </p:sp>
      <p:sp>
        <p:nvSpPr>
          <p:cNvPr id="5" name="Slide Number Placeholder 4">
            <a:extLst>
              <a:ext uri="{FF2B5EF4-FFF2-40B4-BE49-F238E27FC236}">
                <a16:creationId xmlns:a16="http://schemas.microsoft.com/office/drawing/2014/main" id="{68EF8BFB-AAB6-744B-BB6F-E13EBC461C99}"/>
              </a:ext>
            </a:extLst>
          </p:cNvPr>
          <p:cNvSpPr>
            <a:spLocks noGrp="1"/>
          </p:cNvSpPr>
          <p:nvPr>
            <p:ph type="sldNum" sz="quarter" idx="10"/>
          </p:nvPr>
        </p:nvSpPr>
        <p:spPr>
          <a:xfrm>
            <a:off x="11994527" y="6612705"/>
            <a:ext cx="157053" cy="153848"/>
          </a:xfrm>
        </p:spPr>
        <p:txBody>
          <a:bodyPr/>
          <a:lstStyle/>
          <a:p>
            <a:pPr defTabSz="457063">
              <a:defRPr/>
            </a:pPr>
            <a:fld id="{99A20822-4A49-4D36-86E3-300BA48D3F00}" type="slidenum">
              <a:rPr lang="en-US" sz="1000">
                <a:solidFill>
                  <a:srgbClr val="262626"/>
                </a:solidFill>
                <a:latin typeface="Arial"/>
                <a:cs typeface="Calibri"/>
              </a:rPr>
              <a:pPr defTabSz="457063">
                <a:defRPr/>
              </a:pPr>
              <a:t>41</a:t>
            </a:fld>
            <a:endParaRPr lang="en-US" sz="1000" dirty="0">
              <a:solidFill>
                <a:srgbClr val="262626"/>
              </a:solidFill>
              <a:latin typeface="Arial"/>
              <a:cs typeface="Calibri"/>
            </a:endParaRPr>
          </a:p>
        </p:txBody>
      </p:sp>
    </p:spTree>
    <p:extLst>
      <p:ext uri="{BB962C8B-B14F-4D97-AF65-F5344CB8AC3E}">
        <p14:creationId xmlns:p14="http://schemas.microsoft.com/office/powerpoint/2010/main" val="380603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399" dirty="0"/>
              <a:t>Treatment fidelity</a:t>
            </a:r>
          </a:p>
          <a:p>
            <a:endParaRPr lang="en-US" sz="2399" dirty="0"/>
          </a:p>
          <a:p>
            <a:endParaRPr lang="en-US" sz="2399" dirty="0"/>
          </a:p>
          <a:p>
            <a:endParaRPr lang="en-US" sz="2399" dirty="0"/>
          </a:p>
          <a:p>
            <a:endParaRPr lang="en-US" sz="2399" dirty="0"/>
          </a:p>
          <a:p>
            <a:pPr marL="0" indent="0">
              <a:buNone/>
            </a:pPr>
            <a:endParaRPr lang="en-US" sz="2399" dirty="0"/>
          </a:p>
          <a:p>
            <a:pPr marL="514183" lvl="2" indent="0">
              <a:buNone/>
            </a:pPr>
            <a:endParaRPr lang="en-US" sz="2399" dirty="0"/>
          </a:p>
          <a:p>
            <a:endParaRPr lang="en-US" dirty="0"/>
          </a:p>
          <a:p>
            <a:endParaRPr lang="en-US" dirty="0"/>
          </a:p>
        </p:txBody>
      </p:sp>
      <p:sp>
        <p:nvSpPr>
          <p:cNvPr id="2" name="Title 1"/>
          <p:cNvSpPr>
            <a:spLocks noGrp="1"/>
          </p:cNvSpPr>
          <p:nvPr>
            <p:ph type="title"/>
          </p:nvPr>
        </p:nvSpPr>
        <p:spPr/>
        <p:txBody>
          <a:bodyPr>
            <a:normAutofit fontScale="90000"/>
          </a:bodyPr>
          <a:lstStyle/>
          <a:p>
            <a:r>
              <a:rPr lang="en-US" dirty="0"/>
              <a:t>5. </a:t>
            </a:r>
            <a:r>
              <a:rPr lang="en-US" sz="3599" dirty="0"/>
              <a:t>Assessment</a:t>
            </a:r>
            <a:r>
              <a:rPr lang="en-US" dirty="0"/>
              <a:t>: </a:t>
            </a:r>
            <a:r>
              <a:rPr lang="en-US" sz="3599" dirty="0"/>
              <a:t>Examples </a:t>
            </a:r>
            <a:br>
              <a:rPr lang="en-US" sz="3599" dirty="0"/>
            </a:br>
            <a:endParaRPr lang="en-US" sz="3599" dirty="0"/>
          </a:p>
        </p:txBody>
      </p:sp>
      <p:sp>
        <p:nvSpPr>
          <p:cNvPr id="5" name="Slide Number Placeholder 4"/>
          <p:cNvSpPr>
            <a:spLocks noGrp="1"/>
          </p:cNvSpPr>
          <p:nvPr>
            <p:ph type="sldNum" sz="quarter" idx="10"/>
          </p:nvPr>
        </p:nvSpPr>
        <p:spPr>
          <a:xfrm>
            <a:off x="11990683" y="6603474"/>
            <a:ext cx="157053" cy="153848"/>
          </a:xfrm>
        </p:spPr>
        <p:txBody>
          <a:bodyPr/>
          <a:lstStyle/>
          <a:p>
            <a:pPr defTabSz="457063">
              <a:defRPr/>
            </a:pPr>
            <a:fld id="{99A20822-4A49-4D36-86E3-300BA48D3F00}" type="slidenum">
              <a:rPr lang="en-US" sz="1000">
                <a:solidFill>
                  <a:srgbClr val="262626"/>
                </a:solidFill>
                <a:latin typeface="Arial"/>
                <a:cs typeface="Calibri"/>
              </a:rPr>
              <a:pPr defTabSz="457063">
                <a:defRPr/>
              </a:pPr>
              <a:t>42</a:t>
            </a:fld>
            <a:endParaRPr lang="en-US" sz="1000" dirty="0">
              <a:solidFill>
                <a:srgbClr val="262626"/>
              </a:solidFill>
              <a:latin typeface="Arial"/>
              <a:cs typeface="Calibri"/>
            </a:endParaRPr>
          </a:p>
        </p:txBody>
      </p:sp>
      <p:graphicFrame>
        <p:nvGraphicFramePr>
          <p:cNvPr id="7" name="Table 6">
            <a:extLst>
              <a:ext uri="{FF2B5EF4-FFF2-40B4-BE49-F238E27FC236}">
                <a16:creationId xmlns:a16="http://schemas.microsoft.com/office/drawing/2014/main" id="{4EC0B1F3-2006-8C43-9050-51E8D9B59BC8}"/>
              </a:ext>
            </a:extLst>
          </p:cNvPr>
          <p:cNvGraphicFramePr>
            <a:graphicFrameLocks noGrp="1"/>
          </p:cNvGraphicFramePr>
          <p:nvPr/>
        </p:nvGraphicFramePr>
        <p:xfrm>
          <a:off x="462463" y="1238107"/>
          <a:ext cx="5935704" cy="3657600"/>
        </p:xfrm>
        <a:graphic>
          <a:graphicData uri="http://schemas.openxmlformats.org/drawingml/2006/table">
            <a:tbl>
              <a:tblPr firstRow="1" firstCol="1" bandRow="1">
                <a:tableStyleId>{5C22544A-7EE6-4342-B048-85BDC9FD1C3A}</a:tableStyleId>
              </a:tblPr>
              <a:tblGrid>
                <a:gridCol w="3302392">
                  <a:extLst>
                    <a:ext uri="{9D8B030D-6E8A-4147-A177-3AD203B41FA5}">
                      <a16:colId xmlns:a16="http://schemas.microsoft.com/office/drawing/2014/main" val="139760626"/>
                    </a:ext>
                  </a:extLst>
                </a:gridCol>
                <a:gridCol w="2633312">
                  <a:extLst>
                    <a:ext uri="{9D8B030D-6E8A-4147-A177-3AD203B41FA5}">
                      <a16:colId xmlns:a16="http://schemas.microsoft.com/office/drawing/2014/main" val="3407542233"/>
                    </a:ext>
                  </a:extLst>
                </a:gridCol>
              </a:tblGrid>
              <a:tr h="487553">
                <a:tc>
                  <a:txBody>
                    <a:bodyPr/>
                    <a:lstStyle/>
                    <a:p>
                      <a:pPr marL="0" marR="0" algn="ctr">
                        <a:spcBef>
                          <a:spcPts val="0"/>
                        </a:spcBef>
                        <a:spcAft>
                          <a:spcPts val="0"/>
                        </a:spcAft>
                      </a:pPr>
                      <a:r>
                        <a:rPr lang="en-US" sz="1600">
                          <a:effectLst/>
                        </a:rPr>
                        <a:t>Intervention Component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600">
                          <a:effectLst/>
                        </a:rPr>
                        <a:t>Component Was Implemented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3053531161"/>
                  </a:ext>
                </a:extLst>
              </a:tr>
              <a:tr h="731330">
                <a:tc>
                  <a:txBody>
                    <a:bodyPr/>
                    <a:lstStyle/>
                    <a:p>
                      <a:pPr marL="0" marR="0">
                        <a:spcBef>
                          <a:spcPts val="0"/>
                        </a:spcBef>
                        <a:spcAft>
                          <a:spcPts val="0"/>
                        </a:spcAft>
                      </a:pPr>
                      <a:r>
                        <a:rPr lang="en-US" sz="1600" dirty="0">
                          <a:effectLst/>
                        </a:rPr>
                        <a:t>Break card was available throughout lesson</a:t>
                      </a:r>
                    </a:p>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600">
                          <a:effectLst/>
                        </a:rPr>
                        <a:t>yes      no      partially      n/a</a:t>
                      </a:r>
                    </a:p>
                    <a:p>
                      <a:pPr marL="0" marR="0" algn="ctr">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3894962714"/>
                  </a:ext>
                </a:extLst>
              </a:tr>
              <a:tr h="975106">
                <a:tc>
                  <a:txBody>
                    <a:bodyPr/>
                    <a:lstStyle/>
                    <a:p>
                      <a:pPr marL="0" marR="0">
                        <a:spcBef>
                          <a:spcPts val="0"/>
                        </a:spcBef>
                        <a:spcAft>
                          <a:spcPts val="0"/>
                        </a:spcAft>
                      </a:pPr>
                      <a:r>
                        <a:rPr lang="en-US" sz="1600" dirty="0">
                          <a:effectLst/>
                        </a:rPr>
                        <a:t>At the start of the lesson, Calvin was reminded to use his break card when needed </a:t>
                      </a:r>
                    </a:p>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600">
                          <a:effectLst/>
                        </a:rPr>
                        <a:t>yes      no      partially      n/a</a:t>
                      </a:r>
                    </a:p>
                    <a:p>
                      <a:pPr marL="0" marR="0" algn="ctr">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3271360460"/>
                  </a:ext>
                </a:extLst>
              </a:tr>
              <a:tr h="731330">
                <a:tc>
                  <a:txBody>
                    <a:bodyPr/>
                    <a:lstStyle/>
                    <a:p>
                      <a:pPr marL="0" marR="0">
                        <a:spcBef>
                          <a:spcPts val="0"/>
                        </a:spcBef>
                        <a:spcAft>
                          <a:spcPts val="0"/>
                        </a:spcAft>
                      </a:pPr>
                      <a:r>
                        <a:rPr lang="en-US" sz="1600">
                          <a:effectLst/>
                        </a:rPr>
                        <a:t>Calvin was prompted to use his break card when minor problem behaviors occurred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600" dirty="0">
                          <a:effectLst/>
                        </a:rPr>
                        <a:t>yes      no      partially      n/a</a:t>
                      </a:r>
                    </a:p>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2578782177"/>
                  </a:ext>
                </a:extLst>
              </a:tr>
              <a:tr h="731330">
                <a:tc>
                  <a:txBody>
                    <a:bodyPr/>
                    <a:lstStyle/>
                    <a:p>
                      <a:pPr marL="0" marR="0">
                        <a:spcBef>
                          <a:spcPts val="0"/>
                        </a:spcBef>
                        <a:spcAft>
                          <a:spcPts val="0"/>
                        </a:spcAft>
                      </a:pPr>
                      <a:r>
                        <a:rPr lang="en-US" sz="1600" dirty="0">
                          <a:effectLst/>
                        </a:rPr>
                        <a:t>An incidental opportunity was used to teach Calvin to use his break card</a:t>
                      </a:r>
                    </a:p>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spcBef>
                          <a:spcPts val="0"/>
                        </a:spcBef>
                        <a:spcAft>
                          <a:spcPts val="0"/>
                        </a:spcAft>
                      </a:pPr>
                      <a:r>
                        <a:rPr lang="en-US" sz="1600" dirty="0">
                          <a:effectLst/>
                        </a:rPr>
                        <a:t>yes      no      partially      n/a</a:t>
                      </a:r>
                    </a:p>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3618919296"/>
                  </a:ext>
                </a:extLst>
              </a:tr>
            </a:tbl>
          </a:graphicData>
        </a:graphic>
      </p:graphicFrame>
      <p:sp>
        <p:nvSpPr>
          <p:cNvPr id="8" name="TextBox 7">
            <a:extLst>
              <a:ext uri="{FF2B5EF4-FFF2-40B4-BE49-F238E27FC236}">
                <a16:creationId xmlns:a16="http://schemas.microsoft.com/office/drawing/2014/main" id="{A2817297-521F-534E-AB41-F6937D9313CE}"/>
              </a:ext>
            </a:extLst>
          </p:cNvPr>
          <p:cNvSpPr txBox="1"/>
          <p:nvPr/>
        </p:nvSpPr>
        <p:spPr>
          <a:xfrm>
            <a:off x="916463" y="5252297"/>
            <a:ext cx="10486038" cy="461545"/>
          </a:xfrm>
          <a:prstGeom prst="rect">
            <a:avLst/>
          </a:prstGeom>
          <a:noFill/>
        </p:spPr>
        <p:txBody>
          <a:bodyPr wrap="none" rtlCol="0">
            <a:spAutoFit/>
          </a:bodyPr>
          <a:lstStyle/>
          <a:p>
            <a:pPr defTabSz="457063">
              <a:defRPr/>
            </a:pPr>
            <a:r>
              <a:rPr lang="en-US" sz="2399" i="1" dirty="0">
                <a:solidFill>
                  <a:srgbClr val="262626"/>
                </a:solidFill>
                <a:latin typeface="Arial"/>
              </a:rPr>
              <a:t>Does measurement of student outcomes match targeted behavior concern?</a:t>
            </a:r>
          </a:p>
        </p:txBody>
      </p:sp>
      <p:graphicFrame>
        <p:nvGraphicFramePr>
          <p:cNvPr id="9" name="Table 8">
            <a:extLst>
              <a:ext uri="{FF2B5EF4-FFF2-40B4-BE49-F238E27FC236}">
                <a16:creationId xmlns:a16="http://schemas.microsoft.com/office/drawing/2014/main" id="{FA5AF115-0FE8-3A45-B4AA-55A9F28C5A20}"/>
              </a:ext>
            </a:extLst>
          </p:cNvPr>
          <p:cNvGraphicFramePr>
            <a:graphicFrameLocks noGrp="1"/>
          </p:cNvGraphicFramePr>
          <p:nvPr/>
        </p:nvGraphicFramePr>
        <p:xfrm>
          <a:off x="6662873" y="2423884"/>
          <a:ext cx="5217000" cy="2691868"/>
        </p:xfrm>
        <a:graphic>
          <a:graphicData uri="http://schemas.openxmlformats.org/drawingml/2006/table">
            <a:tbl>
              <a:tblPr firstRow="1" firstCol="1" bandRow="1">
                <a:tableStyleId>{5C22544A-7EE6-4342-B048-85BDC9FD1C3A}</a:tableStyleId>
              </a:tblPr>
              <a:tblGrid>
                <a:gridCol w="2608500">
                  <a:extLst>
                    <a:ext uri="{9D8B030D-6E8A-4147-A177-3AD203B41FA5}">
                      <a16:colId xmlns:a16="http://schemas.microsoft.com/office/drawing/2014/main" val="3112422153"/>
                    </a:ext>
                  </a:extLst>
                </a:gridCol>
                <a:gridCol w="2608500">
                  <a:extLst>
                    <a:ext uri="{9D8B030D-6E8A-4147-A177-3AD203B41FA5}">
                      <a16:colId xmlns:a16="http://schemas.microsoft.com/office/drawing/2014/main" val="1039842820"/>
                    </a:ext>
                  </a:extLst>
                </a:gridCol>
              </a:tblGrid>
              <a:tr h="491531">
                <a:tc gridSpan="2">
                  <a:txBody>
                    <a:bodyPr/>
                    <a:lstStyle/>
                    <a:p>
                      <a:pPr marL="0" marR="0" algn="ctr">
                        <a:spcBef>
                          <a:spcPts val="0"/>
                        </a:spcBef>
                        <a:spcAft>
                          <a:spcPts val="0"/>
                        </a:spcAft>
                      </a:pPr>
                      <a:r>
                        <a:rPr lang="en-US" sz="1600" dirty="0">
                          <a:effectLst/>
                        </a:rPr>
                        <a:t>Quality of Life Assessment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hMerge="1">
                  <a:txBody>
                    <a:bodyPr/>
                    <a:lstStyle/>
                    <a:p>
                      <a:endParaRPr lang="en-US"/>
                    </a:p>
                  </a:txBody>
                  <a:tcPr/>
                </a:tc>
                <a:extLst>
                  <a:ext uri="{0D108BD9-81ED-4DB2-BD59-A6C34878D82A}">
                    <a16:rowId xmlns:a16="http://schemas.microsoft.com/office/drawing/2014/main" val="82686986"/>
                  </a:ext>
                </a:extLst>
              </a:tr>
              <a:tr h="487553">
                <a:tc>
                  <a:txBody>
                    <a:bodyPr/>
                    <a:lstStyle/>
                    <a:p>
                      <a:pPr marL="0" marR="0">
                        <a:spcBef>
                          <a:spcPts val="0"/>
                        </a:spcBef>
                        <a:spcAft>
                          <a:spcPts val="0"/>
                        </a:spcAft>
                      </a:pPr>
                      <a:r>
                        <a:rPr lang="en-US" sz="1600" dirty="0">
                          <a:effectLst/>
                        </a:rPr>
                        <a:t>What Do We Expect To Happen?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spcBef>
                          <a:spcPts val="0"/>
                        </a:spcBef>
                        <a:spcAft>
                          <a:spcPts val="0"/>
                        </a:spcAft>
                      </a:pPr>
                      <a:r>
                        <a:rPr lang="en-US" sz="1600" dirty="0">
                          <a:effectLst/>
                        </a:rPr>
                        <a:t>How Will We Measure This?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1049627749"/>
                  </a:ext>
                </a:extLst>
              </a:tr>
              <a:tr h="737297">
                <a:tc>
                  <a:txBody>
                    <a:bodyPr/>
                    <a:lstStyle/>
                    <a:p>
                      <a:pPr marL="0" marR="0">
                        <a:spcBef>
                          <a:spcPts val="0"/>
                        </a:spcBef>
                        <a:spcAft>
                          <a:spcPts val="0"/>
                        </a:spcAft>
                      </a:pPr>
                      <a:r>
                        <a:rPr lang="en-US" sz="1600">
                          <a:effectLst/>
                        </a:rPr>
                        <a:t>Breanna will participate in sports or other activities she enjoys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spcBef>
                          <a:spcPts val="0"/>
                        </a:spcBef>
                        <a:spcAft>
                          <a:spcPts val="0"/>
                        </a:spcAft>
                      </a:pPr>
                      <a:r>
                        <a:rPr lang="en-US" sz="1600" dirty="0">
                          <a:effectLst/>
                        </a:rPr>
                        <a:t>Coach and Brenna’s mother will be contacted monthly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1907849750"/>
                  </a:ext>
                </a:extLst>
              </a:tr>
              <a:tr h="487553">
                <a:tc>
                  <a:txBody>
                    <a:bodyPr/>
                    <a:lstStyle/>
                    <a:p>
                      <a:pPr marL="0" marR="0">
                        <a:spcBef>
                          <a:spcPts val="0"/>
                        </a:spcBef>
                        <a:spcAft>
                          <a:spcPts val="0"/>
                        </a:spcAft>
                      </a:pPr>
                      <a:r>
                        <a:rPr lang="en-US" sz="1600" dirty="0">
                          <a:effectLst/>
                        </a:rPr>
                        <a:t>Breanna will develop friendships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spcBef>
                          <a:spcPts val="0"/>
                        </a:spcBef>
                        <a:spcAft>
                          <a:spcPts val="0"/>
                        </a:spcAft>
                      </a:pPr>
                      <a:r>
                        <a:rPr lang="en-US" sz="1600" dirty="0">
                          <a:effectLst/>
                        </a:rPr>
                        <a:t>Circle of Friends questionnaire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4217389489"/>
                  </a:ext>
                </a:extLst>
              </a:tr>
              <a:tr h="487553">
                <a:tc>
                  <a:txBody>
                    <a:bodyPr/>
                    <a:lstStyle/>
                    <a:p>
                      <a:pPr marL="0" marR="0">
                        <a:spcBef>
                          <a:spcPts val="0"/>
                        </a:spcBef>
                        <a:spcAft>
                          <a:spcPts val="0"/>
                        </a:spcAft>
                      </a:pPr>
                      <a:r>
                        <a:rPr lang="en-US" sz="1600">
                          <a:effectLst/>
                        </a:rPr>
                        <a:t>Breanna will complete her school job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spcBef>
                          <a:spcPts val="0"/>
                        </a:spcBef>
                        <a:spcAft>
                          <a:spcPts val="0"/>
                        </a:spcAft>
                      </a:pPr>
                      <a:r>
                        <a:rPr lang="en-US" sz="1600" dirty="0">
                          <a:effectLst/>
                        </a:rPr>
                        <a:t>School psychologist will monitor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1600932883"/>
                  </a:ext>
                </a:extLst>
              </a:tr>
            </a:tbl>
          </a:graphicData>
        </a:graphic>
      </p:graphicFrame>
    </p:spTree>
    <p:extLst>
      <p:ext uri="{BB962C8B-B14F-4D97-AF65-F5344CB8AC3E}">
        <p14:creationId xmlns:p14="http://schemas.microsoft.com/office/powerpoint/2010/main" val="973703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2AABE7-36A8-154D-A96D-E5855F04BA82}"/>
              </a:ext>
            </a:extLst>
          </p:cNvPr>
          <p:cNvSpPr>
            <a:spLocks noGrp="1"/>
          </p:cNvSpPr>
          <p:nvPr>
            <p:ph idx="1"/>
          </p:nvPr>
        </p:nvSpPr>
        <p:spPr>
          <a:xfrm>
            <a:off x="916463" y="1599090"/>
            <a:ext cx="10963409" cy="3851003"/>
          </a:xfrm>
        </p:spPr>
        <p:txBody>
          <a:bodyPr>
            <a:normAutofit fontScale="92500" lnSpcReduction="10000"/>
          </a:bodyPr>
          <a:lstStyle/>
          <a:p>
            <a:r>
              <a:rPr lang="en-US" dirty="0"/>
              <a:t>Who is available in the school and whose job is it?</a:t>
            </a:r>
          </a:p>
          <a:p>
            <a:pPr lvl="1"/>
            <a:r>
              <a:rPr lang="en-US" sz="2799" dirty="0"/>
              <a:t>Administrators</a:t>
            </a:r>
          </a:p>
          <a:p>
            <a:pPr lvl="1"/>
            <a:r>
              <a:rPr lang="en-US" sz="2799" dirty="0"/>
              <a:t>School psychologists</a:t>
            </a:r>
          </a:p>
          <a:p>
            <a:pPr lvl="1"/>
            <a:r>
              <a:rPr lang="en-US" sz="2799" dirty="0"/>
              <a:t>School counselors</a:t>
            </a:r>
          </a:p>
          <a:p>
            <a:pPr lvl="1"/>
            <a:r>
              <a:rPr lang="en-US" sz="2799" dirty="0"/>
              <a:t>Behavior specialists</a:t>
            </a:r>
          </a:p>
          <a:p>
            <a:pPr lvl="1"/>
            <a:r>
              <a:rPr lang="en-US" sz="2799" dirty="0"/>
              <a:t>Teachers/Other teachers</a:t>
            </a:r>
          </a:p>
          <a:p>
            <a:pPr lvl="1"/>
            <a:r>
              <a:rPr lang="en-US" sz="2799" dirty="0"/>
              <a:t>Paraprofessionals</a:t>
            </a:r>
          </a:p>
          <a:p>
            <a:r>
              <a:rPr lang="en-US" dirty="0"/>
              <a:t>Develop systemic procedures to assure data are collected</a:t>
            </a:r>
          </a:p>
          <a:p>
            <a:endParaRPr lang="en-US" dirty="0"/>
          </a:p>
          <a:p>
            <a:endParaRPr lang="en-US" dirty="0"/>
          </a:p>
        </p:txBody>
      </p:sp>
      <p:sp>
        <p:nvSpPr>
          <p:cNvPr id="2" name="Title 1">
            <a:extLst>
              <a:ext uri="{FF2B5EF4-FFF2-40B4-BE49-F238E27FC236}">
                <a16:creationId xmlns:a16="http://schemas.microsoft.com/office/drawing/2014/main" id="{91D3C448-0E40-1946-B3CC-DEEA8855D28D}"/>
              </a:ext>
            </a:extLst>
          </p:cNvPr>
          <p:cNvSpPr>
            <a:spLocks noGrp="1"/>
          </p:cNvSpPr>
          <p:nvPr>
            <p:ph type="title"/>
          </p:nvPr>
        </p:nvSpPr>
        <p:spPr>
          <a:xfrm>
            <a:off x="760412" y="533400"/>
            <a:ext cx="10969943" cy="868362"/>
          </a:xfrm>
        </p:spPr>
        <p:txBody>
          <a:bodyPr>
            <a:normAutofit/>
          </a:bodyPr>
          <a:lstStyle/>
          <a:p>
            <a:r>
              <a:rPr lang="en-US" sz="3200" dirty="0"/>
              <a:t>5. Assessments: Who does it?</a:t>
            </a:r>
          </a:p>
        </p:txBody>
      </p:sp>
      <p:sp>
        <p:nvSpPr>
          <p:cNvPr id="5" name="Slide Number Placeholder 4">
            <a:extLst>
              <a:ext uri="{FF2B5EF4-FFF2-40B4-BE49-F238E27FC236}">
                <a16:creationId xmlns:a16="http://schemas.microsoft.com/office/drawing/2014/main" id="{68EF8BFB-AAB6-744B-BB6F-E13EBC461C99}"/>
              </a:ext>
            </a:extLst>
          </p:cNvPr>
          <p:cNvSpPr>
            <a:spLocks noGrp="1"/>
          </p:cNvSpPr>
          <p:nvPr>
            <p:ph type="sldNum" sz="quarter" idx="10"/>
          </p:nvPr>
        </p:nvSpPr>
        <p:spPr>
          <a:xfrm>
            <a:off x="11956052" y="6600007"/>
            <a:ext cx="157053" cy="153848"/>
          </a:xfrm>
        </p:spPr>
        <p:txBody>
          <a:bodyPr/>
          <a:lstStyle/>
          <a:p>
            <a:pPr defTabSz="457063">
              <a:defRPr/>
            </a:pPr>
            <a:fld id="{99A20822-4A49-4D36-86E3-300BA48D3F00}" type="slidenum">
              <a:rPr lang="en-US" sz="1000">
                <a:solidFill>
                  <a:srgbClr val="262626"/>
                </a:solidFill>
                <a:latin typeface="Arial"/>
                <a:cs typeface="Calibri"/>
              </a:rPr>
              <a:pPr defTabSz="457063">
                <a:defRPr/>
              </a:pPr>
              <a:t>43</a:t>
            </a:fld>
            <a:endParaRPr lang="en-US" sz="1000" dirty="0">
              <a:solidFill>
                <a:srgbClr val="262626"/>
              </a:solidFill>
              <a:latin typeface="Arial"/>
              <a:cs typeface="Calibri"/>
            </a:endParaRPr>
          </a:p>
        </p:txBody>
      </p:sp>
    </p:spTree>
    <p:extLst>
      <p:ext uri="{BB962C8B-B14F-4D97-AF65-F5344CB8AC3E}">
        <p14:creationId xmlns:p14="http://schemas.microsoft.com/office/powerpoint/2010/main" val="3613704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457" y="2562451"/>
            <a:ext cx="10512862" cy="1325218"/>
          </a:xfrm>
        </p:spPr>
        <p:txBody>
          <a:bodyPr>
            <a:noAutofit/>
          </a:bodyPr>
          <a:lstStyle/>
          <a:p>
            <a:pPr algn="ctr"/>
            <a:r>
              <a:rPr lang="en-US" sz="4400" dirty="0"/>
              <a:t>6. Comprehensive Supports:</a:t>
            </a:r>
            <a:br>
              <a:rPr lang="en-US" sz="4400" dirty="0"/>
            </a:br>
            <a:r>
              <a:rPr lang="en-US" sz="4400" i="1" dirty="0">
                <a:solidFill>
                  <a:srgbClr val="D30B1A"/>
                </a:solidFill>
              </a:rPr>
              <a:t>Matching the level of support to the level of need</a:t>
            </a:r>
            <a:endParaRPr lang="en-US" sz="4400" b="1" dirty="0"/>
          </a:p>
        </p:txBody>
      </p:sp>
      <p:sp>
        <p:nvSpPr>
          <p:cNvPr id="4" name="Text Placeholder 3"/>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2809982-FCA5-4216-8C7B-6780CCB98959}"/>
              </a:ext>
            </a:extLst>
          </p:cNvPr>
          <p:cNvSpPr txBox="1">
            <a:spLocks/>
          </p:cNvSpPr>
          <p:nvPr/>
        </p:nvSpPr>
        <p:spPr>
          <a:xfrm>
            <a:off x="11833317" y="6492078"/>
            <a:ext cx="2742486" cy="3650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9A20822-4A49-4D36-86E3-300BA48D3F00}" type="slidenum">
              <a:rPr lang="en-US" sz="1000"/>
              <a:pPr/>
              <a:t>44</a:t>
            </a:fld>
            <a:endParaRPr lang="en-US" sz="1000" dirty="0"/>
          </a:p>
        </p:txBody>
      </p:sp>
    </p:spTree>
    <p:extLst>
      <p:ext uri="{BB962C8B-B14F-4D97-AF65-F5344CB8AC3E}">
        <p14:creationId xmlns:p14="http://schemas.microsoft.com/office/powerpoint/2010/main" val="3476731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46918"/>
            <a:ext cx="10512862" cy="1325218"/>
          </a:xfrm>
        </p:spPr>
        <p:txBody>
          <a:bodyPr>
            <a:normAutofit/>
          </a:bodyPr>
          <a:lstStyle/>
          <a:p>
            <a:r>
              <a:rPr lang="en-US" b="1" dirty="0"/>
              <a:t>6. Comprehensive Supports:</a:t>
            </a:r>
            <a:br>
              <a:rPr lang="en-US" b="1" dirty="0"/>
            </a:br>
            <a:r>
              <a:rPr lang="en-US" b="1" i="1" dirty="0">
                <a:solidFill>
                  <a:srgbClr val="D30B1A"/>
                </a:solidFill>
              </a:rPr>
              <a:t>Matching the level of support to the level of need</a:t>
            </a:r>
          </a:p>
        </p:txBody>
      </p:sp>
      <p:sp>
        <p:nvSpPr>
          <p:cNvPr id="7" name="Triangle 6">
            <a:extLst>
              <a:ext uri="{FF2B5EF4-FFF2-40B4-BE49-F238E27FC236}">
                <a16:creationId xmlns:a16="http://schemas.microsoft.com/office/drawing/2014/main" id="{5FAE2BEF-EEB8-0840-A106-42D1F8187CD2}"/>
              </a:ext>
            </a:extLst>
          </p:cNvPr>
          <p:cNvSpPr/>
          <p:nvPr/>
        </p:nvSpPr>
        <p:spPr>
          <a:xfrm>
            <a:off x="287129" y="1372136"/>
            <a:ext cx="2297917" cy="4323423"/>
          </a:xfrm>
          <a:prstGeom prst="triangle">
            <a:avLst/>
          </a:prstGeom>
          <a:solidFill>
            <a:schemeClr val="accent6">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solidFill>
                <a:schemeClr val="accent6">
                  <a:lumMod val="50000"/>
                </a:schemeClr>
              </a:solidFill>
            </a:endParaRPr>
          </a:p>
        </p:txBody>
      </p:sp>
      <p:sp>
        <p:nvSpPr>
          <p:cNvPr id="8" name="Triangle 7">
            <a:extLst>
              <a:ext uri="{FF2B5EF4-FFF2-40B4-BE49-F238E27FC236}">
                <a16:creationId xmlns:a16="http://schemas.microsoft.com/office/drawing/2014/main" id="{E29A9B66-E0BF-F549-B34B-57D2B528146B}"/>
              </a:ext>
            </a:extLst>
          </p:cNvPr>
          <p:cNvSpPr/>
          <p:nvPr/>
        </p:nvSpPr>
        <p:spPr>
          <a:xfrm>
            <a:off x="1184800" y="1652100"/>
            <a:ext cx="493045" cy="1050227"/>
          </a:xfrm>
          <a:prstGeom prst="triangle">
            <a:avLst/>
          </a:prstGeom>
          <a:solidFill>
            <a:schemeClr val="accent4">
              <a:lumMod val="60000"/>
              <a:lumOff val="4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solidFill>
                <a:schemeClr val="accent6">
                  <a:lumMod val="50000"/>
                </a:schemeClr>
              </a:solidFill>
            </a:endParaRPr>
          </a:p>
        </p:txBody>
      </p:sp>
      <p:sp>
        <p:nvSpPr>
          <p:cNvPr id="9" name="Triangle 8">
            <a:extLst>
              <a:ext uri="{FF2B5EF4-FFF2-40B4-BE49-F238E27FC236}">
                <a16:creationId xmlns:a16="http://schemas.microsoft.com/office/drawing/2014/main" id="{003249FF-DB6A-474F-8B4A-DDAE35DF3CDE}"/>
              </a:ext>
            </a:extLst>
          </p:cNvPr>
          <p:cNvSpPr/>
          <p:nvPr/>
        </p:nvSpPr>
        <p:spPr>
          <a:xfrm>
            <a:off x="1332711" y="2005904"/>
            <a:ext cx="207080" cy="508925"/>
          </a:xfrm>
          <a:prstGeom prst="triangle">
            <a:avLst/>
          </a:prstGeom>
          <a:solidFill>
            <a:srgbClr val="FC9E8D"/>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solidFill>
                <a:schemeClr val="accent6">
                  <a:lumMod val="50000"/>
                </a:schemeClr>
              </a:solidFill>
            </a:endParaRPr>
          </a:p>
        </p:txBody>
      </p:sp>
      <p:sp>
        <p:nvSpPr>
          <p:cNvPr id="12" name="Left-Right Arrow 11">
            <a:extLst>
              <a:ext uri="{FF2B5EF4-FFF2-40B4-BE49-F238E27FC236}">
                <a16:creationId xmlns:a16="http://schemas.microsoft.com/office/drawing/2014/main" id="{D109621B-8AE5-CA41-B39F-14DE91264B63}"/>
              </a:ext>
            </a:extLst>
          </p:cNvPr>
          <p:cNvSpPr/>
          <p:nvPr/>
        </p:nvSpPr>
        <p:spPr>
          <a:xfrm>
            <a:off x="2356506" y="1346733"/>
            <a:ext cx="9324451" cy="1233483"/>
          </a:xfrm>
          <a:prstGeom prst="leftRightArrow">
            <a:avLst/>
          </a:prstGeom>
          <a:gradFill flip="none" rotWithShape="1">
            <a:gsLst>
              <a:gs pos="85000">
                <a:schemeClr val="accent4">
                  <a:lumMod val="60000"/>
                  <a:lumOff val="40000"/>
                </a:schemeClr>
              </a:gs>
              <a:gs pos="79000">
                <a:schemeClr val="accent4">
                  <a:lumMod val="60000"/>
                  <a:lumOff val="40000"/>
                </a:schemeClr>
              </a:gs>
              <a:gs pos="72000">
                <a:schemeClr val="accent6">
                  <a:lumMod val="75000"/>
                </a:schemeClr>
              </a:gs>
              <a:gs pos="89500">
                <a:srgbClr val="E06D33"/>
              </a:gs>
              <a:gs pos="94000">
                <a:srgbClr val="C00000"/>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b="1" dirty="0"/>
              <a:t>Tier 3 is connected to Tiers 1 and 2</a:t>
            </a:r>
          </a:p>
        </p:txBody>
      </p:sp>
      <p:graphicFrame>
        <p:nvGraphicFramePr>
          <p:cNvPr id="14" name="Table 13">
            <a:extLst>
              <a:ext uri="{FF2B5EF4-FFF2-40B4-BE49-F238E27FC236}">
                <a16:creationId xmlns:a16="http://schemas.microsoft.com/office/drawing/2014/main" id="{9F6C51DA-BDB4-B045-AFCC-8136C4F85832}"/>
              </a:ext>
            </a:extLst>
          </p:cNvPr>
          <p:cNvGraphicFramePr>
            <a:graphicFrameLocks noGrp="1"/>
          </p:cNvGraphicFramePr>
          <p:nvPr/>
        </p:nvGraphicFramePr>
        <p:xfrm>
          <a:off x="2585046" y="3351083"/>
          <a:ext cx="9089722" cy="2377296"/>
        </p:xfrm>
        <a:graphic>
          <a:graphicData uri="http://schemas.openxmlformats.org/drawingml/2006/table">
            <a:tbl>
              <a:tblPr firstRow="1" bandRow="1">
                <a:tableStyleId>{5C22544A-7EE6-4342-B048-85BDC9FD1C3A}</a:tableStyleId>
              </a:tblPr>
              <a:tblGrid>
                <a:gridCol w="4544861">
                  <a:extLst>
                    <a:ext uri="{9D8B030D-6E8A-4147-A177-3AD203B41FA5}">
                      <a16:colId xmlns:a16="http://schemas.microsoft.com/office/drawing/2014/main" val="1435148618"/>
                    </a:ext>
                  </a:extLst>
                </a:gridCol>
                <a:gridCol w="4544861">
                  <a:extLst>
                    <a:ext uri="{9D8B030D-6E8A-4147-A177-3AD203B41FA5}">
                      <a16:colId xmlns:a16="http://schemas.microsoft.com/office/drawing/2014/main" val="1609411669"/>
                    </a:ext>
                  </a:extLst>
                </a:gridCol>
              </a:tblGrid>
              <a:tr h="3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Outcomes</a:t>
                      </a:r>
                    </a:p>
                  </a:txBody>
                  <a:tcPr marL="91416" marR="91416" marT="45708" marB="45708">
                    <a:noFill/>
                  </a:tcPr>
                </a:tc>
                <a:tc>
                  <a:txBody>
                    <a:bodyPr/>
                    <a:lstStyle/>
                    <a:p>
                      <a:pPr algn="r"/>
                      <a:r>
                        <a:rPr lang="en-US" sz="2000" b="1" dirty="0">
                          <a:solidFill>
                            <a:srgbClr val="D30B1A"/>
                          </a:solidFill>
                        </a:rPr>
                        <a:t>Goals</a:t>
                      </a:r>
                    </a:p>
                  </a:txBody>
                  <a:tcPr marL="91416" marR="91416" marT="45708" marB="45708">
                    <a:noFill/>
                  </a:tcPr>
                </a:tc>
                <a:extLst>
                  <a:ext uri="{0D108BD9-81ED-4DB2-BD59-A6C34878D82A}">
                    <a16:rowId xmlns:a16="http://schemas.microsoft.com/office/drawing/2014/main" val="2360619968"/>
                  </a:ext>
                </a:extLst>
              </a:tr>
              <a:tr h="3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Explicit Academic Instruction</a:t>
                      </a:r>
                    </a:p>
                  </a:txBody>
                  <a:tcPr marL="91416" marR="91416" marT="45708" marB="45708">
                    <a:noFill/>
                  </a:tcPr>
                </a:tc>
                <a:tc>
                  <a:txBody>
                    <a:bodyPr/>
                    <a:lstStyle/>
                    <a:p>
                      <a:pPr algn="r"/>
                      <a:r>
                        <a:rPr lang="en-US" sz="2000" b="1" dirty="0">
                          <a:solidFill>
                            <a:srgbClr val="D30B1A"/>
                          </a:solidFill>
                        </a:rPr>
                        <a:t>Explicit Academic Instruction</a:t>
                      </a:r>
                    </a:p>
                  </a:txBody>
                  <a:tcPr marL="91416" marR="91416" marT="45708" marB="45708">
                    <a:noFill/>
                  </a:tcPr>
                </a:tc>
                <a:extLst>
                  <a:ext uri="{0D108BD9-81ED-4DB2-BD59-A6C34878D82A}">
                    <a16:rowId xmlns:a16="http://schemas.microsoft.com/office/drawing/2014/main" val="755612685"/>
                  </a:ext>
                </a:extLst>
              </a:tr>
              <a:tr h="3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School Expectations &amp; Social Skills</a:t>
                      </a:r>
                    </a:p>
                  </a:txBody>
                  <a:tcPr marL="91416" marR="91416" marT="45708" marB="45708">
                    <a:noFill/>
                  </a:tcPr>
                </a:tc>
                <a:tc>
                  <a:txBody>
                    <a:bodyPr/>
                    <a:lstStyle/>
                    <a:p>
                      <a:pPr algn="r"/>
                      <a:r>
                        <a:rPr lang="en-US" sz="2000" b="1" dirty="0">
                          <a:solidFill>
                            <a:srgbClr val="D30B1A"/>
                          </a:solidFill>
                        </a:rPr>
                        <a:t>Social Skills &amp; Replacement Behaviors</a:t>
                      </a:r>
                    </a:p>
                  </a:txBody>
                  <a:tcPr marL="91416" marR="91416" marT="45708" marB="45708">
                    <a:noFill/>
                  </a:tcPr>
                </a:tc>
                <a:extLst>
                  <a:ext uri="{0D108BD9-81ED-4DB2-BD59-A6C34878D82A}">
                    <a16:rowId xmlns:a16="http://schemas.microsoft.com/office/drawing/2014/main" val="1472742044"/>
                  </a:ext>
                </a:extLst>
              </a:tr>
              <a:tr h="3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Explicit Social &amp; Emotional Instruction</a:t>
                      </a:r>
                    </a:p>
                  </a:txBody>
                  <a:tcPr marL="91416" marR="91416" marT="45708" marB="45708">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rgbClr val="D30B1A"/>
                          </a:solidFill>
                        </a:rPr>
                        <a:t>Explicit Social &amp; Emotional Instruction</a:t>
                      </a:r>
                    </a:p>
                  </a:txBody>
                  <a:tcPr marL="91416" marR="91416" marT="45708" marB="45708">
                    <a:noFill/>
                  </a:tcPr>
                </a:tc>
                <a:extLst>
                  <a:ext uri="{0D108BD9-81ED-4DB2-BD59-A6C34878D82A}">
                    <a16:rowId xmlns:a16="http://schemas.microsoft.com/office/drawing/2014/main" val="780547401"/>
                  </a:ext>
                </a:extLst>
              </a:tr>
              <a:tr h="3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Acknowledgement System</a:t>
                      </a:r>
                    </a:p>
                  </a:txBody>
                  <a:tcPr marL="91416" marR="91416" marT="45708" marB="45708">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rgbClr val="D30B1A"/>
                          </a:solidFill>
                        </a:rPr>
                        <a:t>Function-Based Reinforcement Plan</a:t>
                      </a:r>
                    </a:p>
                  </a:txBody>
                  <a:tcPr marL="91416" marR="91416" marT="45708" marB="45708">
                    <a:noFill/>
                  </a:tcPr>
                </a:tc>
                <a:extLst>
                  <a:ext uri="{0D108BD9-81ED-4DB2-BD59-A6C34878D82A}">
                    <a16:rowId xmlns:a16="http://schemas.microsoft.com/office/drawing/2014/main" val="2434482012"/>
                  </a:ext>
                </a:extLst>
              </a:tr>
              <a:tr h="3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Continuum of Disciplinary Consequences</a:t>
                      </a:r>
                    </a:p>
                  </a:txBody>
                  <a:tcPr marL="91416" marR="91416" marT="45708" marB="45708">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rgbClr val="D30B1A"/>
                          </a:solidFill>
                        </a:rPr>
                        <a:t>Function-Based Consequence Strategies</a:t>
                      </a:r>
                    </a:p>
                  </a:txBody>
                  <a:tcPr marL="91416" marR="91416" marT="45708" marB="45708">
                    <a:noFill/>
                  </a:tcPr>
                </a:tc>
                <a:extLst>
                  <a:ext uri="{0D108BD9-81ED-4DB2-BD59-A6C34878D82A}">
                    <a16:rowId xmlns:a16="http://schemas.microsoft.com/office/drawing/2014/main" val="4099167902"/>
                  </a:ext>
                </a:extLst>
              </a:tr>
            </a:tbl>
          </a:graphicData>
        </a:graphic>
      </p:graphicFrame>
      <p:sp>
        <p:nvSpPr>
          <p:cNvPr id="15" name="TextBox 14">
            <a:extLst>
              <a:ext uri="{FF2B5EF4-FFF2-40B4-BE49-F238E27FC236}">
                <a16:creationId xmlns:a16="http://schemas.microsoft.com/office/drawing/2014/main" id="{DD3CC026-9FAB-2D4A-BC58-56D02915E1B0}"/>
              </a:ext>
            </a:extLst>
          </p:cNvPr>
          <p:cNvSpPr txBox="1"/>
          <p:nvPr/>
        </p:nvSpPr>
        <p:spPr>
          <a:xfrm>
            <a:off x="2585047" y="2624319"/>
            <a:ext cx="3450110" cy="461545"/>
          </a:xfrm>
          <a:prstGeom prst="rect">
            <a:avLst/>
          </a:prstGeom>
          <a:noFill/>
        </p:spPr>
        <p:txBody>
          <a:bodyPr wrap="none" rtlCol="0">
            <a:spAutoFit/>
          </a:bodyPr>
          <a:lstStyle/>
          <a:p>
            <a:r>
              <a:rPr lang="en-US" sz="2399" b="1" dirty="0">
                <a:solidFill>
                  <a:schemeClr val="accent6">
                    <a:lumMod val="75000"/>
                  </a:schemeClr>
                </a:solidFill>
              </a:rPr>
              <a:t>School &amp; Classroom Wide</a:t>
            </a:r>
          </a:p>
        </p:txBody>
      </p:sp>
      <p:sp>
        <p:nvSpPr>
          <p:cNvPr id="17" name="TextBox 16">
            <a:extLst>
              <a:ext uri="{FF2B5EF4-FFF2-40B4-BE49-F238E27FC236}">
                <a16:creationId xmlns:a16="http://schemas.microsoft.com/office/drawing/2014/main" id="{0C1E108C-08B1-C442-95BF-8C847A48886B}"/>
              </a:ext>
            </a:extLst>
          </p:cNvPr>
          <p:cNvSpPr txBox="1"/>
          <p:nvPr/>
        </p:nvSpPr>
        <p:spPr>
          <a:xfrm>
            <a:off x="9718366" y="2671952"/>
            <a:ext cx="1962591" cy="461545"/>
          </a:xfrm>
          <a:prstGeom prst="rect">
            <a:avLst/>
          </a:prstGeom>
          <a:noFill/>
        </p:spPr>
        <p:txBody>
          <a:bodyPr wrap="none" rtlCol="0">
            <a:spAutoFit/>
          </a:bodyPr>
          <a:lstStyle/>
          <a:p>
            <a:r>
              <a:rPr lang="en-US" sz="2399" b="1" dirty="0">
                <a:solidFill>
                  <a:srgbClr val="D30B1A"/>
                </a:solidFill>
              </a:rPr>
              <a:t>Individualized</a:t>
            </a:r>
          </a:p>
        </p:txBody>
      </p:sp>
      <p:sp>
        <p:nvSpPr>
          <p:cNvPr id="10" name="Slide Number Placeholder 4">
            <a:extLst>
              <a:ext uri="{FF2B5EF4-FFF2-40B4-BE49-F238E27FC236}">
                <a16:creationId xmlns:a16="http://schemas.microsoft.com/office/drawing/2014/main" id="{D74163AF-874F-4C2E-859F-192DB4CF6C8E}"/>
              </a:ext>
            </a:extLst>
          </p:cNvPr>
          <p:cNvSpPr>
            <a:spLocks noGrp="1"/>
          </p:cNvSpPr>
          <p:nvPr>
            <p:ph type="sldNum" sz="quarter" idx="14"/>
          </p:nvPr>
        </p:nvSpPr>
        <p:spPr>
          <a:xfrm>
            <a:off x="11833317" y="6492078"/>
            <a:ext cx="2742486" cy="365030"/>
          </a:xfrm>
        </p:spPr>
        <p:txBody>
          <a:bodyPr/>
          <a:lstStyle/>
          <a:p>
            <a:fld id="{99A20822-4A49-4D36-86E3-300BA48D3F00}" type="slidenum">
              <a:rPr lang="en-US" sz="1000"/>
              <a:pPr/>
              <a:t>45</a:t>
            </a:fld>
            <a:endParaRPr lang="en-US" sz="1000" dirty="0"/>
          </a:p>
        </p:txBody>
      </p:sp>
    </p:spTree>
    <p:extLst>
      <p:ext uri="{BB962C8B-B14F-4D97-AF65-F5344CB8AC3E}">
        <p14:creationId xmlns:p14="http://schemas.microsoft.com/office/powerpoint/2010/main" val="17051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0.70"/>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par>
                                <p:cTn id="29" presetID="9"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5"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442" y="125414"/>
            <a:ext cx="9980770" cy="990342"/>
          </a:xfrm>
        </p:spPr>
        <p:txBody>
          <a:bodyPr>
            <a:normAutofit fontScale="90000"/>
          </a:bodyPr>
          <a:lstStyle/>
          <a:p>
            <a:r>
              <a:rPr lang="en-US" dirty="0"/>
              <a:t>6. Comprehensive Supports:</a:t>
            </a:r>
            <a:br>
              <a:rPr lang="en-US" dirty="0"/>
            </a:br>
            <a:r>
              <a:rPr lang="en-US" i="1" dirty="0">
                <a:solidFill>
                  <a:srgbClr val="D30B1A"/>
                </a:solidFill>
              </a:rPr>
              <a:t>Matching the level of support to the level of need</a:t>
            </a:r>
            <a:endParaRPr lang="en-US" altLang="en-US" dirty="0">
              <a:solidFill>
                <a:schemeClr val="tx1"/>
              </a:solidFill>
            </a:endParaRPr>
          </a:p>
        </p:txBody>
      </p:sp>
      <p:sp>
        <p:nvSpPr>
          <p:cNvPr id="3" name="Content Placeholder 2"/>
          <p:cNvSpPr>
            <a:spLocks noGrp="1"/>
          </p:cNvSpPr>
          <p:nvPr>
            <p:ph sz="half" idx="1"/>
          </p:nvPr>
        </p:nvSpPr>
        <p:spPr/>
        <p:txBody>
          <a:bodyPr/>
          <a:lstStyle/>
          <a:p>
            <a:r>
              <a:rPr lang="en-US" dirty="0"/>
              <a:t>One big idea:</a:t>
            </a:r>
          </a:p>
          <a:p>
            <a:pPr lvl="1"/>
            <a:r>
              <a:rPr lang="en-US" dirty="0"/>
              <a:t>Multiple levels of tier 3</a:t>
            </a:r>
          </a:p>
          <a:p>
            <a:pPr lvl="1"/>
            <a:r>
              <a:rPr lang="en-US" dirty="0"/>
              <a:t>Not a one-size fits all</a:t>
            </a:r>
          </a:p>
          <a:p>
            <a:pPr lvl="1"/>
            <a:r>
              <a:rPr lang="en-US" dirty="0"/>
              <a:t>Component-continuum of supports across all tiers and Tier 3</a:t>
            </a:r>
          </a:p>
          <a:p>
            <a:pPr lvl="1"/>
            <a:r>
              <a:rPr lang="en-US" dirty="0"/>
              <a:t>System provides data points for matching supports to needs</a:t>
            </a:r>
          </a:p>
          <a:p>
            <a:pPr lvl="1"/>
            <a:endParaRPr lang="en-US" dirty="0"/>
          </a:p>
        </p:txBody>
      </p:sp>
      <p:graphicFrame>
        <p:nvGraphicFramePr>
          <p:cNvPr id="5" name="Content Placeholder 4"/>
          <p:cNvGraphicFramePr>
            <a:graphicFrameLocks noGrp="1"/>
          </p:cNvGraphicFramePr>
          <p:nvPr>
            <p:ph sz="half" idx="2"/>
          </p:nvPr>
        </p:nvGraphicFramePr>
        <p:xfrm>
          <a:off x="6170592" y="1524496"/>
          <a:ext cx="4037548" cy="4037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rot="17159993">
            <a:off x="4735143" y="3015841"/>
            <a:ext cx="3756794" cy="369236"/>
          </a:xfrm>
          <a:prstGeom prst="rect">
            <a:avLst/>
          </a:prstGeom>
          <a:noFill/>
        </p:spPr>
        <p:txBody>
          <a:bodyPr wrap="square" rtlCol="0">
            <a:spAutoFit/>
          </a:bodyPr>
          <a:lstStyle/>
          <a:p>
            <a:r>
              <a:rPr lang="en-US" sz="1799" dirty="0"/>
              <a:t>Slice of Tier 3-tip of triangle</a:t>
            </a:r>
          </a:p>
        </p:txBody>
      </p:sp>
      <p:sp>
        <p:nvSpPr>
          <p:cNvPr id="6" name="TextBox 5"/>
          <p:cNvSpPr txBox="1"/>
          <p:nvPr/>
        </p:nvSpPr>
        <p:spPr>
          <a:xfrm>
            <a:off x="5414476" y="5721067"/>
            <a:ext cx="5073598" cy="646163"/>
          </a:xfrm>
          <a:prstGeom prst="rect">
            <a:avLst/>
          </a:prstGeom>
          <a:noFill/>
        </p:spPr>
        <p:txBody>
          <a:bodyPr wrap="square" rtlCol="0">
            <a:spAutoFit/>
          </a:bodyPr>
          <a:lstStyle/>
          <a:p>
            <a:r>
              <a:rPr lang="en-US" sz="2399" dirty="0"/>
              <a:t>All levels use functional thinking: </a:t>
            </a:r>
            <a:r>
              <a:rPr lang="en-US" sz="1200" dirty="0"/>
              <a:t>(Scott, Alter, Rosenberg, &amp; </a:t>
            </a:r>
            <a:r>
              <a:rPr lang="en-US" sz="1200" dirty="0" err="1"/>
              <a:t>Borgmeier</a:t>
            </a:r>
            <a:r>
              <a:rPr lang="en-US" sz="1200" dirty="0"/>
              <a:t>, 2010)</a:t>
            </a:r>
          </a:p>
        </p:txBody>
      </p:sp>
    </p:spTree>
    <p:extLst>
      <p:ext uri="{BB962C8B-B14F-4D97-AF65-F5344CB8AC3E}">
        <p14:creationId xmlns:p14="http://schemas.microsoft.com/office/powerpoint/2010/main" val="427980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p:cNvSpPr>
            <a:spLocks noGrp="1"/>
          </p:cNvSpPr>
          <p:nvPr>
            <p:ph type="ftr" sz="quarter" idx="4294967295"/>
          </p:nvPr>
        </p:nvSpPr>
        <p:spPr>
          <a:xfrm>
            <a:off x="4646989" y="6355589"/>
            <a:ext cx="2894846" cy="365030"/>
          </a:xfrm>
          <a:prstGeom prst="rect">
            <a:avLst/>
          </a:prstGeom>
        </p:spPr>
        <p:txBody>
          <a:bodyPr anchor="ctr"/>
          <a:lstStyle/>
          <a:p>
            <a:pPr algn="ctr">
              <a:defRPr/>
            </a:pPr>
            <a:r>
              <a:rPr lang="en-US" dirty="0"/>
              <a:t>Adapted from Dunlap</a:t>
            </a:r>
          </a:p>
        </p:txBody>
      </p:sp>
      <p:sp>
        <p:nvSpPr>
          <p:cNvPr id="91139" name="Line 2"/>
          <p:cNvSpPr>
            <a:spLocks noChangeShapeType="1"/>
          </p:cNvSpPr>
          <p:nvPr/>
        </p:nvSpPr>
        <p:spPr bwMode="auto">
          <a:xfrm>
            <a:off x="2818665" y="1295956"/>
            <a:ext cx="0" cy="4113728"/>
          </a:xfrm>
          <a:prstGeom prst="line">
            <a:avLst/>
          </a:prstGeom>
          <a:noFill/>
          <a:ln w="9525">
            <a:solidFill>
              <a:schemeClr val="tx1"/>
            </a:solidFill>
            <a:round/>
            <a:headEnd/>
            <a:tailEnd/>
          </a:ln>
        </p:spPr>
        <p:txBody>
          <a:bodyPr wrap="none" anchor="ctr"/>
          <a:lstStyle/>
          <a:p>
            <a:endParaRPr lang="en-US" sz="1799" dirty="0"/>
          </a:p>
        </p:txBody>
      </p:sp>
      <p:sp>
        <p:nvSpPr>
          <p:cNvPr id="91140" name="Line 3"/>
          <p:cNvSpPr>
            <a:spLocks noChangeShapeType="1"/>
          </p:cNvSpPr>
          <p:nvPr/>
        </p:nvSpPr>
        <p:spPr bwMode="auto">
          <a:xfrm>
            <a:off x="2818665" y="5409684"/>
            <a:ext cx="4875530" cy="0"/>
          </a:xfrm>
          <a:prstGeom prst="line">
            <a:avLst/>
          </a:prstGeom>
          <a:noFill/>
          <a:ln w="9525">
            <a:solidFill>
              <a:schemeClr val="tx1"/>
            </a:solidFill>
            <a:round/>
            <a:headEnd/>
            <a:tailEnd/>
          </a:ln>
        </p:spPr>
        <p:txBody>
          <a:bodyPr wrap="none" anchor="ctr"/>
          <a:lstStyle/>
          <a:p>
            <a:endParaRPr lang="en-US" sz="1799" dirty="0"/>
          </a:p>
        </p:txBody>
      </p:sp>
      <p:sp>
        <p:nvSpPr>
          <p:cNvPr id="91141" name="Line 4"/>
          <p:cNvSpPr>
            <a:spLocks noChangeShapeType="1"/>
          </p:cNvSpPr>
          <p:nvPr/>
        </p:nvSpPr>
        <p:spPr bwMode="auto">
          <a:xfrm>
            <a:off x="2209224" y="1448316"/>
            <a:ext cx="0" cy="3504287"/>
          </a:xfrm>
          <a:prstGeom prst="line">
            <a:avLst/>
          </a:prstGeom>
          <a:noFill/>
          <a:ln w="9525">
            <a:solidFill>
              <a:srgbClr val="FF0000"/>
            </a:solidFill>
            <a:round/>
            <a:headEnd type="triangle" w="med" len="med"/>
            <a:tailEnd type="triangle" w="med" len="med"/>
          </a:ln>
        </p:spPr>
        <p:txBody>
          <a:bodyPr wrap="none" anchor="ctr"/>
          <a:lstStyle/>
          <a:p>
            <a:endParaRPr lang="en-US" sz="1799" dirty="0"/>
          </a:p>
        </p:txBody>
      </p:sp>
      <p:sp>
        <p:nvSpPr>
          <p:cNvPr id="91142" name="Text Box 5"/>
          <p:cNvSpPr txBox="1">
            <a:spLocks noChangeArrowheads="1"/>
          </p:cNvSpPr>
          <p:nvPr/>
        </p:nvSpPr>
        <p:spPr bwMode="auto">
          <a:xfrm>
            <a:off x="1904503" y="534155"/>
            <a:ext cx="914162" cy="396772"/>
          </a:xfrm>
          <a:prstGeom prst="rect">
            <a:avLst/>
          </a:prstGeom>
          <a:noFill/>
          <a:ln w="9525">
            <a:noFill/>
            <a:miter lim="800000"/>
            <a:headEnd/>
            <a:tailEnd/>
          </a:ln>
        </p:spPr>
        <p:txBody>
          <a:bodyPr>
            <a:spAutoFit/>
          </a:bodyPr>
          <a:lstStyle/>
          <a:p>
            <a:pPr eaLnBrk="0" hangingPunct="0">
              <a:spcBef>
                <a:spcPct val="50000"/>
              </a:spcBef>
            </a:pPr>
            <a:r>
              <a:rPr lang="en-US" sz="1999" dirty="0"/>
              <a:t>High</a:t>
            </a:r>
            <a:endParaRPr lang="en-US" sz="1999" dirty="0">
              <a:solidFill>
                <a:schemeClr val="folHlink"/>
              </a:solidFill>
            </a:endParaRPr>
          </a:p>
        </p:txBody>
      </p:sp>
      <p:sp>
        <p:nvSpPr>
          <p:cNvPr id="91143" name="Text Box 6"/>
          <p:cNvSpPr txBox="1">
            <a:spLocks noChangeArrowheads="1"/>
          </p:cNvSpPr>
          <p:nvPr/>
        </p:nvSpPr>
        <p:spPr bwMode="auto">
          <a:xfrm>
            <a:off x="1828323" y="5257325"/>
            <a:ext cx="837982" cy="396772"/>
          </a:xfrm>
          <a:prstGeom prst="rect">
            <a:avLst/>
          </a:prstGeom>
          <a:noFill/>
          <a:ln w="9525">
            <a:noFill/>
            <a:miter lim="800000"/>
            <a:headEnd/>
            <a:tailEnd/>
          </a:ln>
        </p:spPr>
        <p:txBody>
          <a:bodyPr>
            <a:spAutoFit/>
          </a:bodyPr>
          <a:lstStyle/>
          <a:p>
            <a:pPr eaLnBrk="0" hangingPunct="0">
              <a:spcBef>
                <a:spcPct val="50000"/>
              </a:spcBef>
            </a:pPr>
            <a:r>
              <a:rPr lang="en-US" sz="1999" dirty="0"/>
              <a:t>Low</a:t>
            </a:r>
            <a:endParaRPr lang="en-US" sz="1999" dirty="0">
              <a:solidFill>
                <a:srgbClr val="0000FF"/>
              </a:solidFill>
            </a:endParaRPr>
          </a:p>
        </p:txBody>
      </p:sp>
      <p:sp>
        <p:nvSpPr>
          <p:cNvPr id="91144" name="Text Box 7"/>
          <p:cNvSpPr txBox="1">
            <a:spLocks noChangeArrowheads="1"/>
          </p:cNvSpPr>
          <p:nvPr/>
        </p:nvSpPr>
        <p:spPr bwMode="auto">
          <a:xfrm>
            <a:off x="2361584" y="5485864"/>
            <a:ext cx="990342" cy="400006"/>
          </a:xfrm>
          <a:prstGeom prst="rect">
            <a:avLst/>
          </a:prstGeom>
          <a:noFill/>
          <a:ln w="9525">
            <a:noFill/>
            <a:miter lim="800000"/>
            <a:headEnd/>
            <a:tailEnd/>
          </a:ln>
        </p:spPr>
        <p:txBody>
          <a:bodyPr>
            <a:spAutoFit/>
          </a:bodyPr>
          <a:lstStyle/>
          <a:p>
            <a:pPr eaLnBrk="0" hangingPunct="0">
              <a:spcBef>
                <a:spcPct val="50000"/>
              </a:spcBef>
            </a:pPr>
            <a:r>
              <a:rPr lang="en-US" sz="1799" dirty="0">
                <a:latin typeface="Times New Roman" pitchFamily="18" charset="0"/>
              </a:rPr>
              <a:t>  </a:t>
            </a:r>
            <a:r>
              <a:rPr lang="en-US" sz="1799" dirty="0">
                <a:solidFill>
                  <a:schemeClr val="folHlink"/>
                </a:solidFill>
                <a:latin typeface="Times New Roman" pitchFamily="18" charset="0"/>
              </a:rPr>
              <a:t> </a:t>
            </a:r>
            <a:r>
              <a:rPr lang="en-US" sz="1999" dirty="0"/>
              <a:t>Low</a:t>
            </a:r>
            <a:endParaRPr lang="en-US" sz="1799" dirty="0"/>
          </a:p>
        </p:txBody>
      </p:sp>
      <p:sp>
        <p:nvSpPr>
          <p:cNvPr id="91145" name="Text Box 8"/>
          <p:cNvSpPr txBox="1">
            <a:spLocks noChangeArrowheads="1"/>
          </p:cNvSpPr>
          <p:nvPr/>
        </p:nvSpPr>
        <p:spPr bwMode="auto">
          <a:xfrm>
            <a:off x="9446339" y="5485866"/>
            <a:ext cx="1066522" cy="396772"/>
          </a:xfrm>
          <a:prstGeom prst="rect">
            <a:avLst/>
          </a:prstGeom>
          <a:noFill/>
          <a:ln w="9525">
            <a:noFill/>
            <a:miter lim="800000"/>
            <a:headEnd/>
            <a:tailEnd/>
          </a:ln>
        </p:spPr>
        <p:txBody>
          <a:bodyPr>
            <a:spAutoFit/>
          </a:bodyPr>
          <a:lstStyle/>
          <a:p>
            <a:pPr eaLnBrk="0" hangingPunct="0">
              <a:spcBef>
                <a:spcPct val="50000"/>
              </a:spcBef>
            </a:pPr>
            <a:r>
              <a:rPr lang="en-US" sz="1999" dirty="0"/>
              <a:t>High</a:t>
            </a:r>
            <a:endParaRPr lang="en-US" sz="1999" dirty="0">
              <a:solidFill>
                <a:schemeClr val="folHlink"/>
              </a:solidFill>
            </a:endParaRPr>
          </a:p>
        </p:txBody>
      </p:sp>
      <p:sp>
        <p:nvSpPr>
          <p:cNvPr id="91146" name="Line 9"/>
          <p:cNvSpPr>
            <a:spLocks noChangeShapeType="1"/>
          </p:cNvSpPr>
          <p:nvPr/>
        </p:nvSpPr>
        <p:spPr bwMode="auto">
          <a:xfrm>
            <a:off x="7618015" y="5409684"/>
            <a:ext cx="609441" cy="0"/>
          </a:xfrm>
          <a:prstGeom prst="line">
            <a:avLst/>
          </a:prstGeom>
          <a:noFill/>
          <a:ln w="9525">
            <a:solidFill>
              <a:schemeClr val="tx1"/>
            </a:solidFill>
            <a:round/>
            <a:headEnd/>
            <a:tailEnd/>
          </a:ln>
        </p:spPr>
        <p:txBody>
          <a:bodyPr wrap="none" anchor="ctr"/>
          <a:lstStyle/>
          <a:p>
            <a:endParaRPr lang="en-US" sz="1799" dirty="0"/>
          </a:p>
        </p:txBody>
      </p:sp>
      <p:sp>
        <p:nvSpPr>
          <p:cNvPr id="91147" name="Line 10"/>
          <p:cNvSpPr>
            <a:spLocks noChangeShapeType="1"/>
          </p:cNvSpPr>
          <p:nvPr/>
        </p:nvSpPr>
        <p:spPr bwMode="auto">
          <a:xfrm flipV="1">
            <a:off x="2818665" y="838875"/>
            <a:ext cx="0" cy="457081"/>
          </a:xfrm>
          <a:prstGeom prst="line">
            <a:avLst/>
          </a:prstGeom>
          <a:noFill/>
          <a:ln w="9525">
            <a:solidFill>
              <a:schemeClr val="tx1"/>
            </a:solidFill>
            <a:round/>
            <a:headEnd/>
            <a:tailEnd/>
          </a:ln>
        </p:spPr>
        <p:txBody>
          <a:bodyPr wrap="none" anchor="ctr"/>
          <a:lstStyle/>
          <a:p>
            <a:endParaRPr lang="en-US" sz="1799" dirty="0"/>
          </a:p>
        </p:txBody>
      </p:sp>
      <p:sp>
        <p:nvSpPr>
          <p:cNvPr id="91148" name="Text Box 11"/>
          <p:cNvSpPr txBox="1">
            <a:spLocks noChangeArrowheads="1"/>
          </p:cNvSpPr>
          <p:nvPr/>
        </p:nvSpPr>
        <p:spPr bwMode="auto">
          <a:xfrm>
            <a:off x="1523603" y="894"/>
            <a:ext cx="9141619" cy="396772"/>
          </a:xfrm>
          <a:prstGeom prst="rect">
            <a:avLst/>
          </a:prstGeom>
          <a:noFill/>
          <a:ln w="9525">
            <a:noFill/>
            <a:miter lim="800000"/>
            <a:headEnd/>
            <a:tailEnd/>
          </a:ln>
        </p:spPr>
        <p:txBody>
          <a:bodyPr>
            <a:spAutoFit/>
          </a:bodyPr>
          <a:lstStyle/>
          <a:p>
            <a:pPr algn="ctr" eaLnBrk="0" hangingPunct="0">
              <a:spcBef>
                <a:spcPct val="50000"/>
              </a:spcBef>
            </a:pPr>
            <a:r>
              <a:rPr lang="en-US" sz="1999" dirty="0"/>
              <a:t>Ideal Match Between Level of Problem Behavior and FBA Comprehensiveness</a:t>
            </a:r>
          </a:p>
        </p:txBody>
      </p:sp>
      <p:sp>
        <p:nvSpPr>
          <p:cNvPr id="91149" name="Text Box 12"/>
          <p:cNvSpPr txBox="1">
            <a:spLocks noChangeArrowheads="1"/>
          </p:cNvSpPr>
          <p:nvPr/>
        </p:nvSpPr>
        <p:spPr bwMode="auto">
          <a:xfrm>
            <a:off x="2971025" y="991235"/>
            <a:ext cx="3199567" cy="923090"/>
          </a:xfrm>
          <a:prstGeom prst="rect">
            <a:avLst/>
          </a:prstGeom>
          <a:noFill/>
          <a:ln w="9525">
            <a:noFill/>
            <a:miter lim="800000"/>
            <a:headEnd/>
            <a:tailEnd/>
          </a:ln>
        </p:spPr>
        <p:txBody>
          <a:bodyPr>
            <a:spAutoFit/>
          </a:bodyPr>
          <a:lstStyle/>
          <a:p>
            <a:pPr eaLnBrk="0" hangingPunct="0">
              <a:spcBef>
                <a:spcPct val="50000"/>
              </a:spcBef>
            </a:pPr>
            <a:r>
              <a:rPr lang="en-US" sz="1799" b="1" dirty="0">
                <a:solidFill>
                  <a:srgbClr val="FF5050"/>
                </a:solidFill>
              </a:rPr>
              <a:t>This quadrant represents inadequate comprehensiveness of FBA.</a:t>
            </a:r>
            <a:endParaRPr lang="en-US" sz="1799" b="1" dirty="0"/>
          </a:p>
        </p:txBody>
      </p:sp>
      <p:sp>
        <p:nvSpPr>
          <p:cNvPr id="91150" name="Text Box 13"/>
          <p:cNvSpPr txBox="1">
            <a:spLocks noChangeArrowheads="1"/>
          </p:cNvSpPr>
          <p:nvPr/>
        </p:nvSpPr>
        <p:spPr bwMode="auto">
          <a:xfrm>
            <a:off x="7084754" y="3429000"/>
            <a:ext cx="3428107" cy="915749"/>
          </a:xfrm>
          <a:prstGeom prst="rect">
            <a:avLst/>
          </a:prstGeom>
          <a:noFill/>
          <a:ln w="9525">
            <a:noFill/>
            <a:miter lim="800000"/>
            <a:headEnd/>
            <a:tailEnd/>
          </a:ln>
        </p:spPr>
        <p:txBody>
          <a:bodyPr>
            <a:spAutoFit/>
          </a:bodyPr>
          <a:lstStyle/>
          <a:p>
            <a:pPr eaLnBrk="0" hangingPunct="0">
              <a:spcBef>
                <a:spcPct val="50000"/>
              </a:spcBef>
            </a:pPr>
            <a:r>
              <a:rPr lang="en-US" sz="1799" b="1" dirty="0">
                <a:solidFill>
                  <a:srgbClr val="FF5050"/>
                </a:solidFill>
              </a:rPr>
              <a:t>This quadrant represents unnecessary comprehensiveness of FBA.</a:t>
            </a:r>
            <a:endParaRPr lang="en-US" sz="1799" dirty="0"/>
          </a:p>
        </p:txBody>
      </p:sp>
      <p:sp>
        <p:nvSpPr>
          <p:cNvPr id="91151" name="Line 14"/>
          <p:cNvSpPr>
            <a:spLocks noChangeShapeType="1"/>
          </p:cNvSpPr>
          <p:nvPr/>
        </p:nvSpPr>
        <p:spPr bwMode="auto">
          <a:xfrm>
            <a:off x="8227456" y="5409684"/>
            <a:ext cx="2209225" cy="0"/>
          </a:xfrm>
          <a:prstGeom prst="line">
            <a:avLst/>
          </a:prstGeom>
          <a:noFill/>
          <a:ln w="9525">
            <a:solidFill>
              <a:schemeClr val="tx1"/>
            </a:solidFill>
            <a:round/>
            <a:headEnd/>
            <a:tailEnd/>
          </a:ln>
        </p:spPr>
        <p:txBody>
          <a:bodyPr wrap="none" anchor="ctr"/>
          <a:lstStyle/>
          <a:p>
            <a:endParaRPr lang="en-US" sz="1799" dirty="0"/>
          </a:p>
        </p:txBody>
      </p:sp>
      <p:sp>
        <p:nvSpPr>
          <p:cNvPr id="91152" name="Line 15"/>
          <p:cNvSpPr>
            <a:spLocks noChangeShapeType="1"/>
          </p:cNvSpPr>
          <p:nvPr/>
        </p:nvSpPr>
        <p:spPr bwMode="auto">
          <a:xfrm>
            <a:off x="3199566" y="5790585"/>
            <a:ext cx="6322953" cy="0"/>
          </a:xfrm>
          <a:prstGeom prst="line">
            <a:avLst/>
          </a:prstGeom>
          <a:noFill/>
          <a:ln w="9525">
            <a:solidFill>
              <a:srgbClr val="FF0000"/>
            </a:solidFill>
            <a:round/>
            <a:headEnd type="triangle" w="med" len="med"/>
            <a:tailEnd type="triangle" w="med" len="med"/>
          </a:ln>
        </p:spPr>
        <p:txBody>
          <a:bodyPr wrap="none" anchor="ctr"/>
          <a:lstStyle/>
          <a:p>
            <a:endParaRPr lang="en-US" sz="1799" dirty="0"/>
          </a:p>
        </p:txBody>
      </p:sp>
      <p:sp>
        <p:nvSpPr>
          <p:cNvPr id="91153" name="Text Box 16"/>
          <p:cNvSpPr txBox="1">
            <a:spLocks noChangeArrowheads="1"/>
          </p:cNvSpPr>
          <p:nvPr/>
        </p:nvSpPr>
        <p:spPr bwMode="auto">
          <a:xfrm>
            <a:off x="3580467" y="5942945"/>
            <a:ext cx="5484971" cy="336462"/>
          </a:xfrm>
          <a:prstGeom prst="rect">
            <a:avLst/>
          </a:prstGeom>
          <a:noFill/>
          <a:ln w="9525">
            <a:noFill/>
            <a:miter lim="800000"/>
            <a:headEnd/>
            <a:tailEnd/>
          </a:ln>
        </p:spPr>
        <p:txBody>
          <a:bodyPr>
            <a:spAutoFit/>
          </a:bodyPr>
          <a:lstStyle/>
          <a:p>
            <a:pPr algn="ctr" eaLnBrk="0" hangingPunct="0">
              <a:spcBef>
                <a:spcPct val="50000"/>
              </a:spcBef>
            </a:pPr>
            <a:r>
              <a:rPr lang="en-US" sz="1600" dirty="0">
                <a:latin typeface="Times New Roman" pitchFamily="18" charset="0"/>
              </a:rPr>
              <a:t>             </a:t>
            </a:r>
            <a:r>
              <a:rPr lang="en-US" sz="1600" b="1" dirty="0"/>
              <a:t>Comprehensiveness of FBA</a:t>
            </a:r>
            <a:endParaRPr lang="en-US" sz="1600" dirty="0"/>
          </a:p>
        </p:txBody>
      </p:sp>
      <p:sp>
        <p:nvSpPr>
          <p:cNvPr id="91154" name="Text Box 17"/>
          <p:cNvSpPr txBox="1">
            <a:spLocks noChangeArrowheads="1"/>
          </p:cNvSpPr>
          <p:nvPr/>
        </p:nvSpPr>
        <p:spPr bwMode="auto">
          <a:xfrm rot="-5400000">
            <a:off x="-822905" y="2650535"/>
            <a:ext cx="5029477" cy="336462"/>
          </a:xfrm>
          <a:prstGeom prst="rect">
            <a:avLst/>
          </a:prstGeom>
          <a:noFill/>
          <a:ln w="9525">
            <a:noFill/>
            <a:miter lim="800000"/>
            <a:headEnd/>
            <a:tailEnd/>
          </a:ln>
        </p:spPr>
        <p:txBody>
          <a:bodyPr>
            <a:spAutoFit/>
          </a:bodyPr>
          <a:lstStyle/>
          <a:p>
            <a:pPr eaLnBrk="0" hangingPunct="0">
              <a:spcBef>
                <a:spcPct val="50000"/>
              </a:spcBef>
            </a:pPr>
            <a:r>
              <a:rPr lang="en-US" sz="1600" b="1" dirty="0"/>
              <a:t>Intensity/Severity/Durability of Problem Behaviors</a:t>
            </a:r>
            <a:endParaRPr lang="en-US" sz="1600" dirty="0"/>
          </a:p>
        </p:txBody>
      </p:sp>
      <p:sp>
        <p:nvSpPr>
          <p:cNvPr id="91155" name="Line 18"/>
          <p:cNvSpPr>
            <a:spLocks noChangeShapeType="1"/>
          </p:cNvSpPr>
          <p:nvPr/>
        </p:nvSpPr>
        <p:spPr bwMode="auto">
          <a:xfrm>
            <a:off x="2818665" y="3200460"/>
            <a:ext cx="7846556" cy="0"/>
          </a:xfrm>
          <a:prstGeom prst="line">
            <a:avLst/>
          </a:prstGeom>
          <a:noFill/>
          <a:ln w="28575">
            <a:solidFill>
              <a:srgbClr val="FF0000"/>
            </a:solidFill>
            <a:round/>
            <a:headEnd/>
            <a:tailEnd/>
          </a:ln>
        </p:spPr>
        <p:txBody>
          <a:bodyPr wrap="none" anchor="ctr"/>
          <a:lstStyle/>
          <a:p>
            <a:endParaRPr lang="en-US" sz="1799" dirty="0"/>
          </a:p>
        </p:txBody>
      </p:sp>
      <p:sp>
        <p:nvSpPr>
          <p:cNvPr id="91156" name="Line 19"/>
          <p:cNvSpPr>
            <a:spLocks noChangeShapeType="1"/>
          </p:cNvSpPr>
          <p:nvPr/>
        </p:nvSpPr>
        <p:spPr bwMode="auto">
          <a:xfrm>
            <a:off x="6856214" y="991235"/>
            <a:ext cx="0" cy="4418449"/>
          </a:xfrm>
          <a:prstGeom prst="line">
            <a:avLst/>
          </a:prstGeom>
          <a:noFill/>
          <a:ln w="28575">
            <a:solidFill>
              <a:srgbClr val="FF0000"/>
            </a:solidFill>
            <a:round/>
            <a:headEnd/>
            <a:tailEnd/>
          </a:ln>
        </p:spPr>
        <p:txBody>
          <a:bodyPr wrap="none" anchor="ctr"/>
          <a:lstStyle/>
          <a:p>
            <a:endParaRPr lang="en-US" sz="1799" dirty="0"/>
          </a:p>
        </p:txBody>
      </p:sp>
      <p:sp>
        <p:nvSpPr>
          <p:cNvPr id="91157" name="Text Box 20"/>
          <p:cNvSpPr txBox="1">
            <a:spLocks noChangeArrowheads="1"/>
          </p:cNvSpPr>
          <p:nvPr/>
        </p:nvSpPr>
        <p:spPr bwMode="auto">
          <a:xfrm>
            <a:off x="3047206" y="3429000"/>
            <a:ext cx="3123386" cy="923090"/>
          </a:xfrm>
          <a:prstGeom prst="rect">
            <a:avLst/>
          </a:prstGeom>
          <a:noFill/>
          <a:ln w="9525">
            <a:noFill/>
            <a:miter lim="800000"/>
            <a:headEnd/>
            <a:tailEnd/>
          </a:ln>
        </p:spPr>
        <p:txBody>
          <a:bodyPr>
            <a:spAutoFit/>
          </a:bodyPr>
          <a:lstStyle/>
          <a:p>
            <a:pPr>
              <a:spcBef>
                <a:spcPct val="50000"/>
              </a:spcBef>
            </a:pPr>
            <a:r>
              <a:rPr lang="en-US" sz="1799" b="1" dirty="0">
                <a:solidFill>
                  <a:srgbClr val="33CC33"/>
                </a:solidFill>
              </a:rPr>
              <a:t>This quadrant represents adequate comprehensiveness of FBA</a:t>
            </a:r>
          </a:p>
        </p:txBody>
      </p:sp>
      <p:sp>
        <p:nvSpPr>
          <p:cNvPr id="91158" name="Text Box 21"/>
          <p:cNvSpPr txBox="1">
            <a:spLocks noChangeArrowheads="1"/>
          </p:cNvSpPr>
          <p:nvPr/>
        </p:nvSpPr>
        <p:spPr bwMode="auto">
          <a:xfrm>
            <a:off x="7160934" y="991235"/>
            <a:ext cx="2818666" cy="923090"/>
          </a:xfrm>
          <a:prstGeom prst="rect">
            <a:avLst/>
          </a:prstGeom>
          <a:noFill/>
          <a:ln w="9525">
            <a:noFill/>
            <a:miter lim="800000"/>
            <a:headEnd/>
            <a:tailEnd/>
          </a:ln>
        </p:spPr>
        <p:txBody>
          <a:bodyPr>
            <a:spAutoFit/>
          </a:bodyPr>
          <a:lstStyle/>
          <a:p>
            <a:pPr>
              <a:spcBef>
                <a:spcPct val="50000"/>
              </a:spcBef>
            </a:pPr>
            <a:r>
              <a:rPr lang="en-US" sz="1799" b="1" dirty="0">
                <a:solidFill>
                  <a:srgbClr val="33CC33"/>
                </a:solidFill>
              </a:rPr>
              <a:t>This quadrant represents adequate comprehensiveness of FBA</a:t>
            </a:r>
          </a:p>
        </p:txBody>
      </p:sp>
    </p:spTree>
    <p:extLst>
      <p:ext uri="{BB962C8B-B14F-4D97-AF65-F5344CB8AC3E}">
        <p14:creationId xmlns:p14="http://schemas.microsoft.com/office/powerpoint/2010/main" val="227500852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normAutofit fontScale="90000"/>
          </a:bodyPr>
          <a:lstStyle/>
          <a:p>
            <a:r>
              <a:rPr lang="en-US" dirty="0"/>
              <a:t>Example of Levels of Tier 3 Processes Related to FBAs</a:t>
            </a:r>
          </a:p>
        </p:txBody>
      </p:sp>
      <p:sp>
        <p:nvSpPr>
          <p:cNvPr id="40962" name="Content Placeholder 4"/>
          <p:cNvSpPr>
            <a:spLocks noGrp="1"/>
          </p:cNvSpPr>
          <p:nvPr>
            <p:ph type="body" idx="1"/>
          </p:nvPr>
        </p:nvSpPr>
        <p:spPr/>
        <p:txBody>
          <a:bodyPr>
            <a:normAutofit fontScale="77500" lnSpcReduction="20000"/>
          </a:bodyPr>
          <a:lstStyle/>
          <a:p>
            <a:r>
              <a:rPr lang="en-US" dirty="0"/>
              <a:t>Efficient FBA</a:t>
            </a:r>
          </a:p>
          <a:p>
            <a:pPr lvl="1"/>
            <a:r>
              <a:rPr lang="en-US" dirty="0"/>
              <a:t>FBA/BIP developed in one meeting (~60 minutes)</a:t>
            </a:r>
          </a:p>
          <a:p>
            <a:pPr lvl="1"/>
            <a:r>
              <a:rPr lang="en-US" dirty="0"/>
              <a:t>Best for high frequency/low intensity behaviors</a:t>
            </a:r>
          </a:p>
          <a:p>
            <a:pPr lvl="2"/>
            <a:r>
              <a:rPr lang="en-US" dirty="0"/>
              <a:t>Noncompliance, minor disruptions</a:t>
            </a:r>
          </a:p>
          <a:p>
            <a:pPr lvl="2"/>
            <a:r>
              <a:rPr lang="en-US" dirty="0"/>
              <a:t>ERASE (Explain, Reason, Appropriate, Support, Evaluate)</a:t>
            </a:r>
          </a:p>
          <a:p>
            <a:r>
              <a:rPr lang="en-US" dirty="0"/>
              <a:t>Comprehensive FBA</a:t>
            </a:r>
          </a:p>
          <a:p>
            <a:pPr lvl="1"/>
            <a:r>
              <a:rPr lang="en-US" dirty="0"/>
              <a:t>More intensive FBA/BIP process</a:t>
            </a:r>
          </a:p>
          <a:p>
            <a:pPr lvl="1"/>
            <a:r>
              <a:rPr lang="en-US" dirty="0"/>
              <a:t>Multiple meetings (2-4) or one long meeting (&gt;2 hours)</a:t>
            </a:r>
          </a:p>
          <a:p>
            <a:pPr lvl="1"/>
            <a:r>
              <a:rPr lang="en-US" dirty="0"/>
              <a:t>Best for chronic, durable, intense behaviors</a:t>
            </a:r>
          </a:p>
          <a:p>
            <a:pPr lvl="2"/>
            <a:r>
              <a:rPr lang="en-US" dirty="0"/>
              <a:t>Prevent-Teach-Reinforce</a:t>
            </a:r>
          </a:p>
          <a:p>
            <a:r>
              <a:rPr lang="en-US" dirty="0"/>
              <a:t>Wrap-Around </a:t>
            </a:r>
          </a:p>
          <a:p>
            <a:pPr lvl="1"/>
            <a:r>
              <a:rPr lang="en-US" dirty="0"/>
              <a:t>Long-standing, extremely intense behaviors, mental health concerns, complex life events</a:t>
            </a:r>
          </a:p>
          <a:p>
            <a:pPr lvl="1"/>
            <a:r>
              <a:rPr lang="en-US" dirty="0"/>
              <a:t>Multiple services, agencies or institutions </a:t>
            </a:r>
          </a:p>
          <a:p>
            <a:pPr lvl="2"/>
            <a:r>
              <a:rPr lang="en-US" dirty="0"/>
              <a:t>Person-Centered-Planning</a:t>
            </a:r>
          </a:p>
        </p:txBody>
      </p:sp>
    </p:spTree>
    <p:extLst>
      <p:ext uri="{BB962C8B-B14F-4D97-AF65-F5344CB8AC3E}">
        <p14:creationId xmlns:p14="http://schemas.microsoft.com/office/powerpoint/2010/main" val="623285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46918"/>
            <a:ext cx="10512862" cy="1325218"/>
          </a:xfrm>
        </p:spPr>
        <p:txBody>
          <a:bodyPr>
            <a:normAutofit/>
          </a:bodyPr>
          <a:lstStyle/>
          <a:p>
            <a:r>
              <a:rPr lang="en-US" b="1" dirty="0"/>
              <a:t>6. Comprehensive Supports:</a:t>
            </a:r>
            <a:br>
              <a:rPr lang="en-US" b="1" dirty="0"/>
            </a:br>
            <a:r>
              <a:rPr lang="en-US" b="1" i="1" dirty="0">
                <a:solidFill>
                  <a:srgbClr val="D30B1A"/>
                </a:solidFill>
              </a:rPr>
              <a:t>Matching the level of support to the level of need</a:t>
            </a:r>
          </a:p>
        </p:txBody>
      </p:sp>
      <p:sp>
        <p:nvSpPr>
          <p:cNvPr id="5" name="Slide Number Placeholder 4"/>
          <p:cNvSpPr>
            <a:spLocks noGrp="1"/>
          </p:cNvSpPr>
          <p:nvPr>
            <p:ph type="sldNum" sz="quarter" idx="14"/>
          </p:nvPr>
        </p:nvSpPr>
        <p:spPr>
          <a:xfrm>
            <a:off x="11823474" y="6492078"/>
            <a:ext cx="716093" cy="365030"/>
          </a:xfrm>
        </p:spPr>
        <p:txBody>
          <a:bodyPr/>
          <a:lstStyle/>
          <a:p>
            <a:fld id="{99A20822-4A49-4D36-86E3-300BA48D3F00}" type="slidenum">
              <a:rPr lang="en-US" sz="1000"/>
              <a:pPr/>
              <a:t>49</a:t>
            </a:fld>
            <a:endParaRPr lang="en-US" sz="1000" dirty="0"/>
          </a:p>
        </p:txBody>
      </p:sp>
      <p:sp>
        <p:nvSpPr>
          <p:cNvPr id="7" name="Triangle 6">
            <a:extLst>
              <a:ext uri="{FF2B5EF4-FFF2-40B4-BE49-F238E27FC236}">
                <a16:creationId xmlns:a16="http://schemas.microsoft.com/office/drawing/2014/main" id="{86E48785-0AC6-F143-B012-AAA5B34E6F20}"/>
              </a:ext>
            </a:extLst>
          </p:cNvPr>
          <p:cNvSpPr/>
          <p:nvPr/>
        </p:nvSpPr>
        <p:spPr>
          <a:xfrm>
            <a:off x="287129" y="1372136"/>
            <a:ext cx="2297917" cy="4323423"/>
          </a:xfrm>
          <a:prstGeom prst="triangle">
            <a:avLst/>
          </a:prstGeom>
          <a:solidFill>
            <a:schemeClr val="accent6">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solidFill>
                <a:schemeClr val="accent6">
                  <a:lumMod val="50000"/>
                </a:schemeClr>
              </a:solidFill>
            </a:endParaRPr>
          </a:p>
        </p:txBody>
      </p:sp>
      <p:sp>
        <p:nvSpPr>
          <p:cNvPr id="8" name="Triangle 7">
            <a:extLst>
              <a:ext uri="{FF2B5EF4-FFF2-40B4-BE49-F238E27FC236}">
                <a16:creationId xmlns:a16="http://schemas.microsoft.com/office/drawing/2014/main" id="{C07673CB-54E8-9F46-8FEB-B3F2EE71DA86}"/>
              </a:ext>
            </a:extLst>
          </p:cNvPr>
          <p:cNvSpPr/>
          <p:nvPr/>
        </p:nvSpPr>
        <p:spPr>
          <a:xfrm>
            <a:off x="1184800" y="1652100"/>
            <a:ext cx="493045" cy="1050227"/>
          </a:xfrm>
          <a:prstGeom prst="triangle">
            <a:avLst/>
          </a:prstGeom>
          <a:solidFill>
            <a:schemeClr val="accent4">
              <a:lumMod val="60000"/>
              <a:lumOff val="4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solidFill>
                <a:schemeClr val="accent6">
                  <a:lumMod val="50000"/>
                </a:schemeClr>
              </a:solidFill>
            </a:endParaRPr>
          </a:p>
        </p:txBody>
      </p:sp>
      <p:sp>
        <p:nvSpPr>
          <p:cNvPr id="9" name="Triangle 8">
            <a:extLst>
              <a:ext uri="{FF2B5EF4-FFF2-40B4-BE49-F238E27FC236}">
                <a16:creationId xmlns:a16="http://schemas.microsoft.com/office/drawing/2014/main" id="{7C8AC30B-9BFE-ED4C-A37E-5017259E92BF}"/>
              </a:ext>
            </a:extLst>
          </p:cNvPr>
          <p:cNvSpPr/>
          <p:nvPr/>
        </p:nvSpPr>
        <p:spPr>
          <a:xfrm>
            <a:off x="1332711" y="2005904"/>
            <a:ext cx="207080" cy="508925"/>
          </a:xfrm>
          <a:prstGeom prst="triangle">
            <a:avLst/>
          </a:prstGeom>
          <a:solidFill>
            <a:srgbClr val="FC9E8D"/>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solidFill>
                <a:schemeClr val="accent6">
                  <a:lumMod val="50000"/>
                </a:schemeClr>
              </a:solidFill>
            </a:endParaRPr>
          </a:p>
        </p:txBody>
      </p:sp>
      <p:sp>
        <p:nvSpPr>
          <p:cNvPr id="15" name="TextBox 14">
            <a:extLst>
              <a:ext uri="{FF2B5EF4-FFF2-40B4-BE49-F238E27FC236}">
                <a16:creationId xmlns:a16="http://schemas.microsoft.com/office/drawing/2014/main" id="{526AE599-6060-DC45-AA7E-00A40F5F20B6}"/>
              </a:ext>
            </a:extLst>
          </p:cNvPr>
          <p:cNvSpPr txBox="1"/>
          <p:nvPr/>
        </p:nvSpPr>
        <p:spPr>
          <a:xfrm>
            <a:off x="5940939" y="3197586"/>
            <a:ext cx="3224960" cy="1384634"/>
          </a:xfrm>
          <a:prstGeom prst="rect">
            <a:avLst/>
          </a:prstGeom>
          <a:noFill/>
        </p:spPr>
        <p:txBody>
          <a:bodyPr wrap="square" rtlCol="0">
            <a:spAutoFit/>
          </a:bodyPr>
          <a:lstStyle/>
          <a:p>
            <a:pPr algn="ctr"/>
            <a:r>
              <a:rPr lang="en-US" sz="2799" b="1" dirty="0">
                <a:solidFill>
                  <a:srgbClr val="D30B1A"/>
                </a:solidFill>
              </a:rPr>
              <a:t>Function-Based Positive Behavior Support Plan (BSP)</a:t>
            </a:r>
          </a:p>
        </p:txBody>
      </p:sp>
      <p:sp>
        <p:nvSpPr>
          <p:cNvPr id="6" name="Oval 5">
            <a:extLst>
              <a:ext uri="{FF2B5EF4-FFF2-40B4-BE49-F238E27FC236}">
                <a16:creationId xmlns:a16="http://schemas.microsoft.com/office/drawing/2014/main" id="{E8D36C5B-A63B-C741-ACA3-04759CDBCFA2}"/>
              </a:ext>
            </a:extLst>
          </p:cNvPr>
          <p:cNvSpPr/>
          <p:nvPr/>
        </p:nvSpPr>
        <p:spPr>
          <a:xfrm>
            <a:off x="5749062" y="2833773"/>
            <a:ext cx="3575389" cy="2245797"/>
          </a:xfrm>
          <a:prstGeom prst="ellipse">
            <a:avLst/>
          </a:prstGeom>
          <a:noFill/>
          <a:ln w="57150">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7" name="Rounded Rectangle 16">
            <a:extLst>
              <a:ext uri="{FF2B5EF4-FFF2-40B4-BE49-F238E27FC236}">
                <a16:creationId xmlns:a16="http://schemas.microsoft.com/office/drawing/2014/main" id="{E0FB3479-11C6-5547-8C57-3FB2AEF5585B}"/>
              </a:ext>
            </a:extLst>
          </p:cNvPr>
          <p:cNvSpPr/>
          <p:nvPr/>
        </p:nvSpPr>
        <p:spPr>
          <a:xfrm>
            <a:off x="2793839" y="2177212"/>
            <a:ext cx="2884689" cy="1281018"/>
          </a:xfrm>
          <a:prstGeom prst="roundRect">
            <a:avLst/>
          </a:prstGeom>
          <a:solidFill>
            <a:srgbClr val="D30B1A"/>
          </a:solidFill>
          <a:ln w="57150">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chemeClr val="bg1"/>
                </a:solidFill>
              </a:rPr>
              <a:t>Definition of problem behaviors (or response class)</a:t>
            </a:r>
          </a:p>
        </p:txBody>
      </p:sp>
      <p:sp>
        <p:nvSpPr>
          <p:cNvPr id="18" name="Rounded Rectangle 17">
            <a:extLst>
              <a:ext uri="{FF2B5EF4-FFF2-40B4-BE49-F238E27FC236}">
                <a16:creationId xmlns:a16="http://schemas.microsoft.com/office/drawing/2014/main" id="{565D8E4D-E49B-8A48-9C31-64DB5C68BBE2}"/>
              </a:ext>
            </a:extLst>
          </p:cNvPr>
          <p:cNvSpPr/>
          <p:nvPr/>
        </p:nvSpPr>
        <p:spPr>
          <a:xfrm>
            <a:off x="6045335" y="1415907"/>
            <a:ext cx="2884689" cy="1281018"/>
          </a:xfrm>
          <a:prstGeom prst="roundRect">
            <a:avLst/>
          </a:prstGeom>
          <a:solidFill>
            <a:srgbClr val="D30B1A"/>
          </a:solidFill>
          <a:ln w="57150">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chemeClr val="bg1"/>
                </a:solidFill>
              </a:rPr>
              <a:t>Testable hypothesis describes context &amp; reinforcers</a:t>
            </a:r>
          </a:p>
        </p:txBody>
      </p:sp>
      <p:sp>
        <p:nvSpPr>
          <p:cNvPr id="19" name="Rounded Rectangle 18">
            <a:extLst>
              <a:ext uri="{FF2B5EF4-FFF2-40B4-BE49-F238E27FC236}">
                <a16:creationId xmlns:a16="http://schemas.microsoft.com/office/drawing/2014/main" id="{0050F20C-C463-DC43-A4BB-3CECE22704D0}"/>
              </a:ext>
            </a:extLst>
          </p:cNvPr>
          <p:cNvSpPr/>
          <p:nvPr/>
        </p:nvSpPr>
        <p:spPr>
          <a:xfrm>
            <a:off x="9296832" y="2147982"/>
            <a:ext cx="2884689" cy="1281018"/>
          </a:xfrm>
          <a:prstGeom prst="roundRect">
            <a:avLst/>
          </a:prstGeom>
          <a:solidFill>
            <a:srgbClr val="D30B1A"/>
          </a:solidFill>
          <a:ln w="57150">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chemeClr val="bg1"/>
                </a:solidFill>
              </a:rPr>
              <a:t>Description of function supported by data</a:t>
            </a:r>
          </a:p>
        </p:txBody>
      </p:sp>
      <p:sp>
        <p:nvSpPr>
          <p:cNvPr id="22" name="Rounded Rectangle 21">
            <a:extLst>
              <a:ext uri="{FF2B5EF4-FFF2-40B4-BE49-F238E27FC236}">
                <a16:creationId xmlns:a16="http://schemas.microsoft.com/office/drawing/2014/main" id="{5F8CF024-F75F-124A-8E62-8F00D99A18EB}"/>
              </a:ext>
            </a:extLst>
          </p:cNvPr>
          <p:cNvSpPr/>
          <p:nvPr/>
        </p:nvSpPr>
        <p:spPr>
          <a:xfrm>
            <a:off x="2801143" y="4400658"/>
            <a:ext cx="2884689" cy="1281018"/>
          </a:xfrm>
          <a:prstGeom prst="roundRect">
            <a:avLst/>
          </a:prstGeom>
          <a:solidFill>
            <a:srgbClr val="D30B1A"/>
          </a:solidFill>
          <a:ln w="57150">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chemeClr val="bg1"/>
                </a:solidFill>
              </a:rPr>
              <a:t>Plan to monitor fidelity and outcomes &amp; adjust or fade supports based on data</a:t>
            </a:r>
          </a:p>
        </p:txBody>
      </p:sp>
      <p:sp>
        <p:nvSpPr>
          <p:cNvPr id="23" name="Rounded Rectangle 22">
            <a:extLst>
              <a:ext uri="{FF2B5EF4-FFF2-40B4-BE49-F238E27FC236}">
                <a16:creationId xmlns:a16="http://schemas.microsoft.com/office/drawing/2014/main" id="{55B37284-079E-4841-AF8A-0EFD2A24F6DB}"/>
              </a:ext>
            </a:extLst>
          </p:cNvPr>
          <p:cNvSpPr/>
          <p:nvPr/>
        </p:nvSpPr>
        <p:spPr>
          <a:xfrm>
            <a:off x="6052639" y="5295769"/>
            <a:ext cx="2884689" cy="1281018"/>
          </a:xfrm>
          <a:prstGeom prst="roundRect">
            <a:avLst/>
          </a:prstGeom>
          <a:solidFill>
            <a:srgbClr val="D30B1A"/>
          </a:solidFill>
          <a:ln w="57150">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chemeClr val="bg1"/>
                </a:solidFill>
              </a:rPr>
              <a:t>BSP includes antecedent, behavior, and consequence strategies </a:t>
            </a:r>
          </a:p>
        </p:txBody>
      </p:sp>
      <p:sp>
        <p:nvSpPr>
          <p:cNvPr id="24" name="Rounded Rectangle 23">
            <a:extLst>
              <a:ext uri="{FF2B5EF4-FFF2-40B4-BE49-F238E27FC236}">
                <a16:creationId xmlns:a16="http://schemas.microsoft.com/office/drawing/2014/main" id="{EF1477A1-7102-D548-B286-51A3FD541682}"/>
              </a:ext>
            </a:extLst>
          </p:cNvPr>
          <p:cNvSpPr/>
          <p:nvPr/>
        </p:nvSpPr>
        <p:spPr>
          <a:xfrm>
            <a:off x="9296832" y="4403141"/>
            <a:ext cx="2884689" cy="1281018"/>
          </a:xfrm>
          <a:prstGeom prst="roundRect">
            <a:avLst/>
          </a:prstGeom>
          <a:solidFill>
            <a:srgbClr val="D30B1A"/>
          </a:solidFill>
          <a:ln w="57150">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chemeClr val="bg1"/>
                </a:solidFill>
              </a:rPr>
              <a:t>BSP identifies replacement &amp; desired behaviors (competing behavior pathway)</a:t>
            </a:r>
          </a:p>
        </p:txBody>
      </p:sp>
    </p:spTree>
    <p:extLst>
      <p:ext uri="{BB962C8B-B14F-4D97-AF65-F5344CB8AC3E}">
        <p14:creationId xmlns:p14="http://schemas.microsoft.com/office/powerpoint/2010/main" val="380181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74ACC-E784-0940-892A-D6F7831360E9}"/>
              </a:ext>
            </a:extLst>
          </p:cNvPr>
          <p:cNvSpPr>
            <a:spLocks noGrp="1"/>
          </p:cNvSpPr>
          <p:nvPr>
            <p:ph type="ctrTitle"/>
          </p:nvPr>
        </p:nvSpPr>
        <p:spPr>
          <a:xfrm>
            <a:off x="2208212" y="20743"/>
            <a:ext cx="7772400" cy="1470025"/>
          </a:xfrm>
        </p:spPr>
        <p:txBody>
          <a:bodyPr/>
          <a:lstStyle/>
          <a:p>
            <a:r>
              <a:rPr lang="en-US" sz="2400" i="1" dirty="0"/>
              <a:t>Tips for Participants</a:t>
            </a:r>
            <a:br>
              <a:rPr lang="en-US" sz="3600" dirty="0"/>
            </a:br>
            <a:r>
              <a:rPr lang="en-US" dirty="0"/>
              <a:t>Chat, Polls, and Q&amp;A</a:t>
            </a:r>
          </a:p>
        </p:txBody>
      </p:sp>
      <p:sp>
        <p:nvSpPr>
          <p:cNvPr id="3" name="TextBox 2">
            <a:extLst>
              <a:ext uri="{FF2B5EF4-FFF2-40B4-BE49-F238E27FC236}">
                <a16:creationId xmlns:a16="http://schemas.microsoft.com/office/drawing/2014/main" id="{D9492EAF-720D-0D47-9129-E8162AFDE2E8}"/>
              </a:ext>
            </a:extLst>
          </p:cNvPr>
          <p:cNvSpPr txBox="1"/>
          <p:nvPr/>
        </p:nvSpPr>
        <p:spPr>
          <a:xfrm>
            <a:off x="1928552" y="1637516"/>
            <a:ext cx="4309876" cy="2862322"/>
          </a:xfrm>
          <a:prstGeom prst="rect">
            <a:avLst/>
          </a:prstGeom>
          <a:noFill/>
        </p:spPr>
        <p:txBody>
          <a:bodyPr wrap="square" rtlCol="0">
            <a:spAutoFit/>
          </a:bodyPr>
          <a:lstStyle/>
          <a:p>
            <a:pPr marL="342900" indent="-342900" fontAlgn="base">
              <a:lnSpc>
                <a:spcPct val="150000"/>
              </a:lnSpc>
              <a:spcBef>
                <a:spcPct val="0"/>
              </a:spcBef>
              <a:spcAft>
                <a:spcPct val="0"/>
              </a:spcAft>
              <a:buFontTx/>
              <a:buAutoNum type="arabicPeriod"/>
            </a:pPr>
            <a:r>
              <a:rPr lang="en-US" sz="1600" dirty="0">
                <a:solidFill>
                  <a:srgbClr val="000000"/>
                </a:solidFill>
                <a:latin typeface="Century Gothic" panose="020B0502020202020204" pitchFamily="34" charset="0"/>
                <a:ea typeface="ＭＳ Ｐゴシック" charset="0"/>
              </a:rPr>
              <a:t>Use </a:t>
            </a:r>
            <a:r>
              <a:rPr lang="en-US" sz="1600" b="1" dirty="0">
                <a:solidFill>
                  <a:srgbClr val="000000"/>
                </a:solidFill>
                <a:latin typeface="Century Gothic" panose="020B0502020202020204" pitchFamily="34" charset="0"/>
                <a:ea typeface="ＭＳ Ｐゴシック" charset="0"/>
              </a:rPr>
              <a:t>Chat</a:t>
            </a:r>
            <a:r>
              <a:rPr lang="en-US" sz="1600" dirty="0">
                <a:solidFill>
                  <a:srgbClr val="000000"/>
                </a:solidFill>
                <a:latin typeface="Century Gothic" panose="020B0502020202020204" pitchFamily="34" charset="0"/>
                <a:ea typeface="ＭＳ Ｐゴシック" charset="0"/>
              </a:rPr>
              <a:t> for engaging with other  participants around the session topic.</a:t>
            </a:r>
            <a:br>
              <a:rPr lang="en-US" sz="1600" dirty="0">
                <a:solidFill>
                  <a:srgbClr val="000000"/>
                </a:solidFill>
                <a:latin typeface="Century Gothic" panose="020B0502020202020204" pitchFamily="34" charset="0"/>
                <a:ea typeface="ＭＳ Ｐゴシック" charset="0"/>
              </a:rPr>
            </a:br>
            <a:br>
              <a:rPr lang="en-US" sz="400" dirty="0">
                <a:solidFill>
                  <a:srgbClr val="000000"/>
                </a:solidFill>
                <a:latin typeface="Century Gothic" panose="020B0502020202020204" pitchFamily="34" charset="0"/>
                <a:ea typeface="ＭＳ Ｐゴシック" charset="0"/>
              </a:rPr>
            </a:br>
            <a:r>
              <a:rPr lang="en-US" sz="1400" i="1" dirty="0">
                <a:solidFill>
                  <a:srgbClr val="000000"/>
                </a:solidFill>
                <a:latin typeface="Century Gothic" panose="020B0502020202020204" pitchFamily="34" charset="0"/>
                <a:ea typeface="ＭＳ Ｐゴシック" charset="0"/>
              </a:rPr>
              <a:t>Presenters may use chat differently in specific sessions.</a:t>
            </a:r>
            <a:br>
              <a:rPr lang="en-US" sz="1600" i="1" dirty="0">
                <a:solidFill>
                  <a:srgbClr val="000000"/>
                </a:solidFill>
                <a:latin typeface="Century Gothic" panose="020B0502020202020204" pitchFamily="34" charset="0"/>
                <a:ea typeface="ＭＳ Ｐゴシック" charset="0"/>
              </a:rPr>
            </a:br>
            <a:br>
              <a:rPr lang="en-US" sz="800" dirty="0">
                <a:solidFill>
                  <a:srgbClr val="000000"/>
                </a:solidFill>
                <a:latin typeface="Century Gothic" panose="020B0502020202020204" pitchFamily="34" charset="0"/>
                <a:ea typeface="ＭＳ Ｐゴシック" charset="0"/>
              </a:rPr>
            </a:br>
            <a:r>
              <a:rPr lang="en-US" sz="1600" dirty="0">
                <a:solidFill>
                  <a:srgbClr val="000000"/>
                </a:solidFill>
                <a:latin typeface="Century Gothic" panose="020B0502020202020204" pitchFamily="34" charset="0"/>
                <a:ea typeface="ＭＳ Ｐゴシック" charset="0"/>
              </a:rPr>
              <a:t>Follow overall Forum expectations for </a:t>
            </a:r>
            <a:r>
              <a:rPr lang="en-US" sz="1600" i="1" dirty="0">
                <a:solidFill>
                  <a:srgbClr val="000000"/>
                </a:solidFill>
                <a:latin typeface="Century Gothic" panose="020B0502020202020204" pitchFamily="34" charset="0"/>
                <a:ea typeface="ＭＳ Ｐゴシック" charset="0"/>
              </a:rPr>
              <a:t>responsible</a:t>
            </a:r>
            <a:r>
              <a:rPr lang="en-US" sz="1600" dirty="0">
                <a:solidFill>
                  <a:srgbClr val="000000"/>
                </a:solidFill>
                <a:latin typeface="Century Gothic" panose="020B0502020202020204" pitchFamily="34" charset="0"/>
                <a:ea typeface="ＭＳ Ｐゴシック" charset="0"/>
              </a:rPr>
              <a:t>, </a:t>
            </a:r>
            <a:r>
              <a:rPr lang="en-US" sz="1600" i="1" dirty="0">
                <a:solidFill>
                  <a:srgbClr val="000000"/>
                </a:solidFill>
                <a:latin typeface="Century Gothic" panose="020B0502020202020204" pitchFamily="34" charset="0"/>
                <a:ea typeface="ＭＳ Ｐゴシック" charset="0"/>
              </a:rPr>
              <a:t>respectful</a:t>
            </a:r>
            <a:r>
              <a:rPr lang="en-US" sz="1600" dirty="0">
                <a:solidFill>
                  <a:srgbClr val="000000"/>
                </a:solidFill>
                <a:latin typeface="Century Gothic" panose="020B0502020202020204" pitchFamily="34" charset="0"/>
                <a:ea typeface="ＭＳ Ｐゴシック" charset="0"/>
              </a:rPr>
              <a:t>, and </a:t>
            </a:r>
            <a:r>
              <a:rPr lang="en-US" sz="1600" i="1" dirty="0">
                <a:solidFill>
                  <a:srgbClr val="000000"/>
                </a:solidFill>
                <a:latin typeface="Century Gothic" panose="020B0502020202020204" pitchFamily="34" charset="0"/>
                <a:ea typeface="ＭＳ Ｐゴシック" charset="0"/>
              </a:rPr>
              <a:t>safe </a:t>
            </a:r>
            <a:r>
              <a:rPr lang="en-US" sz="1600" dirty="0">
                <a:solidFill>
                  <a:srgbClr val="000000"/>
                </a:solidFill>
                <a:latin typeface="Century Gothic" panose="020B0502020202020204" pitchFamily="34" charset="0"/>
                <a:ea typeface="ＭＳ Ｐゴシック" charset="0"/>
              </a:rPr>
              <a:t>chatting</a:t>
            </a:r>
            <a:endParaRPr lang="en-US" sz="1600" i="1" dirty="0">
              <a:solidFill>
                <a:srgbClr val="000000"/>
              </a:solidFill>
              <a:latin typeface="Century Gothic" panose="020B0502020202020204" pitchFamily="34" charset="0"/>
              <a:ea typeface="ＭＳ Ｐゴシック" charset="0"/>
            </a:endParaRPr>
          </a:p>
        </p:txBody>
      </p:sp>
      <p:pic>
        <p:nvPicPr>
          <p:cNvPr id="13" name="Picture 12">
            <a:extLst>
              <a:ext uri="{FF2B5EF4-FFF2-40B4-BE49-F238E27FC236}">
                <a16:creationId xmlns:a16="http://schemas.microsoft.com/office/drawing/2014/main" id="{771936E6-4158-B646-AE84-6A7D187546A3}"/>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602025" y="4587875"/>
            <a:ext cx="3078061" cy="1376273"/>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4" name="Text Box 46">
            <a:extLst>
              <a:ext uri="{FF2B5EF4-FFF2-40B4-BE49-F238E27FC236}">
                <a16:creationId xmlns:a16="http://schemas.microsoft.com/office/drawing/2014/main" id="{A6068451-5918-2048-AC11-FA0562846EC5}"/>
              </a:ext>
            </a:extLst>
          </p:cNvPr>
          <p:cNvSpPr txBox="1"/>
          <p:nvPr/>
        </p:nvSpPr>
        <p:spPr>
          <a:xfrm>
            <a:off x="2322365" y="4595141"/>
            <a:ext cx="457447" cy="4177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US" sz="2400" b="1" dirty="0">
                <a:solidFill>
                  <a:srgbClr val="ED7D31"/>
                </a:solidFill>
                <a:latin typeface="Calibri" panose="020F0502020204030204" pitchFamily="34" charset="0"/>
                <a:ea typeface="DengXian" panose="02010600030101010101" pitchFamily="2" charset="-122"/>
                <a:cs typeface="Arial" panose="020B0604020202020204" pitchFamily="34" charset="0"/>
              </a:rPr>
              <a:t>1</a:t>
            </a:r>
            <a:r>
              <a:rPr lang="en-US" sz="2400" dirty="0">
                <a:solidFill>
                  <a:srgbClr val="ED7D31"/>
                </a:solidFill>
                <a:latin typeface="Calibri" panose="020F0502020204030204" pitchFamily="34" charset="0"/>
                <a:ea typeface="DengXian" panose="02010600030101010101" pitchFamily="2" charset="-122"/>
                <a:cs typeface="Arial" panose="020B0604020202020204" pitchFamily="34" charset="0"/>
              </a:rPr>
              <a:t>.</a:t>
            </a:r>
            <a:endParaRPr lang="en-US" sz="2400" dirty="0">
              <a:solidFill>
                <a:srgbClr val="000000"/>
              </a:solidFill>
              <a:latin typeface="Calibri" panose="020F0502020204030204" pitchFamily="34" charset="0"/>
              <a:ea typeface="DengXian" panose="02010600030101010101" pitchFamily="2" charset="-122"/>
              <a:cs typeface="Arial" panose="020B0604020202020204" pitchFamily="34" charset="0"/>
            </a:endParaRPr>
          </a:p>
        </p:txBody>
      </p:sp>
      <p:sp>
        <p:nvSpPr>
          <p:cNvPr id="15" name="Text Box 46">
            <a:extLst>
              <a:ext uri="{FF2B5EF4-FFF2-40B4-BE49-F238E27FC236}">
                <a16:creationId xmlns:a16="http://schemas.microsoft.com/office/drawing/2014/main" id="{07B9225F-22B8-BA47-B250-77701FD41ED6}"/>
              </a:ext>
            </a:extLst>
          </p:cNvPr>
          <p:cNvSpPr txBox="1"/>
          <p:nvPr/>
        </p:nvSpPr>
        <p:spPr>
          <a:xfrm>
            <a:off x="6770808" y="4028721"/>
            <a:ext cx="552479" cy="4177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US" sz="2400" b="1" dirty="0">
                <a:solidFill>
                  <a:srgbClr val="ED7D31"/>
                </a:solidFill>
                <a:latin typeface="Calibri" panose="020F0502020204030204" pitchFamily="34" charset="0"/>
                <a:ea typeface="DengXian" panose="02010600030101010101" pitchFamily="2" charset="-122"/>
                <a:cs typeface="Arial" panose="020B0604020202020204" pitchFamily="34" charset="0"/>
              </a:rPr>
              <a:t>2</a:t>
            </a:r>
            <a:r>
              <a:rPr lang="en-US" sz="2400" dirty="0">
                <a:solidFill>
                  <a:srgbClr val="ED7D31"/>
                </a:solidFill>
                <a:latin typeface="Calibri" panose="020F0502020204030204" pitchFamily="34" charset="0"/>
                <a:ea typeface="DengXian" panose="02010600030101010101" pitchFamily="2" charset="-122"/>
                <a:cs typeface="Arial" panose="020B0604020202020204" pitchFamily="34" charset="0"/>
              </a:rPr>
              <a:t>.</a:t>
            </a:r>
            <a:endParaRPr lang="en-US" sz="2400" dirty="0">
              <a:solidFill>
                <a:srgbClr val="000000"/>
              </a:solidFill>
              <a:latin typeface="Calibri" panose="020F0502020204030204" pitchFamily="34" charset="0"/>
              <a:ea typeface="DengXian" panose="02010600030101010101" pitchFamily="2" charset="-122"/>
              <a:cs typeface="Arial" panose="020B0604020202020204" pitchFamily="34" charset="0"/>
            </a:endParaRPr>
          </a:p>
        </p:txBody>
      </p:sp>
      <p:pic>
        <p:nvPicPr>
          <p:cNvPr id="17" name="Picture 16">
            <a:extLst>
              <a:ext uri="{FF2B5EF4-FFF2-40B4-BE49-F238E27FC236}">
                <a16:creationId xmlns:a16="http://schemas.microsoft.com/office/drawing/2014/main" id="{FF7DB55F-91D2-2B45-8AC5-93E905CD3D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2097" y="4028720"/>
            <a:ext cx="3205084" cy="119184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8E6F88EF-045A-E548-8850-7FF251F679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2097" y="5452692"/>
            <a:ext cx="3377950" cy="1161345"/>
          </a:xfrm>
          <a:prstGeom prst="rect">
            <a:avLst/>
          </a:prstGeom>
        </p:spPr>
      </p:pic>
      <p:sp>
        <p:nvSpPr>
          <p:cNvPr id="21" name="Text Box 46">
            <a:extLst>
              <a:ext uri="{FF2B5EF4-FFF2-40B4-BE49-F238E27FC236}">
                <a16:creationId xmlns:a16="http://schemas.microsoft.com/office/drawing/2014/main" id="{93E7CBC9-4968-5B47-8F33-4280FDE26E0B}"/>
              </a:ext>
            </a:extLst>
          </p:cNvPr>
          <p:cNvSpPr txBox="1"/>
          <p:nvPr/>
        </p:nvSpPr>
        <p:spPr>
          <a:xfrm>
            <a:off x="6782410" y="5361356"/>
            <a:ext cx="457447" cy="4177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US" sz="2400" b="1" dirty="0">
                <a:solidFill>
                  <a:srgbClr val="ED7D31"/>
                </a:solidFill>
                <a:latin typeface="Calibri" panose="020F0502020204030204" pitchFamily="34" charset="0"/>
                <a:ea typeface="DengXian" panose="02010600030101010101" pitchFamily="2" charset="-122"/>
                <a:cs typeface="Arial" panose="020B0604020202020204" pitchFamily="34" charset="0"/>
              </a:rPr>
              <a:t>3</a:t>
            </a:r>
            <a:r>
              <a:rPr lang="en-US" sz="2400" dirty="0">
                <a:solidFill>
                  <a:srgbClr val="ED7D31"/>
                </a:solidFill>
                <a:latin typeface="Calibri" panose="020F0502020204030204" pitchFamily="34" charset="0"/>
                <a:ea typeface="DengXian" panose="02010600030101010101" pitchFamily="2" charset="-122"/>
                <a:cs typeface="Arial" panose="020B0604020202020204" pitchFamily="34" charset="0"/>
              </a:rPr>
              <a:t>.</a:t>
            </a:r>
            <a:endParaRPr lang="en-US" sz="2400" dirty="0">
              <a:solidFill>
                <a:srgbClr val="000000"/>
              </a:solidFill>
              <a:latin typeface="Calibri" panose="020F0502020204030204" pitchFamily="34" charset="0"/>
              <a:ea typeface="DengXian" panose="02010600030101010101" pitchFamily="2" charset="-122"/>
              <a:cs typeface="Arial" panose="020B0604020202020204" pitchFamily="34" charset="0"/>
            </a:endParaRPr>
          </a:p>
        </p:txBody>
      </p:sp>
      <p:sp>
        <p:nvSpPr>
          <p:cNvPr id="10" name="TextBox 9">
            <a:extLst>
              <a:ext uri="{FF2B5EF4-FFF2-40B4-BE49-F238E27FC236}">
                <a16:creationId xmlns:a16="http://schemas.microsoft.com/office/drawing/2014/main" id="{2E21156B-8E5A-9643-9296-1A3755150CFF}"/>
              </a:ext>
            </a:extLst>
          </p:cNvPr>
          <p:cNvSpPr txBox="1"/>
          <p:nvPr/>
        </p:nvSpPr>
        <p:spPr>
          <a:xfrm>
            <a:off x="6480981" y="1637440"/>
            <a:ext cx="3886200" cy="2123658"/>
          </a:xfrm>
          <a:prstGeom prst="rect">
            <a:avLst/>
          </a:prstGeom>
          <a:noFill/>
        </p:spPr>
        <p:txBody>
          <a:bodyPr wrap="square" rtlCol="0">
            <a:spAutoFit/>
          </a:bodyPr>
          <a:lstStyle/>
          <a:p>
            <a:pPr marL="287338" indent="-287338" fontAlgn="base">
              <a:lnSpc>
                <a:spcPct val="150000"/>
              </a:lnSpc>
              <a:spcBef>
                <a:spcPct val="0"/>
              </a:spcBef>
              <a:spcAft>
                <a:spcPct val="0"/>
              </a:spcAft>
            </a:pPr>
            <a:r>
              <a:rPr lang="en-US" sz="1600" dirty="0">
                <a:solidFill>
                  <a:srgbClr val="000000"/>
                </a:solidFill>
                <a:latin typeface="Century Gothic" panose="020B0502020202020204" pitchFamily="34" charset="0"/>
                <a:ea typeface="ＭＳ Ｐゴシック" charset="0"/>
              </a:rPr>
              <a:t>2. Find the </a:t>
            </a:r>
            <a:r>
              <a:rPr lang="en-US" sz="1600" b="1" dirty="0">
                <a:solidFill>
                  <a:srgbClr val="000000"/>
                </a:solidFill>
                <a:latin typeface="Century Gothic" panose="020B0502020202020204" pitchFamily="34" charset="0"/>
                <a:ea typeface="ＭＳ Ｐゴシック" charset="0"/>
              </a:rPr>
              <a:t>Q&amp;A </a:t>
            </a:r>
            <a:r>
              <a:rPr lang="en-US" sz="1600" dirty="0">
                <a:solidFill>
                  <a:srgbClr val="000000"/>
                </a:solidFill>
                <a:latin typeface="Century Gothic" panose="020B0502020202020204" pitchFamily="34" charset="0"/>
                <a:ea typeface="ＭＳ Ｐゴシック" charset="0"/>
              </a:rPr>
              <a:t>under </a:t>
            </a:r>
            <a:r>
              <a:rPr lang="en-US" sz="1600" b="1" dirty="0">
                <a:solidFill>
                  <a:srgbClr val="000000"/>
                </a:solidFill>
                <a:latin typeface="Century Gothic" panose="020B0502020202020204" pitchFamily="34" charset="0"/>
                <a:ea typeface="ＭＳ Ｐゴシック" charset="0"/>
              </a:rPr>
              <a:t>Polls.</a:t>
            </a:r>
            <a:r>
              <a:rPr lang="en-US" sz="1600" dirty="0">
                <a:solidFill>
                  <a:srgbClr val="000000"/>
                </a:solidFill>
                <a:latin typeface="Century Gothic" panose="020B0502020202020204" pitchFamily="34" charset="0"/>
                <a:ea typeface="ＭＳ Ｐゴシック" charset="0"/>
              </a:rPr>
              <a:t> Questions for presenters go there.</a:t>
            </a:r>
            <a:br>
              <a:rPr lang="en-US" sz="1600" dirty="0">
                <a:solidFill>
                  <a:srgbClr val="000000"/>
                </a:solidFill>
                <a:latin typeface="Century Gothic" panose="020B0502020202020204" pitchFamily="34" charset="0"/>
                <a:ea typeface="ＭＳ Ｐゴシック" charset="0"/>
              </a:rPr>
            </a:br>
            <a:endParaRPr lang="en-US" sz="800" dirty="0">
              <a:solidFill>
                <a:srgbClr val="000000"/>
              </a:solidFill>
              <a:latin typeface="Century Gothic" panose="020B0502020202020204" pitchFamily="34" charset="0"/>
              <a:ea typeface="ＭＳ Ｐゴシック" charset="0"/>
            </a:endParaRPr>
          </a:p>
          <a:p>
            <a:pPr marL="287338" indent="-287338" fontAlgn="base">
              <a:lnSpc>
                <a:spcPct val="150000"/>
              </a:lnSpc>
              <a:spcBef>
                <a:spcPct val="0"/>
              </a:spcBef>
              <a:spcAft>
                <a:spcPct val="0"/>
              </a:spcAft>
            </a:pPr>
            <a:r>
              <a:rPr lang="en-US" sz="1600" dirty="0">
                <a:solidFill>
                  <a:srgbClr val="000000"/>
                </a:solidFill>
                <a:latin typeface="Century Gothic" panose="020B0502020202020204" pitchFamily="34" charset="0"/>
                <a:ea typeface="ＭＳ Ｐゴシック" charset="0"/>
              </a:rPr>
              <a:t>3. Some sessions have other </a:t>
            </a:r>
            <a:r>
              <a:rPr lang="en-US" sz="1600" b="1" dirty="0">
                <a:solidFill>
                  <a:srgbClr val="000000"/>
                </a:solidFill>
                <a:latin typeface="Century Gothic" panose="020B0502020202020204" pitchFamily="34" charset="0"/>
                <a:ea typeface="ＭＳ Ｐゴシック" charset="0"/>
              </a:rPr>
              <a:t>Polls or </a:t>
            </a:r>
            <a:r>
              <a:rPr lang="en-US" sz="1600" dirty="0">
                <a:solidFill>
                  <a:srgbClr val="000000"/>
                </a:solidFill>
                <a:latin typeface="Century Gothic" panose="020B0502020202020204" pitchFamily="34" charset="0"/>
                <a:ea typeface="ＭＳ Ｐゴシック" charset="0"/>
              </a:rPr>
              <a:t>more</a:t>
            </a:r>
            <a:r>
              <a:rPr lang="en-US" sz="1600" b="1" dirty="0">
                <a:solidFill>
                  <a:srgbClr val="000000"/>
                </a:solidFill>
                <a:latin typeface="Century Gothic" panose="020B0502020202020204" pitchFamily="34" charset="0"/>
                <a:ea typeface="ＭＳ Ｐゴシック" charset="0"/>
              </a:rPr>
              <a:t> Specific Questions. </a:t>
            </a:r>
            <a:r>
              <a:rPr lang="en-US" sz="1600" dirty="0">
                <a:solidFill>
                  <a:srgbClr val="000000"/>
                </a:solidFill>
                <a:latin typeface="Century Gothic" panose="020B0502020202020204" pitchFamily="34" charset="0"/>
                <a:ea typeface="ＭＳ Ｐゴシック" charset="0"/>
              </a:rPr>
              <a:t>Complete those when prompted</a:t>
            </a:r>
          </a:p>
        </p:txBody>
      </p:sp>
    </p:spTree>
    <p:extLst>
      <p:ext uri="{BB962C8B-B14F-4D97-AF65-F5344CB8AC3E}">
        <p14:creationId xmlns:p14="http://schemas.microsoft.com/office/powerpoint/2010/main" val="1675687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22">
            <a:extLst>
              <a:ext uri="{FF2B5EF4-FFF2-40B4-BE49-F238E27FC236}">
                <a16:creationId xmlns:a16="http://schemas.microsoft.com/office/drawing/2014/main" id="{98C549AB-169E-214F-BD30-A16F1F0E586E}"/>
              </a:ext>
            </a:extLst>
          </p:cNvPr>
          <p:cNvSpPr>
            <a:spLocks noChangeArrowheads="1"/>
          </p:cNvSpPr>
          <p:nvPr/>
        </p:nvSpPr>
        <p:spPr bwMode="auto">
          <a:xfrm>
            <a:off x="2884688" y="4673276"/>
            <a:ext cx="2209225" cy="1686121"/>
          </a:xfrm>
          <a:prstGeom prst="flowChartAlternateProcess">
            <a:avLst/>
          </a:prstGeom>
          <a:solidFill>
            <a:schemeClr val="bg1"/>
          </a:solidFill>
          <a:ln w="9525">
            <a:solidFill>
              <a:srgbClr val="D30B1A"/>
            </a:solidFill>
            <a:miter lim="800000"/>
            <a:headEnd/>
            <a:tailEnd/>
          </a:ln>
        </p:spPr>
        <p:txBody>
          <a:bodyPr>
            <a:prstTxWarp prst="textNoShape">
              <a:avLst/>
            </a:prstTxWarp>
          </a:bodyPr>
          <a:lstStyle/>
          <a:p>
            <a:pPr marL="342797" indent="-342797" eaLnBrk="0" hangingPunct="0">
              <a:buFont typeface="Arial" panose="020B0604020202020204" pitchFamily="34" charset="0"/>
              <a:buChar char="•"/>
            </a:pPr>
            <a:r>
              <a:rPr lang="en-US" sz="1200" dirty="0">
                <a:solidFill>
                  <a:srgbClr val="D30B1A"/>
                </a:solidFill>
              </a:rPr>
              <a:t>Minimize Likelihood</a:t>
            </a:r>
          </a:p>
          <a:p>
            <a:pPr marL="342797" indent="-342797" eaLnBrk="0" hangingPunct="0">
              <a:buFont typeface="Arial" panose="020B0604020202020204" pitchFamily="34" charset="0"/>
              <a:buChar char="•"/>
            </a:pPr>
            <a:r>
              <a:rPr lang="en-US" sz="1200" dirty="0">
                <a:solidFill>
                  <a:srgbClr val="D30B1A"/>
                </a:solidFill>
              </a:rPr>
              <a:t>Neutralize</a:t>
            </a:r>
          </a:p>
          <a:p>
            <a:pPr marL="342797" indent="-342797" eaLnBrk="0" hangingPunct="0">
              <a:buFont typeface="Arial" panose="020B0604020202020204" pitchFamily="34" charset="0"/>
              <a:buChar char="•"/>
            </a:pPr>
            <a:r>
              <a:rPr lang="en-US" sz="1200" dirty="0">
                <a:solidFill>
                  <a:srgbClr val="D30B1A"/>
                </a:solidFill>
              </a:rPr>
              <a:t>Withhold S</a:t>
            </a:r>
            <a:r>
              <a:rPr lang="en-US" sz="1200" baseline="30000" dirty="0">
                <a:solidFill>
                  <a:srgbClr val="D30B1A"/>
                </a:solidFill>
              </a:rPr>
              <a:t>D</a:t>
            </a:r>
          </a:p>
          <a:p>
            <a:pPr marL="342797" indent="-342797" eaLnBrk="0" hangingPunct="0">
              <a:buFont typeface="Arial" panose="020B0604020202020204" pitchFamily="34" charset="0"/>
              <a:buChar char="•"/>
            </a:pPr>
            <a:r>
              <a:rPr lang="en-US" sz="1200" dirty="0">
                <a:solidFill>
                  <a:srgbClr val="D30B1A"/>
                </a:solidFill>
              </a:rPr>
              <a:t>Add prompts</a:t>
            </a:r>
          </a:p>
          <a:p>
            <a:pPr marL="342797" indent="-342797" eaLnBrk="0" hangingPunct="0">
              <a:buFont typeface="Arial" panose="020B0604020202020204" pitchFamily="34" charset="0"/>
              <a:buChar char="•"/>
            </a:pPr>
            <a:r>
              <a:rPr lang="en-US" sz="1200" dirty="0">
                <a:solidFill>
                  <a:srgbClr val="D30B1A"/>
                </a:solidFill>
              </a:rPr>
              <a:t>Increase S</a:t>
            </a:r>
            <a:r>
              <a:rPr lang="en-US" sz="1200" baseline="30000" dirty="0">
                <a:solidFill>
                  <a:srgbClr val="D30B1A"/>
                </a:solidFill>
              </a:rPr>
              <a:t>R</a:t>
            </a:r>
          </a:p>
        </p:txBody>
      </p:sp>
      <p:sp>
        <p:nvSpPr>
          <p:cNvPr id="25" name="Text Box 23">
            <a:extLst>
              <a:ext uri="{FF2B5EF4-FFF2-40B4-BE49-F238E27FC236}">
                <a16:creationId xmlns:a16="http://schemas.microsoft.com/office/drawing/2014/main" id="{680CD484-5769-B04E-8591-0341159E0E9E}"/>
              </a:ext>
            </a:extLst>
          </p:cNvPr>
          <p:cNvSpPr txBox="1">
            <a:spLocks noChangeArrowheads="1"/>
          </p:cNvSpPr>
          <p:nvPr/>
        </p:nvSpPr>
        <p:spPr bwMode="auto">
          <a:xfrm>
            <a:off x="2884688" y="3803586"/>
            <a:ext cx="2209225" cy="685621"/>
          </a:xfrm>
          <a:prstGeom prst="rect">
            <a:avLst/>
          </a:prstGeom>
          <a:solidFill>
            <a:srgbClr val="D30B1A"/>
          </a:solidFill>
          <a:ln w="9525">
            <a:solidFill>
              <a:schemeClr val="folHlink"/>
            </a:solidFill>
            <a:miter lim="800000"/>
            <a:headEnd/>
            <a:tailEnd/>
          </a:ln>
        </p:spPr>
        <p:txBody>
          <a:bodyPr>
            <a:prstTxWarp prst="textNoShape">
              <a:avLst/>
            </a:prstTxWarp>
          </a:bodyPr>
          <a:lstStyle/>
          <a:p>
            <a:pPr algn="ctr" eaLnBrk="0" hangingPunct="0"/>
            <a:r>
              <a:rPr lang="en-US" sz="1999" b="1" dirty="0">
                <a:solidFill>
                  <a:srgbClr val="FFFFFF"/>
                </a:solidFill>
              </a:rPr>
              <a:t>SETTING EVENT</a:t>
            </a:r>
          </a:p>
          <a:p>
            <a:pPr algn="ctr" eaLnBrk="0" hangingPunct="0"/>
            <a:r>
              <a:rPr lang="en-US" sz="1999" b="1" dirty="0">
                <a:solidFill>
                  <a:srgbClr val="FFFFFF"/>
                </a:solidFill>
              </a:rPr>
              <a:t>MANIPULATIONS</a:t>
            </a:r>
          </a:p>
        </p:txBody>
      </p:sp>
      <p:sp>
        <p:nvSpPr>
          <p:cNvPr id="26" name="AutoShape 24">
            <a:extLst>
              <a:ext uri="{FF2B5EF4-FFF2-40B4-BE49-F238E27FC236}">
                <a16:creationId xmlns:a16="http://schemas.microsoft.com/office/drawing/2014/main" id="{748173E8-9691-D243-9C21-9DF71604CFB5}"/>
              </a:ext>
            </a:extLst>
          </p:cNvPr>
          <p:cNvSpPr>
            <a:spLocks noChangeArrowheads="1"/>
          </p:cNvSpPr>
          <p:nvPr/>
        </p:nvSpPr>
        <p:spPr bwMode="auto">
          <a:xfrm>
            <a:off x="5246273" y="4673276"/>
            <a:ext cx="2209225" cy="1686121"/>
          </a:xfrm>
          <a:prstGeom prst="flowChartAlternateProcess">
            <a:avLst/>
          </a:prstGeom>
          <a:solidFill>
            <a:schemeClr val="bg1"/>
          </a:solidFill>
          <a:ln w="9525">
            <a:solidFill>
              <a:srgbClr val="D30B1A"/>
            </a:solidFill>
            <a:miter lim="800000"/>
            <a:headEnd/>
            <a:tailEnd/>
          </a:ln>
        </p:spPr>
        <p:txBody>
          <a:bodyPr>
            <a:prstTxWarp prst="textNoShape">
              <a:avLst/>
            </a:prstTxWarp>
          </a:bodyPr>
          <a:lstStyle/>
          <a:p>
            <a:pPr marL="342797" indent="-342797" eaLnBrk="0" hangingPunct="0">
              <a:buFont typeface="Arial" panose="020B0604020202020204" pitchFamily="34" charset="0"/>
              <a:buChar char="•"/>
            </a:pPr>
            <a:r>
              <a:rPr lang="en-US" sz="1200" dirty="0">
                <a:solidFill>
                  <a:srgbClr val="D30B1A"/>
                </a:solidFill>
              </a:rPr>
              <a:t>Redesign the environment</a:t>
            </a:r>
          </a:p>
          <a:p>
            <a:pPr marL="463411" lvl="1" indent="-161876" eaLnBrk="0" hangingPunct="0">
              <a:buFont typeface="Arial" panose="020B0604020202020204" pitchFamily="34" charset="0"/>
              <a:buChar char="•"/>
            </a:pPr>
            <a:r>
              <a:rPr lang="en-US" sz="1200" dirty="0">
                <a:solidFill>
                  <a:srgbClr val="D30B1A"/>
                </a:solidFill>
              </a:rPr>
              <a:t>Predictability</a:t>
            </a:r>
          </a:p>
          <a:p>
            <a:pPr marL="463411" lvl="1" indent="-161876" eaLnBrk="0" hangingPunct="0">
              <a:buFont typeface="Arial" panose="020B0604020202020204" pitchFamily="34" charset="0"/>
              <a:buChar char="•"/>
            </a:pPr>
            <a:r>
              <a:rPr lang="en-US" sz="1200" dirty="0">
                <a:solidFill>
                  <a:srgbClr val="D30B1A"/>
                </a:solidFill>
              </a:rPr>
              <a:t>Physical arrangement</a:t>
            </a:r>
          </a:p>
          <a:p>
            <a:pPr marL="463411" lvl="1" indent="-161876" eaLnBrk="0" hangingPunct="0">
              <a:buFont typeface="Arial" panose="020B0604020202020204" pitchFamily="34" charset="0"/>
              <a:buChar char="•"/>
            </a:pPr>
            <a:r>
              <a:rPr lang="en-US" sz="1200" dirty="0">
                <a:solidFill>
                  <a:srgbClr val="D30B1A"/>
                </a:solidFill>
              </a:rPr>
              <a:t>Choice</a:t>
            </a:r>
          </a:p>
          <a:p>
            <a:pPr marL="463411" lvl="1" indent="-161876" eaLnBrk="0" hangingPunct="0">
              <a:buFont typeface="Arial" panose="020B0604020202020204" pitchFamily="34" charset="0"/>
              <a:buChar char="•"/>
            </a:pPr>
            <a:r>
              <a:rPr lang="en-US" sz="1200" dirty="0">
                <a:solidFill>
                  <a:srgbClr val="D30B1A"/>
                </a:solidFill>
              </a:rPr>
              <a:t>Instructional Variables</a:t>
            </a:r>
          </a:p>
          <a:p>
            <a:pPr marL="342797" indent="-342797" eaLnBrk="0" hangingPunct="0">
              <a:buFont typeface="Arial" panose="020B0604020202020204" pitchFamily="34" charset="0"/>
              <a:buChar char="•"/>
            </a:pPr>
            <a:r>
              <a:rPr lang="en-US" sz="1200" dirty="0">
                <a:solidFill>
                  <a:srgbClr val="D30B1A"/>
                </a:solidFill>
              </a:rPr>
              <a:t>Add prompts</a:t>
            </a:r>
          </a:p>
          <a:p>
            <a:pPr marL="342797" indent="-342797" eaLnBrk="0" hangingPunct="0">
              <a:buFont typeface="Arial" panose="020B0604020202020204" pitchFamily="34" charset="0"/>
              <a:buChar char="•"/>
            </a:pPr>
            <a:endParaRPr lang="en-US" sz="1200" b="1" dirty="0">
              <a:solidFill>
                <a:srgbClr val="D30B1A"/>
              </a:solidFill>
            </a:endParaRPr>
          </a:p>
        </p:txBody>
      </p:sp>
      <p:sp>
        <p:nvSpPr>
          <p:cNvPr id="27" name="Text Box 25">
            <a:extLst>
              <a:ext uri="{FF2B5EF4-FFF2-40B4-BE49-F238E27FC236}">
                <a16:creationId xmlns:a16="http://schemas.microsoft.com/office/drawing/2014/main" id="{1A1CCEDE-ADF7-7C4B-B82D-6835A202F1CD}"/>
              </a:ext>
            </a:extLst>
          </p:cNvPr>
          <p:cNvSpPr txBox="1">
            <a:spLocks noChangeArrowheads="1"/>
          </p:cNvSpPr>
          <p:nvPr/>
        </p:nvSpPr>
        <p:spPr bwMode="auto">
          <a:xfrm>
            <a:off x="5246273" y="3803586"/>
            <a:ext cx="2209225" cy="685621"/>
          </a:xfrm>
          <a:prstGeom prst="rect">
            <a:avLst/>
          </a:prstGeom>
          <a:solidFill>
            <a:srgbClr val="D30B1A"/>
          </a:solidFill>
          <a:ln w="9525">
            <a:solidFill>
              <a:schemeClr val="folHlink"/>
            </a:solidFill>
            <a:miter lim="800000"/>
            <a:headEnd/>
            <a:tailEnd/>
          </a:ln>
        </p:spPr>
        <p:txBody>
          <a:bodyPr>
            <a:prstTxWarp prst="textNoShape">
              <a:avLst/>
            </a:prstTxWarp>
          </a:bodyPr>
          <a:lstStyle/>
          <a:p>
            <a:pPr algn="ctr" eaLnBrk="0" hangingPunct="0"/>
            <a:r>
              <a:rPr lang="en-US" sz="1999" b="1">
                <a:solidFill>
                  <a:srgbClr val="FFFFFF"/>
                </a:solidFill>
              </a:rPr>
              <a:t>ANTECEDENT</a:t>
            </a:r>
          </a:p>
          <a:p>
            <a:pPr algn="ctr" eaLnBrk="0" hangingPunct="0"/>
            <a:r>
              <a:rPr lang="en-US" sz="1999" b="1">
                <a:solidFill>
                  <a:srgbClr val="FFFFFF"/>
                </a:solidFill>
              </a:rPr>
              <a:t>MANIPULATIONS</a:t>
            </a:r>
          </a:p>
        </p:txBody>
      </p:sp>
      <p:sp>
        <p:nvSpPr>
          <p:cNvPr id="28" name="AutoShape 26">
            <a:extLst>
              <a:ext uri="{FF2B5EF4-FFF2-40B4-BE49-F238E27FC236}">
                <a16:creationId xmlns:a16="http://schemas.microsoft.com/office/drawing/2014/main" id="{3D185109-9849-0C4E-9F9A-51E975EC888E}"/>
              </a:ext>
            </a:extLst>
          </p:cNvPr>
          <p:cNvSpPr>
            <a:spLocks noChangeArrowheads="1"/>
          </p:cNvSpPr>
          <p:nvPr/>
        </p:nvSpPr>
        <p:spPr bwMode="auto">
          <a:xfrm>
            <a:off x="7531677" y="4673276"/>
            <a:ext cx="2209225" cy="1686121"/>
          </a:xfrm>
          <a:prstGeom prst="flowChartAlternateProcess">
            <a:avLst/>
          </a:prstGeom>
          <a:solidFill>
            <a:schemeClr val="bg1"/>
          </a:solidFill>
          <a:ln w="9525">
            <a:solidFill>
              <a:srgbClr val="D30B1A"/>
            </a:solidFill>
            <a:miter lim="800000"/>
            <a:headEnd/>
            <a:tailEnd/>
          </a:ln>
        </p:spPr>
        <p:txBody>
          <a:bodyPr>
            <a:prstTxWarp prst="textNoShape">
              <a:avLst/>
            </a:prstTxWarp>
          </a:bodyPr>
          <a:lstStyle/>
          <a:p>
            <a:pPr marL="342797" indent="-342797" eaLnBrk="0" hangingPunct="0">
              <a:buFont typeface="Arial" panose="020B0604020202020204" pitchFamily="34" charset="0"/>
              <a:buChar char="•"/>
            </a:pPr>
            <a:r>
              <a:rPr lang="en-US" sz="1200" dirty="0">
                <a:solidFill>
                  <a:srgbClr val="D30B1A"/>
                </a:solidFill>
              </a:rPr>
              <a:t>Explicitly teach replacement behavior</a:t>
            </a:r>
          </a:p>
          <a:p>
            <a:pPr marL="342797" indent="-342797" eaLnBrk="0" hangingPunct="0">
              <a:buFont typeface="Arial" panose="020B0604020202020204" pitchFamily="34" charset="0"/>
              <a:buChar char="•"/>
            </a:pPr>
            <a:r>
              <a:rPr lang="en-US" sz="1200" dirty="0">
                <a:solidFill>
                  <a:srgbClr val="D30B1A"/>
                </a:solidFill>
              </a:rPr>
              <a:t>Shape from replacement to desired behavior</a:t>
            </a:r>
          </a:p>
          <a:p>
            <a:pPr marL="342797" indent="-342797" eaLnBrk="0" hangingPunct="0">
              <a:buFont typeface="Arial" panose="020B0604020202020204" pitchFamily="34" charset="0"/>
              <a:buChar char="•"/>
            </a:pPr>
            <a:endParaRPr lang="en-US" sz="1200" b="1" dirty="0">
              <a:solidFill>
                <a:srgbClr val="D30B1A"/>
              </a:solidFill>
            </a:endParaRPr>
          </a:p>
        </p:txBody>
      </p:sp>
      <p:sp>
        <p:nvSpPr>
          <p:cNvPr id="29" name="Text Box 27">
            <a:extLst>
              <a:ext uri="{FF2B5EF4-FFF2-40B4-BE49-F238E27FC236}">
                <a16:creationId xmlns:a16="http://schemas.microsoft.com/office/drawing/2014/main" id="{31D65CE6-EF76-CB45-84C9-23394E4E7A2A}"/>
              </a:ext>
            </a:extLst>
          </p:cNvPr>
          <p:cNvSpPr txBox="1">
            <a:spLocks noChangeArrowheads="1"/>
          </p:cNvSpPr>
          <p:nvPr/>
        </p:nvSpPr>
        <p:spPr bwMode="auto">
          <a:xfrm>
            <a:off x="7531677" y="3803586"/>
            <a:ext cx="2209225" cy="685621"/>
          </a:xfrm>
          <a:prstGeom prst="rect">
            <a:avLst/>
          </a:prstGeom>
          <a:solidFill>
            <a:srgbClr val="D30B1A"/>
          </a:solidFill>
          <a:ln w="9525">
            <a:solidFill>
              <a:schemeClr val="folHlink"/>
            </a:solidFill>
            <a:miter lim="800000"/>
            <a:headEnd/>
            <a:tailEnd/>
          </a:ln>
        </p:spPr>
        <p:txBody>
          <a:bodyPr>
            <a:prstTxWarp prst="textNoShape">
              <a:avLst/>
            </a:prstTxWarp>
          </a:bodyPr>
          <a:lstStyle/>
          <a:p>
            <a:pPr algn="ctr" eaLnBrk="0" hangingPunct="0"/>
            <a:r>
              <a:rPr lang="en-US" sz="1999" b="1">
                <a:solidFill>
                  <a:srgbClr val="FFFFFF"/>
                </a:solidFill>
              </a:rPr>
              <a:t>WAYS TO TEACH</a:t>
            </a:r>
          </a:p>
          <a:p>
            <a:pPr algn="ctr" eaLnBrk="0" hangingPunct="0"/>
            <a:r>
              <a:rPr lang="en-US" sz="1999" b="1">
                <a:solidFill>
                  <a:srgbClr val="FFFFFF"/>
                </a:solidFill>
              </a:rPr>
              <a:t>BEHAVIORS</a:t>
            </a:r>
          </a:p>
        </p:txBody>
      </p:sp>
      <p:sp>
        <p:nvSpPr>
          <p:cNvPr id="30" name="AutoShape 28">
            <a:extLst>
              <a:ext uri="{FF2B5EF4-FFF2-40B4-BE49-F238E27FC236}">
                <a16:creationId xmlns:a16="http://schemas.microsoft.com/office/drawing/2014/main" id="{080F2D72-8788-664E-BAFD-C6C782292CE2}"/>
              </a:ext>
            </a:extLst>
          </p:cNvPr>
          <p:cNvSpPr>
            <a:spLocks noChangeArrowheads="1"/>
          </p:cNvSpPr>
          <p:nvPr/>
        </p:nvSpPr>
        <p:spPr bwMode="auto">
          <a:xfrm>
            <a:off x="9817082" y="4673276"/>
            <a:ext cx="2209225" cy="1686121"/>
          </a:xfrm>
          <a:prstGeom prst="flowChartAlternateProcess">
            <a:avLst/>
          </a:prstGeom>
          <a:solidFill>
            <a:schemeClr val="bg1"/>
          </a:solidFill>
          <a:ln w="9525">
            <a:solidFill>
              <a:srgbClr val="D30B1A"/>
            </a:solidFill>
            <a:miter lim="800000"/>
            <a:headEnd/>
            <a:tailEnd/>
          </a:ln>
        </p:spPr>
        <p:txBody>
          <a:bodyPr>
            <a:prstTxWarp prst="textNoShape">
              <a:avLst/>
            </a:prstTxWarp>
          </a:bodyPr>
          <a:lstStyle/>
          <a:p>
            <a:pPr marL="342797" indent="-342797" eaLnBrk="0" hangingPunct="0">
              <a:buFont typeface="Arial" panose="020B0604020202020204" pitchFamily="34" charset="0"/>
              <a:buChar char="•"/>
            </a:pPr>
            <a:r>
              <a:rPr lang="en-US" sz="1200" dirty="0">
                <a:solidFill>
                  <a:srgbClr val="D30B1A"/>
                </a:solidFill>
              </a:rPr>
              <a:t>Provide function-based reinforcement for replacement behavior</a:t>
            </a:r>
          </a:p>
          <a:p>
            <a:pPr marL="342797" indent="-342797" eaLnBrk="0" hangingPunct="0">
              <a:buFont typeface="Arial" panose="020B0604020202020204" pitchFamily="34" charset="0"/>
              <a:buChar char="•"/>
            </a:pPr>
            <a:r>
              <a:rPr lang="en-US" sz="1200" dirty="0">
                <a:solidFill>
                  <a:srgbClr val="D30B1A"/>
                </a:solidFill>
              </a:rPr>
              <a:t>Withhold function-based reinforcement for inappropriate behavior</a:t>
            </a:r>
          </a:p>
          <a:p>
            <a:pPr marL="342797" indent="-342797" eaLnBrk="0" hangingPunct="0">
              <a:buFont typeface="Arial" panose="020B0604020202020204" pitchFamily="34" charset="0"/>
              <a:buChar char="•"/>
            </a:pPr>
            <a:r>
              <a:rPr lang="en-US" sz="1200" dirty="0">
                <a:solidFill>
                  <a:srgbClr val="D30B1A"/>
                </a:solidFill>
              </a:rPr>
              <a:t>Add reinforcers for desired behavior</a:t>
            </a:r>
          </a:p>
          <a:p>
            <a:pPr marL="342797" indent="-342797" eaLnBrk="0" hangingPunct="0">
              <a:buFont typeface="Arial" panose="020B0604020202020204" pitchFamily="34" charset="0"/>
              <a:buChar char="•"/>
            </a:pPr>
            <a:endParaRPr lang="en-US" sz="1200" dirty="0">
              <a:solidFill>
                <a:srgbClr val="D30B1A"/>
              </a:solidFill>
            </a:endParaRPr>
          </a:p>
          <a:p>
            <a:pPr marL="342797" indent="-342797" eaLnBrk="0" hangingPunct="0">
              <a:buFont typeface="Arial" panose="020B0604020202020204" pitchFamily="34" charset="0"/>
              <a:buChar char="•"/>
            </a:pPr>
            <a:endParaRPr lang="en-US" sz="1200" dirty="0">
              <a:solidFill>
                <a:srgbClr val="D30B1A"/>
              </a:solidFill>
            </a:endParaRPr>
          </a:p>
          <a:p>
            <a:pPr marL="342797" indent="-342797" eaLnBrk="0" hangingPunct="0">
              <a:buFont typeface="Arial" panose="020B0604020202020204" pitchFamily="34" charset="0"/>
              <a:buChar char="•"/>
            </a:pPr>
            <a:endParaRPr lang="en-US" sz="1200" b="1" dirty="0">
              <a:solidFill>
                <a:srgbClr val="D30B1A"/>
              </a:solidFill>
            </a:endParaRPr>
          </a:p>
          <a:p>
            <a:pPr marL="342797" indent="-342797" eaLnBrk="0" hangingPunct="0">
              <a:buFont typeface="Arial" panose="020B0604020202020204" pitchFamily="34" charset="0"/>
              <a:buChar char="•"/>
            </a:pPr>
            <a:endParaRPr lang="en-US" sz="1200" b="1" dirty="0">
              <a:solidFill>
                <a:srgbClr val="D30B1A"/>
              </a:solidFill>
            </a:endParaRPr>
          </a:p>
        </p:txBody>
      </p:sp>
      <p:sp>
        <p:nvSpPr>
          <p:cNvPr id="31" name="Text Box 29">
            <a:extLst>
              <a:ext uri="{FF2B5EF4-FFF2-40B4-BE49-F238E27FC236}">
                <a16:creationId xmlns:a16="http://schemas.microsoft.com/office/drawing/2014/main" id="{098B397B-2704-1C44-81BE-02B886B06666}"/>
              </a:ext>
            </a:extLst>
          </p:cNvPr>
          <p:cNvSpPr txBox="1">
            <a:spLocks noChangeArrowheads="1"/>
          </p:cNvSpPr>
          <p:nvPr/>
        </p:nvSpPr>
        <p:spPr bwMode="auto">
          <a:xfrm>
            <a:off x="9817082" y="3803586"/>
            <a:ext cx="2209225" cy="685621"/>
          </a:xfrm>
          <a:prstGeom prst="rect">
            <a:avLst/>
          </a:prstGeom>
          <a:solidFill>
            <a:srgbClr val="D30B1A"/>
          </a:solidFill>
          <a:ln w="9525">
            <a:solidFill>
              <a:schemeClr val="folHlink"/>
            </a:solidFill>
            <a:miter lim="800000"/>
            <a:headEnd/>
            <a:tailEnd/>
          </a:ln>
        </p:spPr>
        <p:txBody>
          <a:bodyPr>
            <a:prstTxWarp prst="textNoShape">
              <a:avLst/>
            </a:prstTxWarp>
          </a:bodyPr>
          <a:lstStyle/>
          <a:p>
            <a:pPr algn="ctr" eaLnBrk="0" hangingPunct="0"/>
            <a:r>
              <a:rPr lang="en-US" sz="1999" b="1">
                <a:solidFill>
                  <a:srgbClr val="FFFFFF"/>
                </a:solidFill>
              </a:rPr>
              <a:t>CONSEQUENCE</a:t>
            </a:r>
          </a:p>
          <a:p>
            <a:pPr algn="ctr" eaLnBrk="0" hangingPunct="0"/>
            <a:r>
              <a:rPr lang="en-US" sz="1999" b="1">
                <a:solidFill>
                  <a:srgbClr val="FFFFFF"/>
                </a:solidFill>
              </a:rPr>
              <a:t>MANIPULATIONS</a:t>
            </a:r>
          </a:p>
        </p:txBody>
      </p:sp>
      <p:sp>
        <p:nvSpPr>
          <p:cNvPr id="32" name="Line 30">
            <a:extLst>
              <a:ext uri="{FF2B5EF4-FFF2-40B4-BE49-F238E27FC236}">
                <a16:creationId xmlns:a16="http://schemas.microsoft.com/office/drawing/2014/main" id="{84592516-0724-0747-946C-8DACFD6F2668}"/>
              </a:ext>
            </a:extLst>
          </p:cNvPr>
          <p:cNvSpPr>
            <a:spLocks noChangeShapeType="1"/>
          </p:cNvSpPr>
          <p:nvPr/>
        </p:nvSpPr>
        <p:spPr bwMode="auto">
          <a:xfrm>
            <a:off x="2884688" y="3651225"/>
            <a:ext cx="9141619" cy="0"/>
          </a:xfrm>
          <a:prstGeom prst="line">
            <a:avLst/>
          </a:prstGeom>
          <a:noFill/>
          <a:ln w="38100">
            <a:solidFill>
              <a:srgbClr val="800000"/>
            </a:solidFill>
            <a:round/>
            <a:headEnd/>
            <a:tailEnd/>
          </a:ln>
        </p:spPr>
        <p:txBody>
          <a:bodyPr>
            <a:prstTxWarp prst="textNoShape">
              <a:avLst/>
            </a:prstTxWarp>
          </a:bodyPr>
          <a:lstStyle/>
          <a:p>
            <a:endParaRPr lang="en-US" sz="1999"/>
          </a:p>
        </p:txBody>
      </p:sp>
      <p:sp>
        <p:nvSpPr>
          <p:cNvPr id="34" name="Title 1">
            <a:extLst>
              <a:ext uri="{FF2B5EF4-FFF2-40B4-BE49-F238E27FC236}">
                <a16:creationId xmlns:a16="http://schemas.microsoft.com/office/drawing/2014/main" id="{6F6BFA80-D1BF-BC4C-AB55-CB659E74BBE0}"/>
              </a:ext>
            </a:extLst>
          </p:cNvPr>
          <p:cNvSpPr>
            <a:spLocks noGrp="1"/>
          </p:cNvSpPr>
          <p:nvPr>
            <p:ph type="title"/>
          </p:nvPr>
        </p:nvSpPr>
        <p:spPr>
          <a:xfrm>
            <a:off x="837981" y="46918"/>
            <a:ext cx="10512862" cy="1325218"/>
          </a:xfrm>
        </p:spPr>
        <p:txBody>
          <a:bodyPr>
            <a:normAutofit/>
          </a:bodyPr>
          <a:lstStyle/>
          <a:p>
            <a:r>
              <a:rPr lang="en-US" b="1" dirty="0"/>
              <a:t>6. Comprehensive Supports:</a:t>
            </a:r>
            <a:br>
              <a:rPr lang="en-US" b="1" dirty="0"/>
            </a:br>
            <a:r>
              <a:rPr lang="en-US" b="1" i="1" dirty="0">
                <a:solidFill>
                  <a:srgbClr val="D30B1A"/>
                </a:solidFill>
              </a:rPr>
              <a:t>Matching the level of support to the level of need</a:t>
            </a:r>
          </a:p>
        </p:txBody>
      </p:sp>
      <p:sp>
        <p:nvSpPr>
          <p:cNvPr id="35" name="Triangle 34">
            <a:extLst>
              <a:ext uri="{FF2B5EF4-FFF2-40B4-BE49-F238E27FC236}">
                <a16:creationId xmlns:a16="http://schemas.microsoft.com/office/drawing/2014/main" id="{F516B31B-A53C-904E-97AF-71C765A1FDA8}"/>
              </a:ext>
            </a:extLst>
          </p:cNvPr>
          <p:cNvSpPr/>
          <p:nvPr/>
        </p:nvSpPr>
        <p:spPr>
          <a:xfrm>
            <a:off x="287129" y="1372136"/>
            <a:ext cx="2297917" cy="4323423"/>
          </a:xfrm>
          <a:prstGeom prst="triangle">
            <a:avLst/>
          </a:prstGeom>
          <a:solidFill>
            <a:schemeClr val="accent6">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solidFill>
                <a:schemeClr val="accent6">
                  <a:lumMod val="50000"/>
                </a:schemeClr>
              </a:solidFill>
            </a:endParaRPr>
          </a:p>
        </p:txBody>
      </p:sp>
      <p:sp>
        <p:nvSpPr>
          <p:cNvPr id="36" name="Triangle 35">
            <a:extLst>
              <a:ext uri="{FF2B5EF4-FFF2-40B4-BE49-F238E27FC236}">
                <a16:creationId xmlns:a16="http://schemas.microsoft.com/office/drawing/2014/main" id="{C3E75CE9-F2BB-7940-854F-5AC3CC81CC7D}"/>
              </a:ext>
            </a:extLst>
          </p:cNvPr>
          <p:cNvSpPr/>
          <p:nvPr/>
        </p:nvSpPr>
        <p:spPr>
          <a:xfrm>
            <a:off x="1184800" y="1652100"/>
            <a:ext cx="493045" cy="1050227"/>
          </a:xfrm>
          <a:prstGeom prst="triangle">
            <a:avLst/>
          </a:prstGeom>
          <a:solidFill>
            <a:schemeClr val="accent4">
              <a:lumMod val="60000"/>
              <a:lumOff val="4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solidFill>
                <a:schemeClr val="accent6">
                  <a:lumMod val="50000"/>
                </a:schemeClr>
              </a:solidFill>
            </a:endParaRPr>
          </a:p>
        </p:txBody>
      </p:sp>
      <p:sp>
        <p:nvSpPr>
          <p:cNvPr id="37" name="Triangle 36">
            <a:extLst>
              <a:ext uri="{FF2B5EF4-FFF2-40B4-BE49-F238E27FC236}">
                <a16:creationId xmlns:a16="http://schemas.microsoft.com/office/drawing/2014/main" id="{2E2F8EC3-5CAA-8B4E-8A65-AB2C9B72545C}"/>
              </a:ext>
            </a:extLst>
          </p:cNvPr>
          <p:cNvSpPr/>
          <p:nvPr/>
        </p:nvSpPr>
        <p:spPr>
          <a:xfrm>
            <a:off x="1332711" y="2005904"/>
            <a:ext cx="207080" cy="508925"/>
          </a:xfrm>
          <a:prstGeom prst="triangle">
            <a:avLst/>
          </a:prstGeom>
          <a:solidFill>
            <a:srgbClr val="FC9E8D"/>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solidFill>
                <a:schemeClr val="accent6">
                  <a:lumMod val="50000"/>
                </a:schemeClr>
              </a:solidFill>
            </a:endParaRPr>
          </a:p>
        </p:txBody>
      </p:sp>
      <p:sp>
        <p:nvSpPr>
          <p:cNvPr id="38" name="Text Box 23">
            <a:extLst>
              <a:ext uri="{FF2B5EF4-FFF2-40B4-BE49-F238E27FC236}">
                <a16:creationId xmlns:a16="http://schemas.microsoft.com/office/drawing/2014/main" id="{F2DB092A-5287-724A-8D0A-1A3BDBABC377}"/>
              </a:ext>
            </a:extLst>
          </p:cNvPr>
          <p:cNvSpPr txBox="1">
            <a:spLocks noChangeArrowheads="1"/>
          </p:cNvSpPr>
          <p:nvPr/>
        </p:nvSpPr>
        <p:spPr bwMode="auto">
          <a:xfrm>
            <a:off x="2808508" y="1372136"/>
            <a:ext cx="2209225" cy="417393"/>
          </a:xfrm>
          <a:prstGeom prst="rect">
            <a:avLst/>
          </a:prstGeom>
          <a:solidFill>
            <a:srgbClr val="D30B1A"/>
          </a:solidFill>
          <a:ln w="9525">
            <a:solidFill>
              <a:schemeClr val="folHlink"/>
            </a:solidFill>
            <a:miter lim="800000"/>
            <a:headEnd/>
            <a:tailEnd/>
          </a:ln>
        </p:spPr>
        <p:txBody>
          <a:bodyPr>
            <a:prstTxWarp prst="textNoShape">
              <a:avLst/>
            </a:prstTxWarp>
          </a:bodyPr>
          <a:lstStyle/>
          <a:p>
            <a:pPr algn="ctr" eaLnBrk="0" hangingPunct="0"/>
            <a:r>
              <a:rPr lang="en-US" sz="1999" b="1" dirty="0">
                <a:solidFill>
                  <a:srgbClr val="FFFFFF"/>
                </a:solidFill>
              </a:rPr>
              <a:t>SETTING EVENT</a:t>
            </a:r>
          </a:p>
        </p:txBody>
      </p:sp>
      <p:sp>
        <p:nvSpPr>
          <p:cNvPr id="39" name="Text Box 25">
            <a:extLst>
              <a:ext uri="{FF2B5EF4-FFF2-40B4-BE49-F238E27FC236}">
                <a16:creationId xmlns:a16="http://schemas.microsoft.com/office/drawing/2014/main" id="{749999BC-7099-6042-9FF7-40400FC7A68E}"/>
              </a:ext>
            </a:extLst>
          </p:cNvPr>
          <p:cNvSpPr txBox="1">
            <a:spLocks noChangeArrowheads="1"/>
          </p:cNvSpPr>
          <p:nvPr/>
        </p:nvSpPr>
        <p:spPr bwMode="auto">
          <a:xfrm>
            <a:off x="5170093" y="1372136"/>
            <a:ext cx="2209225" cy="417390"/>
          </a:xfrm>
          <a:prstGeom prst="rect">
            <a:avLst/>
          </a:prstGeom>
          <a:solidFill>
            <a:srgbClr val="D30B1A"/>
          </a:solidFill>
          <a:ln w="9525">
            <a:solidFill>
              <a:schemeClr val="folHlink"/>
            </a:solidFill>
            <a:miter lim="800000"/>
            <a:headEnd/>
            <a:tailEnd/>
          </a:ln>
        </p:spPr>
        <p:txBody>
          <a:bodyPr>
            <a:prstTxWarp prst="textNoShape">
              <a:avLst/>
            </a:prstTxWarp>
          </a:bodyPr>
          <a:lstStyle/>
          <a:p>
            <a:pPr algn="ctr" eaLnBrk="0" hangingPunct="0"/>
            <a:r>
              <a:rPr lang="en-US" sz="1999" b="1" dirty="0">
                <a:solidFill>
                  <a:srgbClr val="FFFFFF"/>
                </a:solidFill>
              </a:rPr>
              <a:t>ANTECEDENT</a:t>
            </a:r>
          </a:p>
        </p:txBody>
      </p:sp>
      <p:sp>
        <p:nvSpPr>
          <p:cNvPr id="40" name="Text Box 27">
            <a:extLst>
              <a:ext uri="{FF2B5EF4-FFF2-40B4-BE49-F238E27FC236}">
                <a16:creationId xmlns:a16="http://schemas.microsoft.com/office/drawing/2014/main" id="{9817775F-DB9A-0140-A3B1-A7A59D0BDDAD}"/>
              </a:ext>
            </a:extLst>
          </p:cNvPr>
          <p:cNvSpPr txBox="1">
            <a:spLocks noChangeArrowheads="1"/>
          </p:cNvSpPr>
          <p:nvPr/>
        </p:nvSpPr>
        <p:spPr bwMode="auto">
          <a:xfrm>
            <a:off x="7455497" y="1372136"/>
            <a:ext cx="2209225" cy="417384"/>
          </a:xfrm>
          <a:prstGeom prst="rect">
            <a:avLst/>
          </a:prstGeom>
          <a:solidFill>
            <a:srgbClr val="D30B1A"/>
          </a:solidFill>
          <a:ln w="9525">
            <a:solidFill>
              <a:schemeClr val="folHlink"/>
            </a:solidFill>
            <a:miter lim="800000"/>
            <a:headEnd/>
            <a:tailEnd/>
          </a:ln>
        </p:spPr>
        <p:txBody>
          <a:bodyPr>
            <a:prstTxWarp prst="textNoShape">
              <a:avLst/>
            </a:prstTxWarp>
          </a:bodyPr>
          <a:lstStyle/>
          <a:p>
            <a:pPr algn="ctr" eaLnBrk="0" hangingPunct="0"/>
            <a:r>
              <a:rPr lang="en-US" sz="1999" b="1" dirty="0">
                <a:solidFill>
                  <a:srgbClr val="FFFFFF"/>
                </a:solidFill>
              </a:rPr>
              <a:t>BEHAVIORS</a:t>
            </a:r>
          </a:p>
        </p:txBody>
      </p:sp>
      <p:sp>
        <p:nvSpPr>
          <p:cNvPr id="41" name="Text Box 29">
            <a:extLst>
              <a:ext uri="{FF2B5EF4-FFF2-40B4-BE49-F238E27FC236}">
                <a16:creationId xmlns:a16="http://schemas.microsoft.com/office/drawing/2014/main" id="{F4284AE8-D6D9-EA45-B898-E5A36A34EB66}"/>
              </a:ext>
            </a:extLst>
          </p:cNvPr>
          <p:cNvSpPr txBox="1">
            <a:spLocks noChangeArrowheads="1"/>
          </p:cNvSpPr>
          <p:nvPr/>
        </p:nvSpPr>
        <p:spPr bwMode="auto">
          <a:xfrm>
            <a:off x="9740902" y="1372136"/>
            <a:ext cx="2209225" cy="417378"/>
          </a:xfrm>
          <a:prstGeom prst="rect">
            <a:avLst/>
          </a:prstGeom>
          <a:solidFill>
            <a:srgbClr val="D30B1A"/>
          </a:solidFill>
          <a:ln w="9525">
            <a:solidFill>
              <a:schemeClr val="folHlink"/>
            </a:solidFill>
            <a:miter lim="800000"/>
            <a:headEnd/>
            <a:tailEnd/>
          </a:ln>
        </p:spPr>
        <p:txBody>
          <a:bodyPr>
            <a:prstTxWarp prst="textNoShape">
              <a:avLst/>
            </a:prstTxWarp>
          </a:bodyPr>
          <a:lstStyle/>
          <a:p>
            <a:pPr algn="ctr" eaLnBrk="0" hangingPunct="0"/>
            <a:r>
              <a:rPr lang="en-US" sz="1999" b="1" dirty="0">
                <a:solidFill>
                  <a:srgbClr val="FFFFFF"/>
                </a:solidFill>
              </a:rPr>
              <a:t>CONSEQUENCES</a:t>
            </a:r>
          </a:p>
        </p:txBody>
      </p:sp>
      <p:sp>
        <p:nvSpPr>
          <p:cNvPr id="42" name="AutoShape 22">
            <a:extLst>
              <a:ext uri="{FF2B5EF4-FFF2-40B4-BE49-F238E27FC236}">
                <a16:creationId xmlns:a16="http://schemas.microsoft.com/office/drawing/2014/main" id="{5A6A1A5D-D2FD-3744-84F8-772739064A0F}"/>
              </a:ext>
            </a:extLst>
          </p:cNvPr>
          <p:cNvSpPr>
            <a:spLocks noChangeArrowheads="1"/>
          </p:cNvSpPr>
          <p:nvPr/>
        </p:nvSpPr>
        <p:spPr bwMode="auto">
          <a:xfrm>
            <a:off x="2808508" y="2428065"/>
            <a:ext cx="2209225" cy="417379"/>
          </a:xfrm>
          <a:prstGeom prst="flowChartAlternateProcess">
            <a:avLst/>
          </a:prstGeom>
          <a:solidFill>
            <a:schemeClr val="bg1"/>
          </a:solidFill>
          <a:ln w="9525">
            <a:solidFill>
              <a:srgbClr val="D30B1A"/>
            </a:solidFill>
            <a:miter lim="800000"/>
            <a:headEnd/>
            <a:tailEnd/>
          </a:ln>
        </p:spPr>
        <p:txBody>
          <a:bodyPr wrap="none" tIns="0" bIns="0" anchor="ctr">
            <a:prstTxWarp prst="textNoShape">
              <a:avLst/>
            </a:prstTxWarp>
          </a:bodyPr>
          <a:lstStyle/>
          <a:p>
            <a:pPr algn="ctr" eaLnBrk="0" hangingPunct="0"/>
            <a:r>
              <a:rPr lang="en-US" sz="1200" dirty="0">
                <a:solidFill>
                  <a:srgbClr val="D30B1A"/>
                </a:solidFill>
              </a:rPr>
              <a:t>Motivating Operations or SEs</a:t>
            </a:r>
          </a:p>
        </p:txBody>
      </p:sp>
      <p:sp>
        <p:nvSpPr>
          <p:cNvPr id="43" name="AutoShape 22">
            <a:extLst>
              <a:ext uri="{FF2B5EF4-FFF2-40B4-BE49-F238E27FC236}">
                <a16:creationId xmlns:a16="http://schemas.microsoft.com/office/drawing/2014/main" id="{58EEAD87-BD0B-CB4E-9605-A5EDBA4F1677}"/>
              </a:ext>
            </a:extLst>
          </p:cNvPr>
          <p:cNvSpPr>
            <a:spLocks noChangeArrowheads="1"/>
          </p:cNvSpPr>
          <p:nvPr/>
        </p:nvSpPr>
        <p:spPr bwMode="auto">
          <a:xfrm>
            <a:off x="5093912" y="2418669"/>
            <a:ext cx="2209225" cy="417379"/>
          </a:xfrm>
          <a:prstGeom prst="flowChartAlternateProcess">
            <a:avLst/>
          </a:prstGeom>
          <a:solidFill>
            <a:schemeClr val="bg1"/>
          </a:solidFill>
          <a:ln w="9525">
            <a:solidFill>
              <a:srgbClr val="D30B1A"/>
            </a:solidFill>
            <a:miter lim="800000"/>
            <a:headEnd/>
            <a:tailEnd/>
          </a:ln>
        </p:spPr>
        <p:txBody>
          <a:bodyPr wrap="none" tIns="0" bIns="0" anchor="ctr">
            <a:prstTxWarp prst="textNoShape">
              <a:avLst/>
            </a:prstTxWarp>
          </a:bodyPr>
          <a:lstStyle/>
          <a:p>
            <a:pPr algn="ctr" eaLnBrk="0" hangingPunct="0"/>
            <a:r>
              <a:rPr lang="en-US" sz="1200" dirty="0">
                <a:solidFill>
                  <a:srgbClr val="D30B1A"/>
                </a:solidFill>
              </a:rPr>
              <a:t>Triggering Events</a:t>
            </a:r>
          </a:p>
        </p:txBody>
      </p:sp>
      <p:sp>
        <p:nvSpPr>
          <p:cNvPr id="44" name="AutoShape 22">
            <a:extLst>
              <a:ext uri="{FF2B5EF4-FFF2-40B4-BE49-F238E27FC236}">
                <a16:creationId xmlns:a16="http://schemas.microsoft.com/office/drawing/2014/main" id="{4388F590-AC98-664D-ABE1-1DFC6B63FDDC}"/>
              </a:ext>
            </a:extLst>
          </p:cNvPr>
          <p:cNvSpPr>
            <a:spLocks noChangeArrowheads="1"/>
          </p:cNvSpPr>
          <p:nvPr/>
        </p:nvSpPr>
        <p:spPr bwMode="auto">
          <a:xfrm>
            <a:off x="7455497" y="2437460"/>
            <a:ext cx="2209225" cy="417379"/>
          </a:xfrm>
          <a:prstGeom prst="flowChartAlternateProcess">
            <a:avLst/>
          </a:prstGeom>
          <a:solidFill>
            <a:schemeClr val="bg1"/>
          </a:solidFill>
          <a:ln w="9525">
            <a:solidFill>
              <a:srgbClr val="D30B1A"/>
            </a:solidFill>
            <a:miter lim="800000"/>
            <a:headEnd/>
            <a:tailEnd/>
          </a:ln>
        </p:spPr>
        <p:txBody>
          <a:bodyPr wrap="none" tIns="0" bIns="0" anchor="ctr">
            <a:prstTxWarp prst="textNoShape">
              <a:avLst/>
            </a:prstTxWarp>
          </a:bodyPr>
          <a:lstStyle/>
          <a:p>
            <a:pPr algn="ctr" eaLnBrk="0" hangingPunct="0"/>
            <a:r>
              <a:rPr lang="en-US" sz="1200" dirty="0">
                <a:solidFill>
                  <a:srgbClr val="D30B1A"/>
                </a:solidFill>
              </a:rPr>
              <a:t>Contextually Inappropriate</a:t>
            </a:r>
          </a:p>
        </p:txBody>
      </p:sp>
      <p:sp>
        <p:nvSpPr>
          <p:cNvPr id="45" name="AutoShape 22">
            <a:extLst>
              <a:ext uri="{FF2B5EF4-FFF2-40B4-BE49-F238E27FC236}">
                <a16:creationId xmlns:a16="http://schemas.microsoft.com/office/drawing/2014/main" id="{9A383813-3469-9741-8266-155216FC3701}"/>
              </a:ext>
            </a:extLst>
          </p:cNvPr>
          <p:cNvSpPr>
            <a:spLocks noChangeArrowheads="1"/>
          </p:cNvSpPr>
          <p:nvPr/>
        </p:nvSpPr>
        <p:spPr bwMode="auto">
          <a:xfrm>
            <a:off x="9740902" y="2428065"/>
            <a:ext cx="2209225" cy="417379"/>
          </a:xfrm>
          <a:prstGeom prst="flowChartAlternateProcess">
            <a:avLst/>
          </a:prstGeom>
          <a:solidFill>
            <a:schemeClr val="bg1"/>
          </a:solidFill>
          <a:ln w="9525">
            <a:solidFill>
              <a:srgbClr val="D30B1A"/>
            </a:solidFill>
            <a:miter lim="800000"/>
            <a:headEnd/>
            <a:tailEnd/>
          </a:ln>
        </p:spPr>
        <p:txBody>
          <a:bodyPr wrap="none" tIns="0" bIns="0" anchor="ctr">
            <a:prstTxWarp prst="textNoShape">
              <a:avLst/>
            </a:prstTxWarp>
          </a:bodyPr>
          <a:lstStyle/>
          <a:p>
            <a:pPr algn="ctr" eaLnBrk="0" hangingPunct="0"/>
            <a:r>
              <a:rPr lang="en-US" sz="1200" dirty="0">
                <a:solidFill>
                  <a:srgbClr val="D30B1A"/>
                </a:solidFill>
              </a:rPr>
              <a:t>Maintaining Function</a:t>
            </a:r>
          </a:p>
        </p:txBody>
      </p:sp>
      <p:sp>
        <p:nvSpPr>
          <p:cNvPr id="46" name="AutoShape 22">
            <a:extLst>
              <a:ext uri="{FF2B5EF4-FFF2-40B4-BE49-F238E27FC236}">
                <a16:creationId xmlns:a16="http://schemas.microsoft.com/office/drawing/2014/main" id="{E7A77EB4-9F40-1D4A-8D05-6AE8747389A1}"/>
              </a:ext>
            </a:extLst>
          </p:cNvPr>
          <p:cNvSpPr>
            <a:spLocks noChangeArrowheads="1"/>
          </p:cNvSpPr>
          <p:nvPr/>
        </p:nvSpPr>
        <p:spPr bwMode="auto">
          <a:xfrm>
            <a:off x="7455497" y="3025941"/>
            <a:ext cx="2209225" cy="417379"/>
          </a:xfrm>
          <a:prstGeom prst="flowChartAlternateProcess">
            <a:avLst/>
          </a:prstGeom>
          <a:solidFill>
            <a:schemeClr val="bg1"/>
          </a:solidFill>
          <a:ln w="9525">
            <a:solidFill>
              <a:srgbClr val="D30B1A"/>
            </a:solidFill>
            <a:miter lim="800000"/>
            <a:headEnd/>
            <a:tailEnd/>
          </a:ln>
        </p:spPr>
        <p:txBody>
          <a:bodyPr wrap="none" tIns="0" bIns="0" anchor="ctr">
            <a:prstTxWarp prst="textNoShape">
              <a:avLst/>
            </a:prstTxWarp>
          </a:bodyPr>
          <a:lstStyle/>
          <a:p>
            <a:pPr algn="ctr" eaLnBrk="0" hangingPunct="0"/>
            <a:r>
              <a:rPr lang="en-US" sz="1200" dirty="0">
                <a:solidFill>
                  <a:srgbClr val="D30B1A"/>
                </a:solidFill>
              </a:rPr>
              <a:t>Replacement Behavior</a:t>
            </a:r>
          </a:p>
        </p:txBody>
      </p:sp>
      <p:sp>
        <p:nvSpPr>
          <p:cNvPr id="47" name="AutoShape 22">
            <a:extLst>
              <a:ext uri="{FF2B5EF4-FFF2-40B4-BE49-F238E27FC236}">
                <a16:creationId xmlns:a16="http://schemas.microsoft.com/office/drawing/2014/main" id="{36510CC1-C859-C941-A4FE-0744B0C2582F}"/>
              </a:ext>
            </a:extLst>
          </p:cNvPr>
          <p:cNvSpPr>
            <a:spLocks noChangeArrowheads="1"/>
          </p:cNvSpPr>
          <p:nvPr/>
        </p:nvSpPr>
        <p:spPr bwMode="auto">
          <a:xfrm>
            <a:off x="7455497" y="1856234"/>
            <a:ext cx="2209225" cy="417379"/>
          </a:xfrm>
          <a:prstGeom prst="flowChartAlternateProcess">
            <a:avLst/>
          </a:prstGeom>
          <a:solidFill>
            <a:schemeClr val="bg1"/>
          </a:solidFill>
          <a:ln w="9525">
            <a:solidFill>
              <a:srgbClr val="D30B1A"/>
            </a:solidFill>
            <a:miter lim="800000"/>
            <a:headEnd/>
            <a:tailEnd/>
          </a:ln>
        </p:spPr>
        <p:txBody>
          <a:bodyPr wrap="none" tIns="0" bIns="0" anchor="ctr">
            <a:prstTxWarp prst="textNoShape">
              <a:avLst/>
            </a:prstTxWarp>
          </a:bodyPr>
          <a:lstStyle/>
          <a:p>
            <a:pPr algn="ctr" eaLnBrk="0" hangingPunct="0"/>
            <a:r>
              <a:rPr lang="en-US" sz="1200" dirty="0">
                <a:solidFill>
                  <a:srgbClr val="D30B1A"/>
                </a:solidFill>
              </a:rPr>
              <a:t>Contextually Appropriate</a:t>
            </a:r>
          </a:p>
        </p:txBody>
      </p:sp>
      <p:sp>
        <p:nvSpPr>
          <p:cNvPr id="48" name="Right Arrow 47">
            <a:extLst>
              <a:ext uri="{FF2B5EF4-FFF2-40B4-BE49-F238E27FC236}">
                <a16:creationId xmlns:a16="http://schemas.microsoft.com/office/drawing/2014/main" id="{6B7EBC5B-F34C-9D4F-95B1-0F80CAC21839}"/>
              </a:ext>
            </a:extLst>
          </p:cNvPr>
          <p:cNvSpPr/>
          <p:nvPr/>
        </p:nvSpPr>
        <p:spPr>
          <a:xfrm>
            <a:off x="4919940" y="2526241"/>
            <a:ext cx="431688" cy="241216"/>
          </a:xfrm>
          <a:prstGeom prst="rightArrow">
            <a:avLst/>
          </a:prstGeom>
          <a:solidFill>
            <a:srgbClr val="D30B1A"/>
          </a:solidFill>
          <a:ln>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9" name="Right Arrow 48">
            <a:extLst>
              <a:ext uri="{FF2B5EF4-FFF2-40B4-BE49-F238E27FC236}">
                <a16:creationId xmlns:a16="http://schemas.microsoft.com/office/drawing/2014/main" id="{42CB6711-6FFE-414D-A8E4-9D02FDF10A12}"/>
              </a:ext>
            </a:extLst>
          </p:cNvPr>
          <p:cNvSpPr/>
          <p:nvPr/>
        </p:nvSpPr>
        <p:spPr>
          <a:xfrm>
            <a:off x="7153316" y="2516146"/>
            <a:ext cx="431688" cy="241216"/>
          </a:xfrm>
          <a:prstGeom prst="rightArrow">
            <a:avLst/>
          </a:prstGeom>
          <a:solidFill>
            <a:srgbClr val="D30B1A"/>
          </a:solidFill>
          <a:ln>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0" name="Right Arrow 49">
            <a:extLst>
              <a:ext uri="{FF2B5EF4-FFF2-40B4-BE49-F238E27FC236}">
                <a16:creationId xmlns:a16="http://schemas.microsoft.com/office/drawing/2014/main" id="{7315F6C3-85CC-BE4D-877D-173CAA449460}"/>
              </a:ext>
            </a:extLst>
          </p:cNvPr>
          <p:cNvSpPr/>
          <p:nvPr/>
        </p:nvSpPr>
        <p:spPr>
          <a:xfrm>
            <a:off x="9525058" y="2526241"/>
            <a:ext cx="431688" cy="241216"/>
          </a:xfrm>
          <a:prstGeom prst="rightArrow">
            <a:avLst/>
          </a:prstGeom>
          <a:solidFill>
            <a:srgbClr val="D30B1A"/>
          </a:solidFill>
          <a:ln>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1" name="Right Arrow 50">
            <a:extLst>
              <a:ext uri="{FF2B5EF4-FFF2-40B4-BE49-F238E27FC236}">
                <a16:creationId xmlns:a16="http://schemas.microsoft.com/office/drawing/2014/main" id="{17D109B1-D033-EA4C-A017-C713C9054781}"/>
              </a:ext>
            </a:extLst>
          </p:cNvPr>
          <p:cNvSpPr/>
          <p:nvPr/>
        </p:nvSpPr>
        <p:spPr>
          <a:xfrm rot="19429121">
            <a:off x="7153316" y="2090156"/>
            <a:ext cx="431688" cy="241216"/>
          </a:xfrm>
          <a:prstGeom prst="rightArrow">
            <a:avLst/>
          </a:prstGeom>
          <a:solidFill>
            <a:srgbClr val="D30B1A"/>
          </a:solidFill>
          <a:ln>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2" name="Right Arrow 51">
            <a:extLst>
              <a:ext uri="{FF2B5EF4-FFF2-40B4-BE49-F238E27FC236}">
                <a16:creationId xmlns:a16="http://schemas.microsoft.com/office/drawing/2014/main" id="{2DE21E0D-AE91-694E-8F06-BAD51F532095}"/>
              </a:ext>
            </a:extLst>
          </p:cNvPr>
          <p:cNvSpPr/>
          <p:nvPr/>
        </p:nvSpPr>
        <p:spPr>
          <a:xfrm rot="19429121">
            <a:off x="9601238" y="2994124"/>
            <a:ext cx="431688" cy="241216"/>
          </a:xfrm>
          <a:prstGeom prst="rightArrow">
            <a:avLst/>
          </a:prstGeom>
          <a:solidFill>
            <a:srgbClr val="D30B1A"/>
          </a:solidFill>
          <a:ln>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3" name="Right Arrow 52">
            <a:extLst>
              <a:ext uri="{FF2B5EF4-FFF2-40B4-BE49-F238E27FC236}">
                <a16:creationId xmlns:a16="http://schemas.microsoft.com/office/drawing/2014/main" id="{987C69EA-A708-0642-B3D8-DE97C2003199}"/>
              </a:ext>
            </a:extLst>
          </p:cNvPr>
          <p:cNvSpPr/>
          <p:nvPr/>
        </p:nvSpPr>
        <p:spPr>
          <a:xfrm rot="1948823">
            <a:off x="7124130" y="2996071"/>
            <a:ext cx="431688" cy="241216"/>
          </a:xfrm>
          <a:prstGeom prst="rightArrow">
            <a:avLst/>
          </a:prstGeom>
          <a:solidFill>
            <a:srgbClr val="D30B1A"/>
          </a:solidFill>
          <a:ln>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5" name="AutoShape 22">
            <a:extLst>
              <a:ext uri="{FF2B5EF4-FFF2-40B4-BE49-F238E27FC236}">
                <a16:creationId xmlns:a16="http://schemas.microsoft.com/office/drawing/2014/main" id="{54EC1EC7-E90C-294D-8C4E-B75C8EE053C0}"/>
              </a:ext>
            </a:extLst>
          </p:cNvPr>
          <p:cNvSpPr>
            <a:spLocks noChangeArrowheads="1"/>
          </p:cNvSpPr>
          <p:nvPr/>
        </p:nvSpPr>
        <p:spPr bwMode="auto">
          <a:xfrm>
            <a:off x="9751500" y="1888561"/>
            <a:ext cx="2209225" cy="417379"/>
          </a:xfrm>
          <a:prstGeom prst="flowChartAlternateProcess">
            <a:avLst/>
          </a:prstGeom>
          <a:solidFill>
            <a:schemeClr val="bg1"/>
          </a:solidFill>
          <a:ln w="9525">
            <a:solidFill>
              <a:srgbClr val="D30B1A"/>
            </a:solidFill>
            <a:miter lim="800000"/>
            <a:headEnd/>
            <a:tailEnd/>
          </a:ln>
        </p:spPr>
        <p:txBody>
          <a:bodyPr wrap="none" tIns="0" bIns="0" anchor="ctr">
            <a:prstTxWarp prst="textNoShape">
              <a:avLst/>
            </a:prstTxWarp>
          </a:bodyPr>
          <a:lstStyle/>
          <a:p>
            <a:pPr algn="ctr" eaLnBrk="0" hangingPunct="0"/>
            <a:r>
              <a:rPr lang="en-US" sz="1200" dirty="0">
                <a:solidFill>
                  <a:srgbClr val="D30B1A"/>
                </a:solidFill>
              </a:rPr>
              <a:t>Typical Consequences</a:t>
            </a:r>
          </a:p>
        </p:txBody>
      </p:sp>
      <p:sp>
        <p:nvSpPr>
          <p:cNvPr id="56" name="Right Arrow 55">
            <a:extLst>
              <a:ext uri="{FF2B5EF4-FFF2-40B4-BE49-F238E27FC236}">
                <a16:creationId xmlns:a16="http://schemas.microsoft.com/office/drawing/2014/main" id="{B917119B-EB1F-AB42-A7EE-398CAD97725B}"/>
              </a:ext>
            </a:extLst>
          </p:cNvPr>
          <p:cNvSpPr/>
          <p:nvPr/>
        </p:nvSpPr>
        <p:spPr>
          <a:xfrm>
            <a:off x="9555751" y="1959163"/>
            <a:ext cx="431688" cy="241216"/>
          </a:xfrm>
          <a:prstGeom prst="rightArrow">
            <a:avLst/>
          </a:prstGeom>
          <a:solidFill>
            <a:srgbClr val="D30B1A"/>
          </a:solidFill>
          <a:ln>
            <a:solidFill>
              <a:srgbClr val="D30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8" name="Text Box 23">
            <a:extLst>
              <a:ext uri="{FF2B5EF4-FFF2-40B4-BE49-F238E27FC236}">
                <a16:creationId xmlns:a16="http://schemas.microsoft.com/office/drawing/2014/main" id="{AD27A2AB-9FE3-3740-93A2-E456F2969726}"/>
              </a:ext>
            </a:extLst>
          </p:cNvPr>
          <p:cNvSpPr txBox="1">
            <a:spLocks noChangeArrowheads="1"/>
          </p:cNvSpPr>
          <p:nvPr/>
        </p:nvSpPr>
        <p:spPr bwMode="auto">
          <a:xfrm>
            <a:off x="2884687" y="6447772"/>
            <a:ext cx="9141618" cy="363277"/>
          </a:xfrm>
          <a:prstGeom prst="rect">
            <a:avLst/>
          </a:prstGeom>
          <a:solidFill>
            <a:srgbClr val="D30B1A"/>
          </a:solidFill>
          <a:ln w="9525">
            <a:solidFill>
              <a:schemeClr val="folHlink"/>
            </a:solidFill>
            <a:miter lim="800000"/>
            <a:headEnd/>
            <a:tailEnd/>
          </a:ln>
        </p:spPr>
        <p:txBody>
          <a:bodyPr>
            <a:prstTxWarp prst="textNoShape">
              <a:avLst/>
            </a:prstTxWarp>
          </a:bodyPr>
          <a:lstStyle/>
          <a:p>
            <a:pPr algn="ctr" eaLnBrk="0" hangingPunct="0"/>
            <a:r>
              <a:rPr lang="en-US" sz="1999" b="1" dirty="0">
                <a:solidFill>
                  <a:srgbClr val="FFFFFF"/>
                </a:solidFill>
              </a:rPr>
              <a:t>IMPLEMENTATION PLAN</a:t>
            </a:r>
          </a:p>
        </p:txBody>
      </p:sp>
      <p:sp>
        <p:nvSpPr>
          <p:cNvPr id="59" name="TextBox 58">
            <a:extLst>
              <a:ext uri="{FF2B5EF4-FFF2-40B4-BE49-F238E27FC236}">
                <a16:creationId xmlns:a16="http://schemas.microsoft.com/office/drawing/2014/main" id="{ECE61476-6AF1-7240-BE0E-A4CF2BBAAC44}"/>
              </a:ext>
            </a:extLst>
          </p:cNvPr>
          <p:cNvSpPr txBox="1"/>
          <p:nvPr/>
        </p:nvSpPr>
        <p:spPr>
          <a:xfrm>
            <a:off x="197130" y="5932538"/>
            <a:ext cx="2387917" cy="646163"/>
          </a:xfrm>
          <a:prstGeom prst="rect">
            <a:avLst/>
          </a:prstGeom>
          <a:noFill/>
        </p:spPr>
        <p:txBody>
          <a:bodyPr wrap="square" rtlCol="0">
            <a:spAutoFit/>
          </a:bodyPr>
          <a:lstStyle/>
          <a:p>
            <a:pPr algn="ctr"/>
            <a:r>
              <a:rPr lang="en-US" sz="1799" dirty="0"/>
              <a:t>(Crone, Horner, &amp; Hawken, 2015)</a:t>
            </a:r>
          </a:p>
        </p:txBody>
      </p:sp>
      <p:sp>
        <p:nvSpPr>
          <p:cNvPr id="54" name="Slide Number Placeholder 4">
            <a:extLst>
              <a:ext uri="{FF2B5EF4-FFF2-40B4-BE49-F238E27FC236}">
                <a16:creationId xmlns:a16="http://schemas.microsoft.com/office/drawing/2014/main" id="{265AD6DD-EAFB-4FCC-AFCD-9A1DB2D692A3}"/>
              </a:ext>
            </a:extLst>
          </p:cNvPr>
          <p:cNvSpPr>
            <a:spLocks noGrp="1"/>
          </p:cNvSpPr>
          <p:nvPr>
            <p:ph type="sldNum" sz="quarter" idx="14"/>
          </p:nvPr>
        </p:nvSpPr>
        <p:spPr>
          <a:xfrm>
            <a:off x="11950126" y="6534395"/>
            <a:ext cx="2742486" cy="365030"/>
          </a:xfrm>
        </p:spPr>
        <p:txBody>
          <a:bodyPr/>
          <a:lstStyle/>
          <a:p>
            <a:fld id="{99A20822-4A49-4D36-86E3-300BA48D3F00}" type="slidenum">
              <a:rPr lang="en-US" sz="1000"/>
              <a:pPr/>
              <a:t>50</a:t>
            </a:fld>
            <a:endParaRPr lang="en-US" sz="1000" dirty="0"/>
          </a:p>
        </p:txBody>
      </p:sp>
    </p:spTree>
    <p:extLst>
      <p:ext uri="{BB962C8B-B14F-4D97-AF65-F5344CB8AC3E}">
        <p14:creationId xmlns:p14="http://schemas.microsoft.com/office/powerpoint/2010/main" val="2535898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646" y="96402"/>
            <a:ext cx="11131165" cy="777721"/>
          </a:xfrm>
        </p:spPr>
        <p:txBody>
          <a:bodyPr>
            <a:normAutofit/>
          </a:bodyPr>
          <a:lstStyle/>
          <a:p>
            <a:r>
              <a:rPr lang="en-US" sz="3599" dirty="0"/>
              <a:t>Continuum of Tier 3 Across Levels</a:t>
            </a:r>
          </a:p>
        </p:txBody>
      </p:sp>
      <p:graphicFrame>
        <p:nvGraphicFramePr>
          <p:cNvPr id="6" name="Table 5"/>
          <p:cNvGraphicFramePr>
            <a:graphicFrameLocks noGrp="1"/>
          </p:cNvGraphicFramePr>
          <p:nvPr/>
        </p:nvGraphicFramePr>
        <p:xfrm>
          <a:off x="449647" y="874123"/>
          <a:ext cx="11289529" cy="5983816"/>
        </p:xfrm>
        <a:graphic>
          <a:graphicData uri="http://schemas.openxmlformats.org/drawingml/2006/table">
            <a:tbl>
              <a:tblPr firstRow="1" firstCol="1" bandRow="1">
                <a:tableStyleId>{5940675A-B579-460E-94D1-54222C63F5DA}</a:tableStyleId>
              </a:tblPr>
              <a:tblGrid>
                <a:gridCol w="685319">
                  <a:extLst>
                    <a:ext uri="{9D8B030D-6E8A-4147-A177-3AD203B41FA5}">
                      <a16:colId xmlns:a16="http://schemas.microsoft.com/office/drawing/2014/main" val="20000"/>
                    </a:ext>
                  </a:extLst>
                </a:gridCol>
                <a:gridCol w="3706454">
                  <a:extLst>
                    <a:ext uri="{9D8B030D-6E8A-4147-A177-3AD203B41FA5}">
                      <a16:colId xmlns:a16="http://schemas.microsoft.com/office/drawing/2014/main" val="20001"/>
                    </a:ext>
                  </a:extLst>
                </a:gridCol>
                <a:gridCol w="2561819">
                  <a:extLst>
                    <a:ext uri="{9D8B030D-6E8A-4147-A177-3AD203B41FA5}">
                      <a16:colId xmlns:a16="http://schemas.microsoft.com/office/drawing/2014/main" val="20002"/>
                    </a:ext>
                  </a:extLst>
                </a:gridCol>
                <a:gridCol w="4335937">
                  <a:extLst>
                    <a:ext uri="{9D8B030D-6E8A-4147-A177-3AD203B41FA5}">
                      <a16:colId xmlns:a16="http://schemas.microsoft.com/office/drawing/2014/main" val="20003"/>
                    </a:ext>
                  </a:extLst>
                </a:gridCol>
              </a:tblGrid>
              <a:tr h="268816">
                <a:tc>
                  <a:txBody>
                    <a:bodyPr/>
                    <a:lstStyle/>
                    <a:p>
                      <a:pPr marL="0" marR="0" algn="ctr">
                        <a:lnSpc>
                          <a:spcPct val="125000"/>
                        </a:lnSpc>
                        <a:spcBef>
                          <a:spcPts val="0"/>
                        </a:spcBef>
                        <a:spcAft>
                          <a:spcPts val="0"/>
                        </a:spcAft>
                      </a:pPr>
                      <a:r>
                        <a:rPr lang="en-US" sz="1200" b="1" spc="-5" dirty="0">
                          <a:effectLst/>
                        </a:rPr>
                        <a:t>Feature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tc>
                  <a:txBody>
                    <a:bodyPr/>
                    <a:lstStyle/>
                    <a:p>
                      <a:pPr marL="0" marR="0" algn="ctr">
                        <a:lnSpc>
                          <a:spcPct val="125000"/>
                        </a:lnSpc>
                        <a:spcBef>
                          <a:spcPts val="0"/>
                        </a:spcBef>
                        <a:spcAft>
                          <a:spcPts val="0"/>
                        </a:spcAft>
                      </a:pPr>
                      <a:r>
                        <a:rPr lang="en-US" sz="1200" b="1" spc="-5" dirty="0">
                          <a:effectLst/>
                        </a:rPr>
                        <a:t>Level 1 (efficient)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tc>
                  <a:txBody>
                    <a:bodyPr/>
                    <a:lstStyle/>
                    <a:p>
                      <a:pPr marL="0" marR="0" algn="ctr">
                        <a:lnSpc>
                          <a:spcPct val="125000"/>
                        </a:lnSpc>
                        <a:spcBef>
                          <a:spcPts val="0"/>
                        </a:spcBef>
                        <a:spcAft>
                          <a:spcPts val="0"/>
                        </a:spcAft>
                      </a:pPr>
                      <a:r>
                        <a:rPr lang="en-US" sz="1200" b="1" spc="-5" dirty="0">
                          <a:effectLst/>
                        </a:rPr>
                        <a:t>Level 2 (comprehensive)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tc>
                  <a:txBody>
                    <a:bodyPr/>
                    <a:lstStyle/>
                    <a:p>
                      <a:pPr marL="0" marR="0" algn="ctr">
                        <a:lnSpc>
                          <a:spcPct val="125000"/>
                        </a:lnSpc>
                        <a:spcBef>
                          <a:spcPts val="0"/>
                        </a:spcBef>
                        <a:spcAft>
                          <a:spcPts val="0"/>
                        </a:spcAft>
                      </a:pPr>
                      <a:r>
                        <a:rPr lang="en-US" sz="1200" b="1" spc="-5" dirty="0">
                          <a:effectLst/>
                        </a:rPr>
                        <a:t>Level 3 (wrap around)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extLst>
                  <a:ext uri="{0D108BD9-81ED-4DB2-BD59-A6C34878D82A}">
                    <a16:rowId xmlns:a16="http://schemas.microsoft.com/office/drawing/2014/main" val="10000"/>
                  </a:ext>
                </a:extLst>
              </a:tr>
              <a:tr h="1354293">
                <a:tc>
                  <a:txBody>
                    <a:bodyPr/>
                    <a:lstStyle/>
                    <a:p>
                      <a:pPr marL="71755" marR="71755" algn="ctr">
                        <a:lnSpc>
                          <a:spcPct val="125000"/>
                        </a:lnSpc>
                        <a:spcBef>
                          <a:spcPts val="0"/>
                        </a:spcBef>
                        <a:spcAft>
                          <a:spcPts val="0"/>
                        </a:spcAft>
                      </a:pPr>
                      <a:r>
                        <a:rPr lang="en-US" sz="1200" b="1" spc="-5" dirty="0">
                          <a:effectLst/>
                        </a:rPr>
                        <a:t>Teaming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vert="vert270" anchor="ctr"/>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dirty="0">
                          <a:effectLst/>
                        </a:rPr>
                        <a:t>Team is small in size</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May only consist of a school-based consultant  and teacher</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Family input is sought</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Student is included when appropriate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dirty="0">
                          <a:effectLst/>
                        </a:rPr>
                        <a:t>Team size expands to include multiple people within the school, the family and the student</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Team roles and responsibilities defined</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Consensus process established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dirty="0">
                          <a:effectLst/>
                        </a:rPr>
                        <a:t>Team size expands to include people from all areas of student’s life who are vested in ensuring student is successful</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Outside agencies and other supports are enrolled</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Includes person-centered planning models to develop a vision and targeted goals that lead to a wrap-around system of supports for the student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extLst>
                  <a:ext uri="{0D108BD9-81ED-4DB2-BD59-A6C34878D82A}">
                    <a16:rowId xmlns:a16="http://schemas.microsoft.com/office/drawing/2014/main" val="10001"/>
                  </a:ext>
                </a:extLst>
              </a:tr>
              <a:tr h="1354293">
                <a:tc>
                  <a:txBody>
                    <a:bodyPr/>
                    <a:lstStyle/>
                    <a:p>
                      <a:pPr marL="71755" marR="71755" algn="ctr">
                        <a:lnSpc>
                          <a:spcPct val="125000"/>
                        </a:lnSpc>
                        <a:spcBef>
                          <a:spcPts val="0"/>
                        </a:spcBef>
                        <a:spcAft>
                          <a:spcPts val="0"/>
                        </a:spcAft>
                      </a:pPr>
                      <a:r>
                        <a:rPr lang="en-US" sz="1200" b="1" spc="-5" dirty="0">
                          <a:effectLst/>
                        </a:rPr>
                        <a:t>FBA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vert="vert270" anchor="ctr"/>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dirty="0">
                          <a:effectLst/>
                        </a:rPr>
                        <a:t>Gathering of FBA information primarily indirect methods (e.g., within structured meeting) with a hypothesis developed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a:effectLst/>
                        </a:rPr>
                        <a:t>Both indirect and direct methods of gathering FBA data used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dirty="0">
                          <a:effectLst/>
                        </a:rPr>
                        <a:t>In addition to the FBA, other data to be collected include:</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Strength-needs assessment</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Goals/vision reflecting voice of student and family</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Personal, family, and community resources</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Other assessment information to identify additional areas of need or conditions that inform intervention (e.g., medical exam)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extLst>
                  <a:ext uri="{0D108BD9-81ED-4DB2-BD59-A6C34878D82A}">
                    <a16:rowId xmlns:a16="http://schemas.microsoft.com/office/drawing/2014/main" val="10002"/>
                  </a:ext>
                </a:extLst>
              </a:tr>
              <a:tr h="1125753">
                <a:tc>
                  <a:txBody>
                    <a:bodyPr/>
                    <a:lstStyle/>
                    <a:p>
                      <a:pPr marL="71755" marR="71755" algn="ctr">
                        <a:lnSpc>
                          <a:spcPct val="125000"/>
                        </a:lnSpc>
                        <a:spcBef>
                          <a:spcPts val="0"/>
                        </a:spcBef>
                        <a:spcAft>
                          <a:spcPts val="0"/>
                        </a:spcAft>
                      </a:pPr>
                      <a:r>
                        <a:rPr lang="en-US" sz="1200" b="1" spc="-5" dirty="0">
                          <a:effectLst/>
                        </a:rPr>
                        <a:t>BIP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vert="vert270" anchor="ctr"/>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dirty="0">
                          <a:effectLst/>
                        </a:rPr>
                        <a:t>Plan developed within the FBA meeting</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Primary intervention focuses on teaching and reinforcement strategies suggested by the hypothesis</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Plan addresses contextual/environmental factors that enhance success and minimize failure of the plan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a:effectLst/>
                        </a:rPr>
                        <a:t>Multiple component plan developed that links to the hypothesis.</a:t>
                      </a:r>
                      <a:endParaRPr lang="en-US" sz="120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a:effectLst/>
                        </a:rPr>
                        <a:t>Safety plan developed if needed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dirty="0">
                          <a:effectLst/>
                        </a:rPr>
                        <a:t>Full range of intervention options considered</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Action plan that addresses goals developed from vision</a:t>
                      </a:r>
                      <a:endParaRPr lang="en-US" sz="1200" dirty="0">
                        <a:effectLst/>
                      </a:endParaRPr>
                    </a:p>
                    <a:p>
                      <a:pPr marL="102870" marR="0" indent="-102870">
                        <a:lnSpc>
                          <a:spcPct val="125000"/>
                        </a:lnSpc>
                        <a:spcBef>
                          <a:spcPts val="0"/>
                        </a:spcBef>
                        <a:spcAft>
                          <a:spcPts val="0"/>
                        </a:spcAft>
                      </a:pPr>
                      <a:r>
                        <a:rPr lang="en-US" sz="1200" spc="-5"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extLst>
                  <a:ext uri="{0D108BD9-81ED-4DB2-BD59-A6C34878D82A}">
                    <a16:rowId xmlns:a16="http://schemas.microsoft.com/office/drawing/2014/main" val="10003"/>
                  </a:ext>
                </a:extLst>
              </a:tr>
              <a:tr h="1811374">
                <a:tc>
                  <a:txBody>
                    <a:bodyPr/>
                    <a:lstStyle/>
                    <a:p>
                      <a:pPr marL="71755" marR="71755" algn="ctr">
                        <a:lnSpc>
                          <a:spcPct val="125000"/>
                        </a:lnSpc>
                        <a:spcBef>
                          <a:spcPts val="0"/>
                        </a:spcBef>
                        <a:spcAft>
                          <a:spcPts val="0"/>
                        </a:spcAft>
                      </a:pPr>
                      <a:r>
                        <a:rPr lang="en-US" sz="1200" b="1" spc="-5" dirty="0">
                          <a:effectLst/>
                        </a:rPr>
                        <a:t>Progress Monitoring and Follow-up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vert="vert270" anchor="ctr"/>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dirty="0">
                          <a:effectLst/>
                        </a:rPr>
                        <a:t>Plan for collecting student outcome data</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Plan for collecting fidelity of intervention implementation</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Plan for following  up with team within reasonable time frame (e.g., 3 weeks) to review response to intervention</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Decision-making structure established for determining next steps based on response to intervention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dirty="0">
                          <a:effectLst/>
                        </a:rPr>
                        <a:t>In addition to fidelity and student outcome data, social validity, and alliance between facilitator of process and implementer of plan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tc>
                  <a:txBody>
                    <a:bodyPr/>
                    <a:lstStyle/>
                    <a:p>
                      <a:pPr marL="342900" marR="0" lvl="0" indent="-342900">
                        <a:lnSpc>
                          <a:spcPct val="125000"/>
                        </a:lnSpc>
                        <a:spcBef>
                          <a:spcPts val="0"/>
                        </a:spcBef>
                        <a:spcAft>
                          <a:spcPts val="0"/>
                        </a:spcAft>
                        <a:buFont typeface="Symbol" panose="05050102010706020507" pitchFamily="18" charset="2"/>
                        <a:buChar char=""/>
                      </a:pPr>
                      <a:r>
                        <a:rPr lang="en-US" sz="1200" spc="-5" dirty="0">
                          <a:effectLst/>
                        </a:rPr>
                        <a:t>Outcome measures broader than student change in behaviors (e.g., quality of life)</a:t>
                      </a:r>
                      <a:endParaRPr lang="en-US" sz="12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200" spc="-5" dirty="0">
                          <a:effectLst/>
                        </a:rPr>
                        <a:t>Coordination of multiple agencies planned including consistent follow-up to determine progress in action steps to meeting goals derived from vision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24" marR="9124"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4542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457" y="2562451"/>
            <a:ext cx="10512862" cy="1325218"/>
          </a:xfrm>
        </p:spPr>
        <p:txBody>
          <a:bodyPr>
            <a:noAutofit/>
          </a:bodyPr>
          <a:lstStyle/>
          <a:p>
            <a:pPr algn="ctr"/>
            <a:r>
              <a:rPr lang="en-US" sz="4400" dirty="0"/>
              <a:t>7. Data Systems:</a:t>
            </a:r>
            <a:br>
              <a:rPr lang="en-US" sz="4400" dirty="0"/>
            </a:br>
            <a:r>
              <a:rPr lang="en-US" sz="4400" i="1" dirty="0">
                <a:solidFill>
                  <a:srgbClr val="D30B1A"/>
                </a:solidFill>
              </a:rPr>
              <a:t>Do we have data to help use with problem-solving?</a:t>
            </a:r>
            <a:endParaRPr lang="en-US" sz="4400" b="1" dirty="0"/>
          </a:p>
        </p:txBody>
      </p:sp>
      <p:sp>
        <p:nvSpPr>
          <p:cNvPr id="4" name="Text Placeholder 3"/>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2809982-FCA5-4216-8C7B-6780CCB98959}"/>
              </a:ext>
            </a:extLst>
          </p:cNvPr>
          <p:cNvSpPr txBox="1">
            <a:spLocks/>
          </p:cNvSpPr>
          <p:nvPr/>
        </p:nvSpPr>
        <p:spPr>
          <a:xfrm>
            <a:off x="11833317" y="6492078"/>
            <a:ext cx="2742486" cy="3650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9A20822-4A49-4D36-86E3-300BA48D3F00}" type="slidenum">
              <a:rPr lang="en-US" sz="1000"/>
              <a:pPr/>
              <a:t>52</a:t>
            </a:fld>
            <a:endParaRPr lang="en-US" sz="1000" dirty="0"/>
          </a:p>
        </p:txBody>
      </p:sp>
    </p:spTree>
    <p:extLst>
      <p:ext uri="{BB962C8B-B14F-4D97-AF65-F5344CB8AC3E}">
        <p14:creationId xmlns:p14="http://schemas.microsoft.com/office/powerpoint/2010/main" val="416057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Data Systems</a:t>
            </a:r>
            <a:endParaRPr lang="en-US" dirty="0"/>
          </a:p>
        </p:txBody>
      </p:sp>
      <p:sp>
        <p:nvSpPr>
          <p:cNvPr id="7" name="Content Placeholder 6"/>
          <p:cNvSpPr>
            <a:spLocks noGrp="1"/>
          </p:cNvSpPr>
          <p:nvPr>
            <p:ph idx="1"/>
          </p:nvPr>
        </p:nvSpPr>
        <p:spPr/>
        <p:txBody>
          <a:bodyPr>
            <a:normAutofit fontScale="92500" lnSpcReduction="20000"/>
          </a:bodyPr>
          <a:lstStyle/>
          <a:p>
            <a:r>
              <a:rPr lang="en-US"/>
              <a:t>Do you have a data system that does the following:</a:t>
            </a:r>
          </a:p>
          <a:p>
            <a:pPr lvl="1"/>
            <a:r>
              <a:rPr lang="en-US"/>
              <a:t>Identify students needing tier 3 supports</a:t>
            </a:r>
          </a:p>
          <a:p>
            <a:pPr lvl="1"/>
            <a:r>
              <a:rPr lang="en-US"/>
              <a:t>Provide baseline (pre-intervention) data that lets you know how all students needing t3 are doing before intervention and post (after intervention)-how all students are doing after intervention</a:t>
            </a:r>
          </a:p>
          <a:p>
            <a:pPr lvl="1"/>
            <a:r>
              <a:rPr lang="en-US"/>
              <a:t>Drill into data by looking at students in specific schools, grade levels, categories, classrooms</a:t>
            </a:r>
          </a:p>
          <a:p>
            <a:pPr lvl="1"/>
            <a:r>
              <a:rPr lang="en-US"/>
              <a:t>Provide fidelity data</a:t>
            </a:r>
          </a:p>
          <a:p>
            <a:pPr lvl="1"/>
            <a:r>
              <a:rPr lang="en-US"/>
              <a:t>Identify the specific problem and replacement behaviors</a:t>
            </a:r>
          </a:p>
          <a:p>
            <a:pPr lvl="1"/>
            <a:r>
              <a:rPr lang="en-US"/>
              <a:t>Identifies the interventions being implemented</a:t>
            </a:r>
          </a:p>
          <a:p>
            <a:r>
              <a:rPr lang="en-US"/>
              <a:t>Data are required for making data-based decisions</a:t>
            </a:r>
          </a:p>
          <a:p>
            <a:pPr lvl="1"/>
            <a:endParaRPr lang="en-US" dirty="0"/>
          </a:p>
        </p:txBody>
      </p:sp>
      <p:sp>
        <p:nvSpPr>
          <p:cNvPr id="5" name="Slide Number Placeholder 4"/>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1548485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12678" y="1743699"/>
            <a:ext cx="11431719" cy="4342269"/>
          </a:xfrm>
        </p:spPr>
        <p:txBody>
          <a:bodyPr>
            <a:noAutofit/>
          </a:bodyPr>
          <a:lstStyle/>
          <a:p>
            <a:pPr>
              <a:spcBef>
                <a:spcPts val="800"/>
              </a:spcBef>
              <a:spcAft>
                <a:spcPts val="800"/>
              </a:spcAft>
            </a:pPr>
            <a:r>
              <a:rPr lang="en-US" sz="2799" dirty="0"/>
              <a:t>Data systems exist for school and student Tier 3 team problem-solving: Aggregated (i.e., overall school-level) Tier 3 data are summarized and reported to staff at least monthly on </a:t>
            </a:r>
            <a:r>
              <a:rPr lang="en-US" sz="2799" dirty="0">
                <a:solidFill>
                  <a:srgbClr val="FF0000"/>
                </a:solidFill>
              </a:rPr>
              <a:t>(a) fidelity of support plan implementation, and (b) impact on student outcomes.</a:t>
            </a:r>
          </a:p>
          <a:p>
            <a:pPr>
              <a:spcBef>
                <a:spcPts val="800"/>
              </a:spcBef>
              <a:spcAft>
                <a:spcPts val="800"/>
              </a:spcAft>
            </a:pPr>
            <a:r>
              <a:rPr lang="en-US" sz="2799" dirty="0"/>
              <a:t>Use of disaggregated data for deeper analysis</a:t>
            </a:r>
          </a:p>
          <a:p>
            <a:pPr>
              <a:spcBef>
                <a:spcPts val="800"/>
              </a:spcBef>
              <a:spcAft>
                <a:spcPts val="800"/>
              </a:spcAft>
            </a:pPr>
            <a:r>
              <a:rPr lang="en-US" sz="2799" dirty="0"/>
              <a:t>Use of data and data-based problem-solving occurs at district, school, student team levels</a:t>
            </a:r>
          </a:p>
          <a:p>
            <a:pPr>
              <a:spcBef>
                <a:spcPts val="800"/>
              </a:spcBef>
              <a:spcAft>
                <a:spcPts val="800"/>
              </a:spcAft>
            </a:pPr>
            <a:r>
              <a:rPr lang="en-US" sz="2799" dirty="0"/>
              <a:t>Data are used to track access and success of students receiving Tier 3 supports</a:t>
            </a:r>
            <a:br>
              <a:rPr lang="en-US" sz="2799" dirty="0"/>
            </a:br>
            <a:endParaRPr lang="en-US" sz="2799" dirty="0"/>
          </a:p>
        </p:txBody>
      </p:sp>
      <p:sp>
        <p:nvSpPr>
          <p:cNvPr id="5" name="Slide Number Placeholder 4"/>
          <p:cNvSpPr>
            <a:spLocks noGrp="1"/>
          </p:cNvSpPr>
          <p:nvPr>
            <p:ph type="sldNum" sz="quarter" idx="14"/>
          </p:nvPr>
        </p:nvSpPr>
        <p:spPr>
          <a:xfrm>
            <a:off x="11802077" y="6492078"/>
            <a:ext cx="359860" cy="365030"/>
          </a:xfrm>
        </p:spPr>
        <p:txBody>
          <a:bodyPr/>
          <a:lstStyle/>
          <a:p>
            <a:fld id="{99A20822-4A49-4D36-86E3-300BA48D3F00}" type="slidenum">
              <a:rPr lang="en-US" sz="1000"/>
              <a:pPr/>
              <a:t>54</a:t>
            </a:fld>
            <a:endParaRPr lang="en-US" sz="1000" dirty="0"/>
          </a:p>
        </p:txBody>
      </p:sp>
      <p:sp>
        <p:nvSpPr>
          <p:cNvPr id="7" name="Title 1">
            <a:extLst>
              <a:ext uri="{FF2B5EF4-FFF2-40B4-BE49-F238E27FC236}">
                <a16:creationId xmlns:a16="http://schemas.microsoft.com/office/drawing/2014/main" id="{52BE1600-6BB2-5947-97F1-BE36060FAB8F}"/>
              </a:ext>
            </a:extLst>
          </p:cNvPr>
          <p:cNvSpPr>
            <a:spLocks noGrp="1"/>
          </p:cNvSpPr>
          <p:nvPr>
            <p:ph type="title"/>
          </p:nvPr>
        </p:nvSpPr>
        <p:spPr>
          <a:xfrm>
            <a:off x="751260" y="348208"/>
            <a:ext cx="11050817" cy="1192436"/>
          </a:xfrm>
        </p:spPr>
        <p:txBody>
          <a:bodyPr>
            <a:normAutofit/>
          </a:bodyPr>
          <a:lstStyle/>
          <a:p>
            <a:r>
              <a:rPr lang="en-US" b="1" dirty="0"/>
              <a:t>7. Data Systems:</a:t>
            </a:r>
            <a:br>
              <a:rPr lang="en-US" b="1" dirty="0"/>
            </a:br>
            <a:r>
              <a:rPr lang="en-US" b="1" i="1" dirty="0">
                <a:solidFill>
                  <a:srgbClr val="D30B1A"/>
                </a:solidFill>
              </a:rPr>
              <a:t>Do we have data to help use with problem-solving?</a:t>
            </a:r>
          </a:p>
        </p:txBody>
      </p:sp>
    </p:spTree>
    <p:extLst>
      <p:ext uri="{BB962C8B-B14F-4D97-AF65-F5344CB8AC3E}">
        <p14:creationId xmlns:p14="http://schemas.microsoft.com/office/powerpoint/2010/main" val="682217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57083" y="1585440"/>
            <a:ext cx="11271616" cy="4342269"/>
          </a:xfrm>
        </p:spPr>
        <p:txBody>
          <a:bodyPr>
            <a:normAutofit/>
          </a:bodyPr>
          <a:lstStyle/>
          <a:p>
            <a:pPr marL="0" indent="0">
              <a:spcBef>
                <a:spcPts val="500"/>
              </a:spcBef>
              <a:spcAft>
                <a:spcPts val="500"/>
              </a:spcAft>
              <a:buNone/>
            </a:pPr>
            <a:r>
              <a:rPr lang="en-US" sz="2399" b="1" u="sng" dirty="0"/>
              <a:t>Decision Support Data System</a:t>
            </a:r>
            <a:endParaRPr lang="en-US" sz="2399" dirty="0"/>
          </a:p>
          <a:p>
            <a:pPr>
              <a:spcBef>
                <a:spcPts val="500"/>
              </a:spcBef>
              <a:spcAft>
                <a:spcPts val="500"/>
              </a:spcAft>
            </a:pPr>
            <a:r>
              <a:rPr lang="en-US" sz="2399" dirty="0"/>
              <a:t>System for identifying, collecting, and analyzing data for decision-making by program administrators and practitioners. These systems enable educators to make </a:t>
            </a:r>
            <a:r>
              <a:rPr lang="en-US" sz="2399" i="1" dirty="0"/>
              <a:t>informed </a:t>
            </a:r>
            <a:r>
              <a:rPr lang="en-US" sz="2399" dirty="0"/>
              <a:t>and </a:t>
            </a:r>
            <a:r>
              <a:rPr lang="en-US" sz="2399" i="1" dirty="0"/>
              <a:t>intentional </a:t>
            </a:r>
            <a:r>
              <a:rPr lang="en-US" sz="2399" dirty="0"/>
              <a:t>decisions about critical implementation supports. The data system needs to provide timely, accurate, and reliable data for decision-making. </a:t>
            </a:r>
          </a:p>
          <a:p>
            <a:pPr>
              <a:spcBef>
                <a:spcPts val="500"/>
              </a:spcBef>
              <a:spcAft>
                <a:spcPts val="500"/>
              </a:spcAft>
            </a:pPr>
            <a:r>
              <a:rPr lang="en-US" sz="2399" dirty="0"/>
              <a:t>Gathers three types of data: fidelity, outcome, and systemic. Programs need all of these types of data to celebrate successes and diagnose issues that emerge during implementation. This helps an organization understand if there is a process or performance issue, or an issue with the program and its fit. </a:t>
            </a:r>
            <a:br>
              <a:rPr lang="en-US" sz="2399" dirty="0"/>
            </a:br>
            <a:endParaRPr lang="en-US" sz="2399" dirty="0"/>
          </a:p>
        </p:txBody>
      </p:sp>
      <p:sp>
        <p:nvSpPr>
          <p:cNvPr id="5" name="Slide Number Placeholder 4"/>
          <p:cNvSpPr>
            <a:spLocks noGrp="1"/>
          </p:cNvSpPr>
          <p:nvPr>
            <p:ph type="sldNum" sz="quarter" idx="14"/>
          </p:nvPr>
        </p:nvSpPr>
        <p:spPr>
          <a:xfrm>
            <a:off x="11728700" y="6492078"/>
            <a:ext cx="460125" cy="365030"/>
          </a:xfrm>
        </p:spPr>
        <p:txBody>
          <a:bodyPr/>
          <a:lstStyle/>
          <a:p>
            <a:fld id="{99A20822-4A49-4D36-86E3-300BA48D3F00}" type="slidenum">
              <a:rPr lang="en-US" sz="1000"/>
              <a:pPr/>
              <a:t>55</a:t>
            </a:fld>
            <a:endParaRPr lang="en-US" sz="1000" dirty="0"/>
          </a:p>
        </p:txBody>
      </p:sp>
      <p:sp>
        <p:nvSpPr>
          <p:cNvPr id="11" name="Title 1">
            <a:extLst>
              <a:ext uri="{FF2B5EF4-FFF2-40B4-BE49-F238E27FC236}">
                <a16:creationId xmlns:a16="http://schemas.microsoft.com/office/drawing/2014/main" id="{29E104ED-C2B5-D94C-9A9B-3A2E4806251A}"/>
              </a:ext>
            </a:extLst>
          </p:cNvPr>
          <p:cNvSpPr txBox="1">
            <a:spLocks/>
          </p:cNvSpPr>
          <p:nvPr/>
        </p:nvSpPr>
        <p:spPr>
          <a:xfrm>
            <a:off x="677882" y="227732"/>
            <a:ext cx="11050817" cy="1192436"/>
          </a:xfrm>
          <a:prstGeom prst="rect">
            <a:avLst/>
          </a:prstGeom>
        </p:spPr>
        <p:txBody>
          <a:bodyPr vert="horz" lIns="91416" tIns="45708" rIns="91416" bIns="45708" rtlCol="0" anchor="ctr">
            <a:normAutofit fontScale="9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sz="4399" b="1" dirty="0"/>
              <a:t>7. Data Systems:</a:t>
            </a:r>
            <a:br>
              <a:rPr lang="en-US" sz="4399" b="1" dirty="0"/>
            </a:br>
            <a:r>
              <a:rPr lang="en-US" sz="4399" b="1" i="1" dirty="0">
                <a:solidFill>
                  <a:srgbClr val="D30B1A"/>
                </a:solidFill>
              </a:rPr>
              <a:t>Do we have data to help use with problem-solving?</a:t>
            </a:r>
          </a:p>
        </p:txBody>
      </p:sp>
    </p:spTree>
    <p:extLst>
      <p:ext uri="{BB962C8B-B14F-4D97-AF65-F5344CB8AC3E}">
        <p14:creationId xmlns:p14="http://schemas.microsoft.com/office/powerpoint/2010/main" val="819828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1B2B83-47C8-A640-B52F-08011A42DE7D}"/>
              </a:ext>
            </a:extLst>
          </p:cNvPr>
          <p:cNvSpPr>
            <a:spLocks noGrp="1"/>
          </p:cNvSpPr>
          <p:nvPr>
            <p:ph type="sldNum" sz="quarter" idx="14"/>
          </p:nvPr>
        </p:nvSpPr>
        <p:spPr/>
        <p:txBody>
          <a:bodyPr/>
          <a:lstStyle/>
          <a:p>
            <a:fld id="{99A20822-4A49-4D36-86E3-300BA48D3F00}" type="slidenum">
              <a:rPr lang="en-US" smtClean="0"/>
              <a:pPr/>
              <a:t>56</a:t>
            </a:fld>
            <a:endParaRPr lang="en-US" dirty="0"/>
          </a:p>
        </p:txBody>
      </p:sp>
      <p:graphicFrame>
        <p:nvGraphicFramePr>
          <p:cNvPr id="7" name="Table 6">
            <a:extLst>
              <a:ext uri="{FF2B5EF4-FFF2-40B4-BE49-F238E27FC236}">
                <a16:creationId xmlns:a16="http://schemas.microsoft.com/office/drawing/2014/main" id="{DD67A448-7307-D943-8474-E34B9902AB4E}"/>
              </a:ext>
            </a:extLst>
          </p:cNvPr>
          <p:cNvGraphicFramePr>
            <a:graphicFrameLocks noGrp="1"/>
          </p:cNvGraphicFramePr>
          <p:nvPr/>
        </p:nvGraphicFramePr>
        <p:xfrm>
          <a:off x="-1" y="1008021"/>
          <a:ext cx="12188825" cy="5750440"/>
        </p:xfrm>
        <a:graphic>
          <a:graphicData uri="http://schemas.openxmlformats.org/drawingml/2006/table">
            <a:tbl>
              <a:tblPr firstRow="1" bandRow="1">
                <a:tableStyleId>{5C22544A-7EE6-4342-B048-85BDC9FD1C3A}</a:tableStyleId>
              </a:tblPr>
              <a:tblGrid>
                <a:gridCol w="2274310">
                  <a:extLst>
                    <a:ext uri="{9D8B030D-6E8A-4147-A177-3AD203B41FA5}">
                      <a16:colId xmlns:a16="http://schemas.microsoft.com/office/drawing/2014/main" val="3169245358"/>
                    </a:ext>
                  </a:extLst>
                </a:gridCol>
                <a:gridCol w="9914515">
                  <a:extLst>
                    <a:ext uri="{9D8B030D-6E8A-4147-A177-3AD203B41FA5}">
                      <a16:colId xmlns:a16="http://schemas.microsoft.com/office/drawing/2014/main" val="3996337026"/>
                    </a:ext>
                  </a:extLst>
                </a:gridCol>
              </a:tblGrid>
              <a:tr h="731330">
                <a:tc>
                  <a:txBody>
                    <a:bodyPr/>
                    <a:lstStyle/>
                    <a:p>
                      <a:r>
                        <a:rPr lang="en-US" sz="2100" dirty="0"/>
                        <a:t>Data System Feature</a:t>
                      </a:r>
                    </a:p>
                  </a:txBody>
                  <a:tcPr marL="91416" marR="91416" marT="45708" marB="45708"/>
                </a:tc>
                <a:tc>
                  <a:txBody>
                    <a:bodyPr/>
                    <a:lstStyle/>
                    <a:p>
                      <a:r>
                        <a:rPr lang="en-US" sz="2100" dirty="0"/>
                        <a:t>Description and Function of Each Data System Feature</a:t>
                      </a:r>
                    </a:p>
                  </a:txBody>
                  <a:tcPr marL="91416" marR="91416" marT="45708" marB="45708"/>
                </a:tc>
                <a:extLst>
                  <a:ext uri="{0D108BD9-81ED-4DB2-BD59-A6C34878D82A}">
                    <a16:rowId xmlns:a16="http://schemas.microsoft.com/office/drawing/2014/main" val="2666523882"/>
                  </a:ext>
                </a:extLst>
              </a:tr>
              <a:tr h="1675963">
                <a:tc>
                  <a:txBody>
                    <a:bodyPr/>
                    <a:lstStyle/>
                    <a:p>
                      <a:pPr>
                        <a:spcBef>
                          <a:spcPts val="600"/>
                        </a:spcBef>
                        <a:spcAft>
                          <a:spcPts val="600"/>
                        </a:spcAft>
                      </a:pPr>
                      <a:r>
                        <a:rPr lang="en-US" sz="2100" dirty="0"/>
                        <a:t>People</a:t>
                      </a:r>
                    </a:p>
                  </a:txBody>
                  <a:tcPr marL="91416" marR="91416" marT="45708" marB="45708"/>
                </a:tc>
                <a:tc>
                  <a:txBody>
                    <a:bodyPr/>
                    <a:lstStyle/>
                    <a:p>
                      <a:pPr marL="342900" indent="-342900">
                        <a:spcBef>
                          <a:spcPts val="400"/>
                        </a:spcBef>
                        <a:spcAft>
                          <a:spcPts val="400"/>
                        </a:spcAft>
                        <a:buFont typeface="Arial" panose="020B0604020202020204" pitchFamily="34" charset="0"/>
                        <a:buChar char="•"/>
                      </a:pPr>
                      <a:r>
                        <a:rPr lang="en-US" sz="2100" dirty="0"/>
                        <a:t>Coordinator to manage data collection, analysis, interpretation, and decisions</a:t>
                      </a:r>
                    </a:p>
                    <a:p>
                      <a:pPr marL="342900" indent="-342900">
                        <a:spcBef>
                          <a:spcPts val="400"/>
                        </a:spcBef>
                        <a:spcAft>
                          <a:spcPts val="400"/>
                        </a:spcAft>
                        <a:buFont typeface="Arial" panose="020B0604020202020204" pitchFamily="34" charset="0"/>
                        <a:buChar char="•"/>
                      </a:pPr>
                      <a:r>
                        <a:rPr lang="en-US" sz="2100" dirty="0"/>
                        <a:t>Data collector(s)</a:t>
                      </a:r>
                    </a:p>
                    <a:p>
                      <a:pPr marL="342900" indent="-342900">
                        <a:spcBef>
                          <a:spcPts val="400"/>
                        </a:spcBef>
                        <a:spcAft>
                          <a:spcPts val="400"/>
                        </a:spcAft>
                        <a:buFont typeface="Arial" panose="020B0604020202020204" pitchFamily="34" charset="0"/>
                        <a:buChar char="•"/>
                      </a:pPr>
                      <a:r>
                        <a:rPr lang="en-US" sz="2100" dirty="0"/>
                        <a:t>Data entry person</a:t>
                      </a:r>
                    </a:p>
                    <a:p>
                      <a:pPr marL="342900" indent="-342900">
                        <a:spcBef>
                          <a:spcPts val="400"/>
                        </a:spcBef>
                        <a:spcAft>
                          <a:spcPts val="400"/>
                        </a:spcAft>
                        <a:buFont typeface="Arial" panose="020B0604020202020204" pitchFamily="34" charset="0"/>
                        <a:buChar char="•"/>
                      </a:pPr>
                      <a:r>
                        <a:rPr lang="en-US" sz="2100" dirty="0"/>
                        <a:t>Data system technician</a:t>
                      </a:r>
                    </a:p>
                  </a:txBody>
                  <a:tcPr marL="91416" marR="91416" marT="45708" marB="45708"/>
                </a:tc>
                <a:extLst>
                  <a:ext uri="{0D108BD9-81ED-4DB2-BD59-A6C34878D82A}">
                    <a16:rowId xmlns:a16="http://schemas.microsoft.com/office/drawing/2014/main" val="2523440520"/>
                  </a:ext>
                </a:extLst>
              </a:tr>
              <a:tr h="832903">
                <a:tc>
                  <a:txBody>
                    <a:bodyPr/>
                    <a:lstStyle/>
                    <a:p>
                      <a:pPr>
                        <a:spcBef>
                          <a:spcPts val="600"/>
                        </a:spcBef>
                        <a:spcAft>
                          <a:spcPts val="600"/>
                        </a:spcAft>
                      </a:pPr>
                      <a:r>
                        <a:rPr lang="en-US" sz="2100" dirty="0"/>
                        <a:t>Information</a:t>
                      </a:r>
                    </a:p>
                  </a:txBody>
                  <a:tcPr marL="91416" marR="91416" marT="45708" marB="45708"/>
                </a:tc>
                <a:tc>
                  <a:txBody>
                    <a:bodyPr/>
                    <a:lstStyle/>
                    <a:p>
                      <a:pPr marL="342900" indent="-342900">
                        <a:spcBef>
                          <a:spcPts val="400"/>
                        </a:spcBef>
                        <a:spcAft>
                          <a:spcPts val="400"/>
                        </a:spcAft>
                        <a:buFont typeface="Arial" panose="020B0604020202020204" pitchFamily="34" charset="0"/>
                        <a:buChar char="•"/>
                      </a:pPr>
                      <a:r>
                        <a:rPr lang="en-US" sz="2100" dirty="0"/>
                        <a:t>Data analyzed and summarized</a:t>
                      </a:r>
                    </a:p>
                    <a:p>
                      <a:pPr marL="342900" indent="-342900">
                        <a:spcBef>
                          <a:spcPts val="400"/>
                        </a:spcBef>
                        <a:spcAft>
                          <a:spcPts val="400"/>
                        </a:spcAft>
                        <a:buFont typeface="Arial" panose="020B0604020202020204" pitchFamily="34" charset="0"/>
                        <a:buChar char="•"/>
                      </a:pPr>
                      <a:r>
                        <a:rPr lang="en-US" sz="2100" dirty="0"/>
                        <a:t>Form/format for sharing data with others</a:t>
                      </a:r>
                    </a:p>
                  </a:txBody>
                  <a:tcPr marL="91416" marR="91416" marT="45708" marB="45708"/>
                </a:tc>
                <a:extLst>
                  <a:ext uri="{0D108BD9-81ED-4DB2-BD59-A6C34878D82A}">
                    <a16:rowId xmlns:a16="http://schemas.microsoft.com/office/drawing/2014/main" val="2406480781"/>
                  </a:ext>
                </a:extLst>
              </a:tr>
              <a:tr h="832903">
                <a:tc>
                  <a:txBody>
                    <a:bodyPr/>
                    <a:lstStyle/>
                    <a:p>
                      <a:pPr>
                        <a:spcBef>
                          <a:spcPts val="600"/>
                        </a:spcBef>
                        <a:spcAft>
                          <a:spcPts val="600"/>
                        </a:spcAft>
                      </a:pPr>
                      <a:r>
                        <a:rPr lang="en-US" sz="2100" dirty="0"/>
                        <a:t>Things</a:t>
                      </a:r>
                    </a:p>
                  </a:txBody>
                  <a:tcPr marL="91416" marR="91416" marT="45708" marB="45708"/>
                </a:tc>
                <a:tc>
                  <a:txBody>
                    <a:bodyPr/>
                    <a:lstStyle/>
                    <a:p>
                      <a:pPr marL="342900" marR="0" lvl="0" indent="-342900" algn="l" defTabSz="51433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sz="2100" dirty="0"/>
                        <a:t>Assessment forms and protocols</a:t>
                      </a:r>
                    </a:p>
                    <a:p>
                      <a:pPr marL="342900" marR="0" lvl="0" indent="-342900" algn="l" defTabSz="514337"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sz="2100" dirty="0"/>
                        <a:t>Electronic data storage system</a:t>
                      </a:r>
                    </a:p>
                  </a:txBody>
                  <a:tcPr marL="91416" marR="91416" marT="45708" marB="45708"/>
                </a:tc>
                <a:extLst>
                  <a:ext uri="{0D108BD9-81ED-4DB2-BD59-A6C34878D82A}">
                    <a16:rowId xmlns:a16="http://schemas.microsoft.com/office/drawing/2014/main" val="2583710854"/>
                  </a:ext>
                </a:extLst>
              </a:tr>
              <a:tr h="1675963">
                <a:tc>
                  <a:txBody>
                    <a:bodyPr/>
                    <a:lstStyle/>
                    <a:p>
                      <a:pPr>
                        <a:spcBef>
                          <a:spcPts val="600"/>
                        </a:spcBef>
                        <a:spcAft>
                          <a:spcPts val="600"/>
                        </a:spcAft>
                      </a:pPr>
                      <a:r>
                        <a:rPr lang="en-US" sz="2100" dirty="0"/>
                        <a:t>Schedules</a:t>
                      </a:r>
                    </a:p>
                  </a:txBody>
                  <a:tcPr marL="91416" marR="91416" marT="45708" marB="45708"/>
                </a:tc>
                <a:tc>
                  <a:txBody>
                    <a:bodyPr/>
                    <a:lstStyle/>
                    <a:p>
                      <a:pPr marL="342900" indent="-342900">
                        <a:spcBef>
                          <a:spcPts val="400"/>
                        </a:spcBef>
                        <a:spcAft>
                          <a:spcPts val="400"/>
                        </a:spcAft>
                        <a:buFont typeface="Arial" panose="020B0604020202020204" pitchFamily="34" charset="0"/>
                        <a:buChar char="•"/>
                      </a:pPr>
                      <a:r>
                        <a:rPr lang="en-US" sz="2100" dirty="0"/>
                        <a:t>Standardized time and process to </a:t>
                      </a:r>
                    </a:p>
                    <a:p>
                      <a:pPr marL="600068" lvl="1" indent="-342900">
                        <a:spcBef>
                          <a:spcPts val="400"/>
                        </a:spcBef>
                        <a:spcAft>
                          <a:spcPts val="400"/>
                        </a:spcAft>
                        <a:buFont typeface="Arial" panose="020B0604020202020204" pitchFamily="34" charset="0"/>
                        <a:buChar char="•"/>
                      </a:pPr>
                      <a:r>
                        <a:rPr lang="en-US" sz="2100" dirty="0"/>
                        <a:t>gather data</a:t>
                      </a:r>
                    </a:p>
                    <a:p>
                      <a:pPr marL="600068" lvl="1" indent="-342900">
                        <a:spcBef>
                          <a:spcPts val="400"/>
                        </a:spcBef>
                        <a:spcAft>
                          <a:spcPts val="400"/>
                        </a:spcAft>
                        <a:buFont typeface="Arial" panose="020B0604020202020204" pitchFamily="34" charset="0"/>
                        <a:buChar char="•"/>
                      </a:pPr>
                      <a:r>
                        <a:rPr lang="en-US" sz="2100" dirty="0"/>
                        <a:t>review data</a:t>
                      </a:r>
                    </a:p>
                    <a:p>
                      <a:pPr marL="600068" lvl="1" indent="-342900">
                        <a:spcBef>
                          <a:spcPts val="400"/>
                        </a:spcBef>
                        <a:spcAft>
                          <a:spcPts val="400"/>
                        </a:spcAft>
                        <a:buFont typeface="Arial" panose="020B0604020202020204" pitchFamily="34" charset="0"/>
                        <a:buChar char="•"/>
                      </a:pPr>
                      <a:r>
                        <a:rPr lang="en-US" sz="2100" dirty="0"/>
                        <a:t>act on data</a:t>
                      </a:r>
                    </a:p>
                  </a:txBody>
                  <a:tcPr marL="91416" marR="91416" marT="45708" marB="45708"/>
                </a:tc>
                <a:extLst>
                  <a:ext uri="{0D108BD9-81ED-4DB2-BD59-A6C34878D82A}">
                    <a16:rowId xmlns:a16="http://schemas.microsoft.com/office/drawing/2014/main" val="1026211828"/>
                  </a:ext>
                </a:extLst>
              </a:tr>
            </a:tbl>
          </a:graphicData>
        </a:graphic>
      </p:graphicFrame>
      <p:sp>
        <p:nvSpPr>
          <p:cNvPr id="8" name="Title 1">
            <a:extLst>
              <a:ext uri="{FF2B5EF4-FFF2-40B4-BE49-F238E27FC236}">
                <a16:creationId xmlns:a16="http://schemas.microsoft.com/office/drawing/2014/main" id="{6D9CD38B-286C-8C41-924A-5E90C1E74796}"/>
              </a:ext>
            </a:extLst>
          </p:cNvPr>
          <p:cNvSpPr>
            <a:spLocks noGrp="1"/>
          </p:cNvSpPr>
          <p:nvPr>
            <p:ph type="title"/>
          </p:nvPr>
        </p:nvSpPr>
        <p:spPr>
          <a:xfrm>
            <a:off x="837981" y="-65764"/>
            <a:ext cx="11050817" cy="1192436"/>
          </a:xfrm>
        </p:spPr>
        <p:txBody>
          <a:bodyPr>
            <a:normAutofit/>
          </a:bodyPr>
          <a:lstStyle/>
          <a:p>
            <a:r>
              <a:rPr lang="en-US" b="1" dirty="0"/>
              <a:t>7. Data Systems:</a:t>
            </a:r>
            <a:br>
              <a:rPr lang="en-US" b="1" dirty="0"/>
            </a:br>
            <a:r>
              <a:rPr lang="en-US" b="1" i="1" dirty="0">
                <a:solidFill>
                  <a:srgbClr val="D30B1A"/>
                </a:solidFill>
              </a:rPr>
              <a:t>Do we have data to help use with problem-solving?</a:t>
            </a:r>
          </a:p>
        </p:txBody>
      </p:sp>
      <p:sp>
        <p:nvSpPr>
          <p:cNvPr id="6" name="Slide Number Placeholder 4">
            <a:extLst>
              <a:ext uri="{FF2B5EF4-FFF2-40B4-BE49-F238E27FC236}">
                <a16:creationId xmlns:a16="http://schemas.microsoft.com/office/drawing/2014/main" id="{8B9E6648-90B2-494D-AD6B-9BC3F881A662}"/>
              </a:ext>
            </a:extLst>
          </p:cNvPr>
          <p:cNvSpPr txBox="1">
            <a:spLocks/>
          </p:cNvSpPr>
          <p:nvPr/>
        </p:nvSpPr>
        <p:spPr>
          <a:xfrm>
            <a:off x="11833317" y="6492078"/>
            <a:ext cx="2742486" cy="3650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9A20822-4A49-4D36-86E3-300BA48D3F00}" type="slidenum">
              <a:rPr lang="en-US" sz="1000"/>
              <a:pPr/>
              <a:t>56</a:t>
            </a:fld>
            <a:endParaRPr lang="en-US" sz="1000" dirty="0"/>
          </a:p>
        </p:txBody>
      </p:sp>
    </p:spTree>
    <p:extLst>
      <p:ext uri="{BB962C8B-B14F-4D97-AF65-F5344CB8AC3E}">
        <p14:creationId xmlns:p14="http://schemas.microsoft.com/office/powerpoint/2010/main" val="3008868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457" y="2766391"/>
            <a:ext cx="10512862" cy="1325218"/>
          </a:xfrm>
        </p:spPr>
        <p:txBody>
          <a:bodyPr>
            <a:noAutofit/>
          </a:bodyPr>
          <a:lstStyle/>
          <a:p>
            <a:pPr algn="ctr"/>
            <a:r>
              <a:rPr lang="en-US" sz="4400" dirty="0"/>
              <a:t>8. Evaluation:</a:t>
            </a:r>
            <a:br>
              <a:rPr lang="en-US" sz="4400" dirty="0"/>
            </a:br>
            <a:r>
              <a:rPr lang="en-US" sz="4400" b="1" i="1" dirty="0">
                <a:solidFill>
                  <a:srgbClr val="FF0000"/>
                </a:solidFill>
              </a:rPr>
              <a:t>Did we do what we planned and did it work?</a:t>
            </a:r>
            <a:br>
              <a:rPr lang="en-US" sz="4400" b="1" i="1" dirty="0">
                <a:solidFill>
                  <a:srgbClr val="FF0000"/>
                </a:solidFill>
              </a:rPr>
            </a:br>
            <a:endParaRPr lang="en-US" sz="4400" dirty="0"/>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p:txBody>
          <a:bodyPr/>
          <a:lstStyle/>
          <a:p>
            <a:endParaRPr lang="en-US" dirty="0"/>
          </a:p>
        </p:txBody>
      </p:sp>
      <p:sp>
        <p:nvSpPr>
          <p:cNvPr id="6" name="Rectangle 5">
            <a:extLst>
              <a:ext uri="{FF2B5EF4-FFF2-40B4-BE49-F238E27FC236}">
                <a16:creationId xmlns:a16="http://schemas.microsoft.com/office/drawing/2014/main" id="{FCF874A5-C523-4E35-9AAD-1F181F2F1B0F}"/>
              </a:ext>
            </a:extLst>
          </p:cNvPr>
          <p:cNvSpPr/>
          <p:nvPr/>
        </p:nvSpPr>
        <p:spPr>
          <a:xfrm>
            <a:off x="11872795" y="6513265"/>
            <a:ext cx="335261" cy="246157"/>
          </a:xfrm>
          <a:prstGeom prst="rect">
            <a:avLst/>
          </a:prstGeom>
        </p:spPr>
        <p:txBody>
          <a:bodyPr wrap="none">
            <a:spAutoFit/>
          </a:bodyPr>
          <a:lstStyle/>
          <a:p>
            <a:fld id="{99A20822-4A49-4D36-86E3-300BA48D3F00}" type="slidenum">
              <a:rPr lang="en-US" sz="1000"/>
              <a:pPr/>
              <a:t>57</a:t>
            </a:fld>
            <a:endParaRPr lang="en-US" sz="1000" dirty="0"/>
          </a:p>
        </p:txBody>
      </p:sp>
    </p:spTree>
    <p:extLst>
      <p:ext uri="{BB962C8B-B14F-4D97-AF65-F5344CB8AC3E}">
        <p14:creationId xmlns:p14="http://schemas.microsoft.com/office/powerpoint/2010/main" val="2816125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111989"/>
            <a:ext cx="10512862" cy="1325218"/>
          </a:xfrm>
        </p:spPr>
        <p:txBody>
          <a:bodyPr>
            <a:normAutofit/>
          </a:bodyPr>
          <a:lstStyle/>
          <a:p>
            <a:r>
              <a:rPr lang="en-US" sz="3600" dirty="0"/>
              <a:t>Different Levels of Tier 3 Evaluation</a:t>
            </a:r>
          </a:p>
        </p:txBody>
      </p:sp>
      <p:graphicFrame>
        <p:nvGraphicFramePr>
          <p:cNvPr id="6" name="Content Placeholder 5"/>
          <p:cNvGraphicFramePr>
            <a:graphicFrameLocks noGrp="1"/>
          </p:cNvGraphicFramePr>
          <p:nvPr>
            <p:ph sz="quarter" idx="15"/>
          </p:nvPr>
        </p:nvGraphicFramePr>
        <p:xfrm>
          <a:off x="458667" y="1034002"/>
          <a:ext cx="11271489" cy="4998672"/>
        </p:xfrm>
        <a:graphic>
          <a:graphicData uri="http://schemas.openxmlformats.org/drawingml/2006/table">
            <a:tbl>
              <a:tblPr firstRow="1" bandRow="1">
                <a:tableStyleId>{5C22544A-7EE6-4342-B048-85BDC9FD1C3A}</a:tableStyleId>
              </a:tblPr>
              <a:tblGrid>
                <a:gridCol w="3757163">
                  <a:extLst>
                    <a:ext uri="{9D8B030D-6E8A-4147-A177-3AD203B41FA5}">
                      <a16:colId xmlns:a16="http://schemas.microsoft.com/office/drawing/2014/main" val="20000"/>
                    </a:ext>
                  </a:extLst>
                </a:gridCol>
                <a:gridCol w="3757163">
                  <a:extLst>
                    <a:ext uri="{9D8B030D-6E8A-4147-A177-3AD203B41FA5}">
                      <a16:colId xmlns:a16="http://schemas.microsoft.com/office/drawing/2014/main" val="20001"/>
                    </a:ext>
                  </a:extLst>
                </a:gridCol>
                <a:gridCol w="3757163">
                  <a:extLst>
                    <a:ext uri="{9D8B030D-6E8A-4147-A177-3AD203B41FA5}">
                      <a16:colId xmlns:a16="http://schemas.microsoft.com/office/drawing/2014/main" val="20002"/>
                    </a:ext>
                  </a:extLst>
                </a:gridCol>
              </a:tblGrid>
              <a:tr h="518025">
                <a:tc>
                  <a:txBody>
                    <a:bodyPr/>
                    <a:lstStyle/>
                    <a:p>
                      <a:r>
                        <a:rPr lang="en-US" sz="2800" dirty="0"/>
                        <a:t>District </a:t>
                      </a:r>
                    </a:p>
                  </a:txBody>
                  <a:tcPr marL="91416" marR="91416" marT="45708" marB="45708"/>
                </a:tc>
                <a:tc>
                  <a:txBody>
                    <a:bodyPr/>
                    <a:lstStyle/>
                    <a:p>
                      <a:r>
                        <a:rPr lang="en-US" sz="2800" dirty="0"/>
                        <a:t>School </a:t>
                      </a:r>
                    </a:p>
                  </a:txBody>
                  <a:tcPr marL="91416" marR="91416" marT="45708" marB="45708"/>
                </a:tc>
                <a:tc>
                  <a:txBody>
                    <a:bodyPr/>
                    <a:lstStyle/>
                    <a:p>
                      <a:r>
                        <a:rPr lang="en-US" sz="2800" dirty="0"/>
                        <a:t>Student</a:t>
                      </a:r>
                    </a:p>
                  </a:txBody>
                  <a:tcPr marL="91416" marR="91416" marT="45708" marB="45708"/>
                </a:tc>
                <a:extLst>
                  <a:ext uri="{0D108BD9-81ED-4DB2-BD59-A6C34878D82A}">
                    <a16:rowId xmlns:a16="http://schemas.microsoft.com/office/drawing/2014/main" val="10000"/>
                  </a:ext>
                </a:extLst>
              </a:tr>
              <a:tr h="4479393">
                <a:tc>
                  <a:txBody>
                    <a:bodyPr/>
                    <a:lstStyle/>
                    <a:p>
                      <a:pPr marL="171450" indent="-171450">
                        <a:buFont typeface="Arial" panose="020B0604020202020204" pitchFamily="34" charset="0"/>
                        <a:buChar char="•"/>
                      </a:pPr>
                      <a:r>
                        <a:rPr lang="en-US" sz="2400" dirty="0"/>
                        <a:t>How many students received Tier 3 support?</a:t>
                      </a:r>
                    </a:p>
                    <a:p>
                      <a:pPr marL="171450" indent="-171450">
                        <a:buFont typeface="Arial" panose="020B0604020202020204" pitchFamily="34" charset="0"/>
                        <a:buChar char="•"/>
                      </a:pPr>
                      <a:r>
                        <a:rPr lang="en-US" sz="2400" dirty="0"/>
                        <a:t>Were students successful?</a:t>
                      </a:r>
                    </a:p>
                    <a:p>
                      <a:pPr marL="171450" indent="-171450">
                        <a:buFont typeface="Arial" panose="020B0604020202020204" pitchFamily="34" charset="0"/>
                        <a:buChar char="•"/>
                      </a:pPr>
                      <a:r>
                        <a:rPr lang="en-US" sz="2400" dirty="0"/>
                        <a:t>Were</a:t>
                      </a:r>
                      <a:r>
                        <a:rPr lang="en-US" sz="2400" baseline="0" dirty="0"/>
                        <a:t> all subgroups successful (disability types, ethnicity, type of program)?</a:t>
                      </a:r>
                    </a:p>
                    <a:p>
                      <a:pPr marL="171450" indent="-171450">
                        <a:buFont typeface="Arial" panose="020B0604020202020204" pitchFamily="34" charset="0"/>
                        <a:buChar char="•"/>
                      </a:pPr>
                      <a:r>
                        <a:rPr lang="en-US" sz="2400" baseline="0" dirty="0"/>
                        <a:t>Evaluation of overall system: (Training, coaching, behavioral expertise, etc.)</a:t>
                      </a:r>
                    </a:p>
                    <a:p>
                      <a:pPr marL="171450" indent="-171450">
                        <a:buFont typeface="Arial" panose="020B0604020202020204" pitchFamily="34" charset="0"/>
                        <a:buChar char="•"/>
                      </a:pPr>
                      <a:endParaRPr lang="en-US" sz="2200" dirty="0"/>
                    </a:p>
                  </a:txBody>
                  <a:tcPr marL="91416" marR="91416" marT="45708" marB="45708"/>
                </a:tc>
                <a:tc>
                  <a:txBody>
                    <a:bodyPr/>
                    <a:lstStyle/>
                    <a:p>
                      <a:pPr marL="171450" indent="-171450">
                        <a:buFont typeface="Arial" panose="020B0604020202020204" pitchFamily="34" charset="0"/>
                        <a:buChar char="•"/>
                      </a:pPr>
                      <a:r>
                        <a:rPr lang="en-US" sz="2400" dirty="0"/>
                        <a:t>How many students received Tier 3 support?</a:t>
                      </a:r>
                    </a:p>
                    <a:p>
                      <a:pPr marL="171450" indent="-171450">
                        <a:buFont typeface="Arial" panose="020B0604020202020204" pitchFamily="34" charset="0"/>
                        <a:buChar char="•"/>
                      </a:pPr>
                      <a:r>
                        <a:rPr lang="en-US" sz="2400" dirty="0"/>
                        <a:t>Did we implement with integrity?</a:t>
                      </a:r>
                    </a:p>
                    <a:p>
                      <a:pPr marL="171450" indent="-171450">
                        <a:buFont typeface="Arial" panose="020B0604020202020204" pitchFamily="34" charset="0"/>
                        <a:buChar char="•"/>
                      </a:pPr>
                      <a:r>
                        <a:rPr lang="en-US" sz="2400" dirty="0"/>
                        <a:t>Were students successful?</a:t>
                      </a:r>
                    </a:p>
                    <a:p>
                      <a:pPr marL="171450" indent="-171450">
                        <a:buFont typeface="Arial" panose="020B0604020202020204" pitchFamily="34" charset="0"/>
                        <a:buChar char="•"/>
                      </a:pPr>
                      <a:r>
                        <a:rPr lang="en-US" sz="2400" dirty="0"/>
                        <a:t>Were</a:t>
                      </a:r>
                      <a:r>
                        <a:rPr lang="en-US" sz="2400" baseline="0" dirty="0"/>
                        <a:t> all subgroups successful (disability types, ethnicity, type of program)?</a:t>
                      </a:r>
                    </a:p>
                    <a:p>
                      <a:pPr marL="171450" indent="-171450">
                        <a:buFont typeface="Arial" panose="020B0604020202020204" pitchFamily="34" charset="0"/>
                        <a:buChar char="•"/>
                      </a:pPr>
                      <a:r>
                        <a:rPr lang="en-US" sz="2400" baseline="0" dirty="0"/>
                        <a:t>Evaluation of overall system: (Training, coaching, behavioral expertise, etc.)</a:t>
                      </a:r>
                    </a:p>
                  </a:txBody>
                  <a:tcPr marL="91416" marR="91416" marT="45708" marB="45708"/>
                </a:tc>
                <a:tc>
                  <a:txBody>
                    <a:bodyPr/>
                    <a:lstStyle/>
                    <a:p>
                      <a:pPr marL="171450" indent="-171450">
                        <a:buFont typeface="Arial" panose="020B0604020202020204" pitchFamily="34" charset="0"/>
                        <a:buChar char="•"/>
                      </a:pPr>
                      <a:r>
                        <a:rPr lang="en-US" sz="2400" dirty="0"/>
                        <a:t>Did this student get what they needed in our Tier 3 support?</a:t>
                      </a:r>
                    </a:p>
                    <a:p>
                      <a:pPr marL="171450" indent="-171450">
                        <a:buFont typeface="Arial" panose="020B0604020202020204" pitchFamily="34" charset="0"/>
                        <a:buChar char="•"/>
                      </a:pPr>
                      <a:r>
                        <a:rPr lang="en-US" sz="2400" dirty="0"/>
                        <a:t>Did we implement with integrity?</a:t>
                      </a:r>
                    </a:p>
                    <a:p>
                      <a:pPr marL="171450" indent="-171450">
                        <a:buFont typeface="Arial" panose="020B0604020202020204" pitchFamily="34" charset="0"/>
                        <a:buChar char="•"/>
                      </a:pPr>
                      <a:r>
                        <a:rPr lang="en-US" sz="2400" dirty="0"/>
                        <a:t>Was</a:t>
                      </a:r>
                      <a:r>
                        <a:rPr lang="en-US" sz="2400" baseline="0" dirty="0"/>
                        <a:t> this</a:t>
                      </a:r>
                      <a:r>
                        <a:rPr lang="en-US" sz="2400" dirty="0"/>
                        <a:t> student successful?</a:t>
                      </a:r>
                    </a:p>
                    <a:p>
                      <a:pPr marL="171450" indent="-171450">
                        <a:buFont typeface="Arial" panose="020B0604020202020204" pitchFamily="34" charset="0"/>
                        <a:buChar char="•"/>
                      </a:pPr>
                      <a:r>
                        <a:rPr lang="en-US" sz="2400" dirty="0"/>
                        <a:t>Do</a:t>
                      </a:r>
                      <a:r>
                        <a:rPr lang="en-US" sz="2400" baseline="0" dirty="0"/>
                        <a:t> we need to make changes?</a:t>
                      </a:r>
                    </a:p>
                    <a:p>
                      <a:pPr marL="171450" indent="-171450">
                        <a:buFont typeface="Arial" panose="020B0604020202020204" pitchFamily="34" charset="0"/>
                        <a:buChar char="•"/>
                      </a:pPr>
                      <a:r>
                        <a:rPr lang="en-US" sz="2400" baseline="0" dirty="0"/>
                        <a:t>Do we maintain or begin to fade or supports?</a:t>
                      </a:r>
                      <a:endParaRPr lang="en-US" sz="2400" dirty="0"/>
                    </a:p>
                  </a:txBody>
                  <a:tcPr marL="91416" marR="91416" marT="45708" marB="45708"/>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4"/>
          </p:nvPr>
        </p:nvSpPr>
        <p:spPr/>
        <p:txBody>
          <a:bodyPr/>
          <a:lstStyle/>
          <a:p>
            <a:endParaRPr lang="en-US" dirty="0"/>
          </a:p>
        </p:txBody>
      </p:sp>
      <p:sp>
        <p:nvSpPr>
          <p:cNvPr id="3" name="Rectangle 2">
            <a:extLst>
              <a:ext uri="{FF2B5EF4-FFF2-40B4-BE49-F238E27FC236}">
                <a16:creationId xmlns:a16="http://schemas.microsoft.com/office/drawing/2014/main" id="{A30E0970-3F4C-4A44-86F7-049379852178}"/>
              </a:ext>
            </a:extLst>
          </p:cNvPr>
          <p:cNvSpPr/>
          <p:nvPr/>
        </p:nvSpPr>
        <p:spPr>
          <a:xfrm>
            <a:off x="11770229" y="6487872"/>
            <a:ext cx="335261" cy="246157"/>
          </a:xfrm>
          <a:prstGeom prst="rect">
            <a:avLst/>
          </a:prstGeom>
        </p:spPr>
        <p:txBody>
          <a:bodyPr wrap="none">
            <a:spAutoFit/>
          </a:bodyPr>
          <a:lstStyle/>
          <a:p>
            <a:fld id="{99A20822-4A49-4D36-86E3-300BA48D3F00}" type="slidenum">
              <a:rPr lang="en-US" sz="1000"/>
              <a:pPr/>
              <a:t>58</a:t>
            </a:fld>
            <a:endParaRPr lang="en-US" sz="1000" dirty="0"/>
          </a:p>
        </p:txBody>
      </p:sp>
    </p:spTree>
    <p:extLst>
      <p:ext uri="{BB962C8B-B14F-4D97-AF65-F5344CB8AC3E}">
        <p14:creationId xmlns:p14="http://schemas.microsoft.com/office/powerpoint/2010/main" val="2363078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99" dirty="0"/>
              <a:t>What to Evaluate at Tier 3</a:t>
            </a:r>
          </a:p>
        </p:txBody>
      </p:sp>
      <p:sp>
        <p:nvSpPr>
          <p:cNvPr id="3" name="Content Placeholder 2"/>
          <p:cNvSpPr>
            <a:spLocks noGrp="1"/>
          </p:cNvSpPr>
          <p:nvPr>
            <p:ph sz="quarter" idx="15"/>
          </p:nvPr>
        </p:nvSpPr>
        <p:spPr>
          <a:xfrm>
            <a:off x="917209" y="1408702"/>
            <a:ext cx="10853021" cy="4342269"/>
          </a:xfrm>
        </p:spPr>
        <p:txBody>
          <a:bodyPr>
            <a:normAutofit fontScale="92500" lnSpcReduction="10000"/>
          </a:bodyPr>
          <a:lstStyle/>
          <a:p>
            <a:r>
              <a:rPr lang="en-US" sz="3199" dirty="0"/>
              <a:t>Minimum: </a:t>
            </a:r>
          </a:p>
          <a:p>
            <a:pPr lvl="1"/>
            <a:r>
              <a:rPr lang="en-US" sz="3199" dirty="0"/>
              <a:t>a) </a:t>
            </a:r>
            <a:r>
              <a:rPr lang="en-US" sz="3199" dirty="0">
                <a:solidFill>
                  <a:schemeClr val="tx1"/>
                </a:solidFill>
              </a:rPr>
              <a:t>systems for Tier 3 </a:t>
            </a:r>
          </a:p>
          <a:p>
            <a:pPr lvl="1"/>
            <a:r>
              <a:rPr lang="en-US" sz="3199" dirty="0"/>
              <a:t>b) fidelity of support plan implementation, and </a:t>
            </a:r>
          </a:p>
          <a:p>
            <a:pPr lvl="1"/>
            <a:r>
              <a:rPr lang="en-US" sz="3199" dirty="0"/>
              <a:t>c) impact on student outcomes.  </a:t>
            </a:r>
          </a:p>
          <a:p>
            <a:r>
              <a:rPr lang="en-US" sz="3199" dirty="0"/>
              <a:t>Additional areas to evaluate: </a:t>
            </a:r>
          </a:p>
          <a:p>
            <a:pPr lvl="1"/>
            <a:r>
              <a:rPr lang="en-US" sz="3199" dirty="0"/>
              <a:t>a) </a:t>
            </a:r>
            <a:r>
              <a:rPr lang="en-US" sz="3199" dirty="0">
                <a:solidFill>
                  <a:schemeClr val="tx1"/>
                </a:solidFill>
              </a:rPr>
              <a:t>technical adequacy of Tier 3 processes</a:t>
            </a:r>
          </a:p>
          <a:p>
            <a:pPr lvl="1"/>
            <a:r>
              <a:rPr lang="en-US" sz="3199" dirty="0"/>
              <a:t>b)student, teacher, parent perceptions and satisfaction.</a:t>
            </a:r>
          </a:p>
          <a:p>
            <a:pPr lvl="1"/>
            <a:r>
              <a:rPr lang="en-US" sz="3199" dirty="0"/>
              <a:t>c) quality of life outcomes (friends, community restoration, health, graduation, family success, etc.)</a:t>
            </a:r>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p:txBody>
          <a:bodyPr/>
          <a:lstStyle/>
          <a:p>
            <a:endParaRPr lang="en-US" dirty="0"/>
          </a:p>
        </p:txBody>
      </p:sp>
      <p:sp>
        <p:nvSpPr>
          <p:cNvPr id="6" name="Rectangle 5">
            <a:extLst>
              <a:ext uri="{FF2B5EF4-FFF2-40B4-BE49-F238E27FC236}">
                <a16:creationId xmlns:a16="http://schemas.microsoft.com/office/drawing/2014/main" id="{0C0E01FC-2DB6-4E9A-BE04-29E87928B841}"/>
              </a:ext>
            </a:extLst>
          </p:cNvPr>
          <p:cNvSpPr/>
          <p:nvPr/>
        </p:nvSpPr>
        <p:spPr>
          <a:xfrm>
            <a:off x="11770229" y="6487872"/>
            <a:ext cx="335261" cy="246157"/>
          </a:xfrm>
          <a:prstGeom prst="rect">
            <a:avLst/>
          </a:prstGeom>
        </p:spPr>
        <p:txBody>
          <a:bodyPr wrap="none">
            <a:spAutoFit/>
          </a:bodyPr>
          <a:lstStyle/>
          <a:p>
            <a:fld id="{99A20822-4A49-4D36-86E3-300BA48D3F00}" type="slidenum">
              <a:rPr lang="en-US" sz="1000"/>
              <a:pPr/>
              <a:t>59</a:t>
            </a:fld>
            <a:endParaRPr lang="en-US" sz="1000" dirty="0"/>
          </a:p>
        </p:txBody>
      </p:sp>
    </p:spTree>
    <p:extLst>
      <p:ext uri="{BB962C8B-B14F-4D97-AF65-F5344CB8AC3E}">
        <p14:creationId xmlns:p14="http://schemas.microsoft.com/office/powerpoint/2010/main" val="370081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492EAF-720D-0D47-9129-E8162AFDE2E8}"/>
              </a:ext>
            </a:extLst>
          </p:cNvPr>
          <p:cNvSpPr txBox="1"/>
          <p:nvPr/>
        </p:nvSpPr>
        <p:spPr>
          <a:xfrm>
            <a:off x="2097968" y="1808821"/>
            <a:ext cx="7882644" cy="1846659"/>
          </a:xfrm>
          <a:prstGeom prst="rect">
            <a:avLst/>
          </a:prstGeom>
          <a:noFill/>
        </p:spPr>
        <p:txBody>
          <a:bodyPr wrap="square" rtlCol="0">
            <a:spAutoFit/>
          </a:bodyPr>
          <a:lstStyle/>
          <a:p>
            <a:pPr fontAlgn="base">
              <a:spcBef>
                <a:spcPct val="0"/>
              </a:spcBef>
              <a:spcAft>
                <a:spcPts val="600"/>
              </a:spcAft>
            </a:pPr>
            <a:r>
              <a:rPr lang="en-US" b="1" i="1" dirty="0">
                <a:solidFill>
                  <a:srgbClr val="000000"/>
                </a:solidFill>
                <a:latin typeface="Century Gothic" panose="020B0502020202020204" pitchFamily="34" charset="0"/>
                <a:ea typeface="ＭＳ Ｐゴシック" charset="0"/>
              </a:rPr>
              <a:t>While participating in a live Session…Be Present!</a:t>
            </a:r>
          </a:p>
          <a:p>
            <a:pPr marL="285750" indent="-285750" fontAlgn="base">
              <a:spcBef>
                <a:spcPct val="0"/>
              </a:spcBef>
              <a:spcAft>
                <a:spcPts val="600"/>
              </a:spcAft>
              <a:buFont typeface="Arial" panose="020B0604020202020204" pitchFamily="34" charset="0"/>
              <a:buChar char="•"/>
            </a:pPr>
            <a:r>
              <a:rPr lang="en-US" sz="1600" dirty="0">
                <a:solidFill>
                  <a:srgbClr val="000000"/>
                </a:solidFill>
                <a:latin typeface="Century Gothic" panose="020B0502020202020204" pitchFamily="34" charset="0"/>
                <a:ea typeface="ＭＳ Ｐゴシック" charset="0"/>
              </a:rPr>
              <a:t>If you navigate away from the live Session you will need to press the “Join Meeting” button to get back in.</a:t>
            </a:r>
          </a:p>
          <a:p>
            <a:pPr marL="285750" indent="-285750" fontAlgn="base">
              <a:spcBef>
                <a:spcPct val="0"/>
              </a:spcBef>
              <a:spcAft>
                <a:spcPts val="600"/>
              </a:spcAft>
              <a:buFont typeface="Arial" panose="020B0604020202020204" pitchFamily="34" charset="0"/>
              <a:buChar char="•"/>
            </a:pPr>
            <a:r>
              <a:rPr lang="en-US" sz="1600" dirty="0">
                <a:solidFill>
                  <a:srgbClr val="000000"/>
                </a:solidFill>
                <a:latin typeface="Century Gothic" panose="020B0502020202020204" pitchFamily="34" charset="0"/>
                <a:ea typeface="ＭＳ Ｐゴシック" charset="0"/>
              </a:rPr>
              <a:t>What does </a:t>
            </a:r>
            <a:r>
              <a:rPr lang="en-US" sz="1600" b="1" dirty="0">
                <a:solidFill>
                  <a:srgbClr val="000000"/>
                </a:solidFill>
                <a:latin typeface="Century Gothic" panose="020B0502020202020204" pitchFamily="34" charset="0"/>
                <a:ea typeface="ＭＳ Ｐゴシック" charset="0"/>
              </a:rPr>
              <a:t>navigating away </a:t>
            </a:r>
            <a:r>
              <a:rPr lang="en-US" sz="1600" dirty="0">
                <a:solidFill>
                  <a:srgbClr val="000000"/>
                </a:solidFill>
                <a:latin typeface="Century Gothic" panose="020B0502020202020204" pitchFamily="34" charset="0"/>
                <a:ea typeface="ＭＳ Ｐゴシック" charset="0"/>
              </a:rPr>
              <a:t>look like? Here are some examples:</a:t>
            </a:r>
          </a:p>
          <a:p>
            <a:pPr marL="800100" lvl="1" indent="-342900" fontAlgn="base">
              <a:spcBef>
                <a:spcPct val="0"/>
              </a:spcBef>
              <a:spcAft>
                <a:spcPts val="600"/>
              </a:spcAft>
              <a:buFont typeface="+mj-lt"/>
              <a:buAutoNum type="arabicPeriod"/>
            </a:pPr>
            <a:r>
              <a:rPr lang="en-US" sz="1400" i="1" dirty="0">
                <a:solidFill>
                  <a:srgbClr val="000000"/>
                </a:solidFill>
                <a:latin typeface="Century Gothic" panose="020B0502020202020204" pitchFamily="34" charset="0"/>
                <a:ea typeface="ＭＳ Ｐゴシック" charset="0"/>
              </a:rPr>
              <a:t>Clicking on </a:t>
            </a:r>
            <a:r>
              <a:rPr lang="en-US" sz="1400" dirty="0">
                <a:solidFill>
                  <a:srgbClr val="000000"/>
                </a:solidFill>
                <a:latin typeface="Century Gothic" panose="020B0502020202020204" pitchFamily="34" charset="0"/>
                <a:ea typeface="ＭＳ Ｐゴシック" charset="0"/>
              </a:rPr>
              <a:t>any area of the navigation menu</a:t>
            </a:r>
          </a:p>
          <a:p>
            <a:pPr marL="800100" lvl="1" indent="-342900" fontAlgn="base">
              <a:spcBef>
                <a:spcPct val="0"/>
              </a:spcBef>
              <a:spcAft>
                <a:spcPts val="600"/>
              </a:spcAft>
              <a:buFont typeface="+mj-lt"/>
              <a:buAutoNum type="arabicPeriod"/>
            </a:pPr>
            <a:r>
              <a:rPr lang="en-US" sz="1400" i="1" dirty="0">
                <a:solidFill>
                  <a:srgbClr val="000000"/>
                </a:solidFill>
                <a:latin typeface="Century Gothic" panose="020B0502020202020204" pitchFamily="34" charset="0"/>
                <a:ea typeface="ＭＳ Ｐゴシック" charset="0"/>
              </a:rPr>
              <a:t>Clicking on </a:t>
            </a:r>
            <a:r>
              <a:rPr lang="en-US" sz="1400" dirty="0">
                <a:solidFill>
                  <a:srgbClr val="000000"/>
                </a:solidFill>
                <a:latin typeface="Century Gothic" panose="020B0502020202020204" pitchFamily="34" charset="0"/>
                <a:ea typeface="ＭＳ Ｐゴシック" charset="0"/>
              </a:rPr>
              <a:t>a Person’s name</a:t>
            </a:r>
            <a:endParaRPr lang="en-US" sz="1600" dirty="0">
              <a:solidFill>
                <a:srgbClr val="000000"/>
              </a:solidFill>
              <a:latin typeface="Century Gothic" panose="020B0502020202020204" pitchFamily="34" charset="0"/>
              <a:ea typeface="ＭＳ Ｐゴシック" charset="0"/>
            </a:endParaRPr>
          </a:p>
        </p:txBody>
      </p:sp>
      <p:pic>
        <p:nvPicPr>
          <p:cNvPr id="5" name="Picture 4">
            <a:extLst>
              <a:ext uri="{FF2B5EF4-FFF2-40B4-BE49-F238E27FC236}">
                <a16:creationId xmlns:a16="http://schemas.microsoft.com/office/drawing/2014/main" id="{A8B7BA0F-F039-4B4D-AC13-1213C8A20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948" y="4197818"/>
            <a:ext cx="4176464" cy="1167512"/>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EC4F728A-EC25-6540-916E-E91EEF362A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1966" y="3533030"/>
            <a:ext cx="3096344" cy="2254662"/>
          </a:xfrm>
          <a:prstGeom prst="rect">
            <a:avLst/>
          </a:prstGeom>
          <a:effectLst>
            <a:outerShdw blurRad="50800" dist="38100" dir="2700000" algn="tl" rotWithShape="0">
              <a:prstClr val="black">
                <a:alpha val="40000"/>
              </a:prstClr>
            </a:outerShdw>
          </a:effectLst>
        </p:spPr>
      </p:pic>
      <p:sp>
        <p:nvSpPr>
          <p:cNvPr id="7" name="Title 6">
            <a:extLst>
              <a:ext uri="{FF2B5EF4-FFF2-40B4-BE49-F238E27FC236}">
                <a16:creationId xmlns:a16="http://schemas.microsoft.com/office/drawing/2014/main" id="{380E5B3A-35F8-D645-B00B-E326860ECE47}"/>
              </a:ext>
            </a:extLst>
          </p:cNvPr>
          <p:cNvSpPr>
            <a:spLocks noGrp="1"/>
          </p:cNvSpPr>
          <p:nvPr>
            <p:ph type="ctrTitle"/>
          </p:nvPr>
        </p:nvSpPr>
        <p:spPr>
          <a:xfrm>
            <a:off x="2153090" y="22646"/>
            <a:ext cx="7772400" cy="1470025"/>
          </a:xfrm>
        </p:spPr>
        <p:txBody>
          <a:bodyPr/>
          <a:lstStyle/>
          <a:p>
            <a:r>
              <a:rPr lang="en-US" sz="2400" i="1" dirty="0"/>
              <a:t>Tips for Participants</a:t>
            </a:r>
            <a:br>
              <a:rPr lang="en-US" sz="3600" dirty="0"/>
            </a:br>
            <a:r>
              <a:rPr lang="en-US" dirty="0"/>
              <a:t>Be careful of accidently navigating away</a:t>
            </a:r>
          </a:p>
        </p:txBody>
      </p:sp>
      <p:sp>
        <p:nvSpPr>
          <p:cNvPr id="8" name="Text Box 46">
            <a:extLst>
              <a:ext uri="{FF2B5EF4-FFF2-40B4-BE49-F238E27FC236}">
                <a16:creationId xmlns:a16="http://schemas.microsoft.com/office/drawing/2014/main" id="{7CBDC660-8688-FC4A-8CDA-1F3658AFB55C}"/>
              </a:ext>
            </a:extLst>
          </p:cNvPr>
          <p:cNvSpPr txBox="1"/>
          <p:nvPr/>
        </p:nvSpPr>
        <p:spPr>
          <a:xfrm>
            <a:off x="1606124" y="4366444"/>
            <a:ext cx="491844" cy="417787"/>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fontAlgn="base"/>
            <a:r>
              <a:rPr lang="en-US" sz="2400" b="1" dirty="0">
                <a:solidFill>
                  <a:srgbClr val="ED7D31"/>
                </a:solidFill>
                <a:latin typeface="Calibri" panose="020F0502020204030204" pitchFamily="34" charset="0"/>
                <a:ea typeface="DengXian" panose="02010600030101010101" pitchFamily="2" charset="-122"/>
                <a:cs typeface="Arial" panose="020B0604020202020204" pitchFamily="34" charset="0"/>
              </a:rPr>
              <a:t>1</a:t>
            </a:r>
            <a:r>
              <a:rPr lang="en-US" sz="2400" dirty="0">
                <a:solidFill>
                  <a:srgbClr val="ED7D31"/>
                </a:solidFill>
                <a:latin typeface="Calibri" panose="020F0502020204030204" pitchFamily="34" charset="0"/>
                <a:ea typeface="DengXian" panose="02010600030101010101" pitchFamily="2" charset="-122"/>
                <a:cs typeface="Arial" panose="020B0604020202020204" pitchFamily="34" charset="0"/>
              </a:rPr>
              <a:t>.</a:t>
            </a:r>
            <a:endParaRPr lang="en-US" sz="2400" dirty="0">
              <a:solidFill>
                <a:srgbClr val="000000"/>
              </a:solidFill>
              <a:latin typeface="Calibri" panose="020F0502020204030204" pitchFamily="34" charset="0"/>
              <a:ea typeface="DengXian" panose="02010600030101010101" pitchFamily="2" charset="-122"/>
              <a:cs typeface="Arial" panose="020B0604020202020204" pitchFamily="34" charset="0"/>
            </a:endParaRPr>
          </a:p>
        </p:txBody>
      </p:sp>
      <p:sp>
        <p:nvSpPr>
          <p:cNvPr id="9" name="Text Box 46">
            <a:extLst>
              <a:ext uri="{FF2B5EF4-FFF2-40B4-BE49-F238E27FC236}">
                <a16:creationId xmlns:a16="http://schemas.microsoft.com/office/drawing/2014/main" id="{1CE514C8-7B18-E94B-B7D5-2369D556CB4F}"/>
              </a:ext>
            </a:extLst>
          </p:cNvPr>
          <p:cNvSpPr txBox="1"/>
          <p:nvPr/>
        </p:nvSpPr>
        <p:spPr>
          <a:xfrm>
            <a:off x="6519158" y="4226268"/>
            <a:ext cx="462808" cy="4177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US" sz="2400" b="1" dirty="0">
                <a:solidFill>
                  <a:srgbClr val="ED7D31"/>
                </a:solidFill>
                <a:latin typeface="Calibri" panose="020F0502020204030204" pitchFamily="34" charset="0"/>
                <a:ea typeface="DengXian" panose="02010600030101010101" pitchFamily="2" charset="-122"/>
                <a:cs typeface="Arial" panose="020B0604020202020204" pitchFamily="34" charset="0"/>
              </a:rPr>
              <a:t>2</a:t>
            </a:r>
            <a:r>
              <a:rPr lang="en-US" sz="2400" dirty="0">
                <a:solidFill>
                  <a:srgbClr val="ED7D31"/>
                </a:solidFill>
                <a:latin typeface="Calibri" panose="020F0502020204030204" pitchFamily="34" charset="0"/>
                <a:ea typeface="DengXian" panose="02010600030101010101" pitchFamily="2" charset="-122"/>
                <a:cs typeface="Arial" panose="020B0604020202020204" pitchFamily="34" charset="0"/>
              </a:rPr>
              <a:t>.</a:t>
            </a:r>
            <a:endParaRPr lang="en-US" sz="2400" dirty="0">
              <a:solidFill>
                <a:srgbClr val="000000"/>
              </a:solidFill>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542656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r>
              <a:rPr lang="en-US" sz="2600" dirty="0"/>
              <a:t>3.1 </a:t>
            </a:r>
            <a:r>
              <a:rPr lang="en-US" sz="2600" b="1" dirty="0"/>
              <a:t>Team Composition</a:t>
            </a:r>
          </a:p>
          <a:p>
            <a:pPr marL="0" indent="0">
              <a:buNone/>
            </a:pPr>
            <a:r>
              <a:rPr lang="en-US" sz="2600" dirty="0"/>
              <a:t>3.2 </a:t>
            </a:r>
            <a:r>
              <a:rPr lang="en-US" sz="2600" b="1" dirty="0"/>
              <a:t>Team Operating Procedures: </a:t>
            </a:r>
          </a:p>
          <a:p>
            <a:pPr marL="0" indent="0">
              <a:buNone/>
            </a:pPr>
            <a:r>
              <a:rPr lang="en-US" sz="2600" dirty="0"/>
              <a:t>3.3 </a:t>
            </a:r>
            <a:r>
              <a:rPr lang="en-US" sz="2600" b="1" dirty="0"/>
              <a:t>Screening: </a:t>
            </a:r>
          </a:p>
          <a:p>
            <a:pPr marL="0" indent="0">
              <a:buNone/>
            </a:pPr>
            <a:r>
              <a:rPr lang="en-US" sz="2600" dirty="0"/>
              <a:t>3.4 </a:t>
            </a:r>
            <a:r>
              <a:rPr lang="en-US" sz="2600" b="1" dirty="0"/>
              <a:t>Student Support Team: </a:t>
            </a:r>
          </a:p>
          <a:p>
            <a:pPr marL="0" indent="0">
              <a:buNone/>
            </a:pPr>
            <a:r>
              <a:rPr lang="en-US" sz="2600" dirty="0"/>
              <a:t>3.5 </a:t>
            </a:r>
            <a:r>
              <a:rPr lang="en-US" sz="2600" b="1" dirty="0"/>
              <a:t>Staffing: </a:t>
            </a:r>
          </a:p>
          <a:p>
            <a:pPr marL="0" indent="0">
              <a:buNone/>
            </a:pPr>
            <a:r>
              <a:rPr lang="en-US" sz="2600" dirty="0"/>
              <a:t>3.6 </a:t>
            </a:r>
            <a:r>
              <a:rPr lang="en-US" sz="2600" b="1" dirty="0"/>
              <a:t>Student/Family/Community Involvement</a:t>
            </a:r>
          </a:p>
          <a:p>
            <a:pPr marL="0" indent="0">
              <a:buNone/>
            </a:pPr>
            <a:r>
              <a:rPr lang="en-US" sz="2600" dirty="0"/>
              <a:t>3.7 </a:t>
            </a:r>
            <a:r>
              <a:rPr lang="en-US" sz="2600" b="1" dirty="0"/>
              <a:t>Professional Development: </a:t>
            </a:r>
          </a:p>
          <a:p>
            <a:pPr marL="0" indent="0">
              <a:buNone/>
            </a:pPr>
            <a:r>
              <a:rPr lang="en-US" sz="2600" dirty="0"/>
              <a:t>3.8 </a:t>
            </a:r>
            <a:r>
              <a:rPr lang="en-US" sz="2600" b="1" dirty="0"/>
              <a:t>Quality of Life Indicators:</a:t>
            </a:r>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a:t>3.9 </a:t>
            </a:r>
            <a:r>
              <a:rPr lang="en-US" b="1" dirty="0"/>
              <a:t>Academic, Social, and Physical Indicators: </a:t>
            </a:r>
          </a:p>
          <a:p>
            <a:pPr marL="0" indent="0">
              <a:buNone/>
            </a:pPr>
            <a:r>
              <a:rPr lang="en-US" dirty="0"/>
              <a:t>3.10 </a:t>
            </a:r>
            <a:r>
              <a:rPr lang="en-US" b="1" dirty="0"/>
              <a:t>Hypothesis Statement: </a:t>
            </a:r>
          </a:p>
          <a:p>
            <a:pPr marL="0" indent="0">
              <a:buNone/>
            </a:pPr>
            <a:r>
              <a:rPr lang="en-US" dirty="0"/>
              <a:t>3.11 </a:t>
            </a:r>
            <a:r>
              <a:rPr lang="en-US" b="1" dirty="0"/>
              <a:t>Comprehensive Support: </a:t>
            </a:r>
          </a:p>
          <a:p>
            <a:pPr marL="0" indent="0">
              <a:buNone/>
            </a:pPr>
            <a:r>
              <a:rPr lang="en-US" dirty="0"/>
              <a:t>3.12 </a:t>
            </a:r>
            <a:r>
              <a:rPr lang="en-US" b="1" dirty="0"/>
              <a:t>Formal and Natural Supports: </a:t>
            </a:r>
          </a:p>
          <a:p>
            <a:pPr marL="0" indent="0">
              <a:buNone/>
            </a:pPr>
            <a:r>
              <a:rPr lang="en-US" dirty="0"/>
              <a:t>3.13 </a:t>
            </a:r>
            <a:r>
              <a:rPr lang="en-US" b="1" dirty="0"/>
              <a:t>Access to Tier 1 and Tier 2 Supports: </a:t>
            </a:r>
          </a:p>
          <a:p>
            <a:pPr marL="0" indent="0">
              <a:buNone/>
            </a:pPr>
            <a:r>
              <a:rPr lang="en-US" dirty="0"/>
              <a:t>3.14 </a:t>
            </a:r>
            <a:r>
              <a:rPr lang="en-US" b="1" dirty="0"/>
              <a:t>Data System: </a:t>
            </a:r>
          </a:p>
          <a:p>
            <a:pPr marL="0" indent="0">
              <a:buNone/>
            </a:pPr>
            <a:r>
              <a:rPr lang="en-US" dirty="0"/>
              <a:t>3.15 </a:t>
            </a:r>
            <a:r>
              <a:rPr lang="en-US" b="1" dirty="0"/>
              <a:t>Data-based Decision Making: </a:t>
            </a:r>
          </a:p>
          <a:p>
            <a:pPr marL="0" indent="0">
              <a:buNone/>
            </a:pPr>
            <a:r>
              <a:rPr lang="en-US" dirty="0"/>
              <a:t>3.16 </a:t>
            </a:r>
            <a:r>
              <a:rPr lang="en-US" b="1" dirty="0"/>
              <a:t>Level of Use: </a:t>
            </a:r>
          </a:p>
          <a:p>
            <a:pPr marL="0" indent="0">
              <a:buNone/>
            </a:pPr>
            <a:r>
              <a:rPr lang="en-US" dirty="0"/>
              <a:t>3.17 </a:t>
            </a:r>
            <a:r>
              <a:rPr lang="en-US" b="1" dirty="0"/>
              <a:t>Annual Evaluation</a:t>
            </a:r>
            <a:endParaRPr lang="en-US" dirty="0"/>
          </a:p>
        </p:txBody>
      </p:sp>
      <p:sp>
        <p:nvSpPr>
          <p:cNvPr id="2" name="Title 1"/>
          <p:cNvSpPr>
            <a:spLocks noGrp="1"/>
          </p:cNvSpPr>
          <p:nvPr>
            <p:ph type="title"/>
          </p:nvPr>
        </p:nvSpPr>
        <p:spPr/>
        <p:txBody>
          <a:bodyPr/>
          <a:lstStyle/>
          <a:p>
            <a:r>
              <a:rPr lang="en-US" dirty="0"/>
              <a:t>Tiered Fidelity Inventory: Tier 3</a:t>
            </a:r>
          </a:p>
        </p:txBody>
      </p:sp>
    </p:spTree>
    <p:extLst>
      <p:ext uri="{BB962C8B-B14F-4D97-AF65-F5344CB8AC3E}">
        <p14:creationId xmlns:p14="http://schemas.microsoft.com/office/powerpoint/2010/main" val="4197951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3"/>
          <p:cNvSpPr>
            <a:spLocks noGrp="1"/>
          </p:cNvSpPr>
          <p:nvPr>
            <p:ph type="ctrTitle"/>
          </p:nvPr>
        </p:nvSpPr>
        <p:spPr>
          <a:xfrm>
            <a:off x="2819518" y="-25360"/>
            <a:ext cx="6930589" cy="656883"/>
          </a:xfrm>
        </p:spPr>
        <p:txBody>
          <a:bodyPr/>
          <a:lstStyle/>
          <a:p>
            <a:pPr eaLnBrk="1" hangingPunct="1"/>
            <a:r>
              <a:rPr lang="en-US" sz="3198" dirty="0">
                <a:latin typeface="Calibri" charset="0"/>
              </a:rPr>
              <a:t>Jeff Coaching/Fidelity Plan</a:t>
            </a:r>
          </a:p>
        </p:txBody>
      </p:sp>
      <p:pic>
        <p:nvPicPr>
          <p:cNvPr id="16077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6073" t="19711" r="28096" b="5942"/>
          <a:stretch>
            <a:fillRect/>
          </a:stretch>
        </p:blipFill>
        <p:spPr bwMode="auto">
          <a:xfrm>
            <a:off x="2372079" y="611072"/>
            <a:ext cx="6180093" cy="6026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37541184"/>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561012" y="1295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2" name="Rectangle 2"/>
          <p:cNvSpPr>
            <a:spLocks noChangeArrowheads="1"/>
          </p:cNvSpPr>
          <p:nvPr/>
        </p:nvSpPr>
        <p:spPr bwMode="auto">
          <a:xfrm>
            <a:off x="1523603" y="6141331"/>
            <a:ext cx="184102" cy="366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799">
              <a:latin typeface="Arial" panose="020B0604020202020204" pitchFamily="34" charset="0"/>
            </a:endParaRPr>
          </a:p>
        </p:txBody>
      </p:sp>
      <p:sp>
        <p:nvSpPr>
          <p:cNvPr id="92163" name="Text Box 3"/>
          <p:cNvSpPr txBox="1">
            <a:spLocks noChangeArrowheads="1"/>
          </p:cNvSpPr>
          <p:nvPr/>
        </p:nvSpPr>
        <p:spPr bwMode="auto">
          <a:xfrm>
            <a:off x="3259875" y="1637180"/>
            <a:ext cx="184102" cy="641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799">
              <a:latin typeface="Arial" panose="020B0604020202020204" pitchFamily="34" charset="0"/>
            </a:endParaRPr>
          </a:p>
          <a:p>
            <a:pPr eaLnBrk="1" hangingPunct="1">
              <a:spcBef>
                <a:spcPct val="0"/>
              </a:spcBef>
              <a:buFontTx/>
              <a:buNone/>
            </a:pPr>
            <a:endParaRPr lang="en-US" altLang="en-US" sz="1799">
              <a:latin typeface="Arial" panose="020B0604020202020204" pitchFamily="34" charset="0"/>
            </a:endParaRPr>
          </a:p>
        </p:txBody>
      </p:sp>
      <p:sp>
        <p:nvSpPr>
          <p:cNvPr id="92164" name="Rectangle 4"/>
          <p:cNvSpPr>
            <a:spLocks noChangeArrowheads="1"/>
          </p:cNvSpPr>
          <p:nvPr/>
        </p:nvSpPr>
        <p:spPr bwMode="auto">
          <a:xfrm>
            <a:off x="1431553" y="2871417"/>
            <a:ext cx="184683" cy="369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799">
              <a:latin typeface="Arial" panose="020B0604020202020204" pitchFamily="34" charset="0"/>
            </a:endParaRPr>
          </a:p>
        </p:txBody>
      </p:sp>
      <p:sp>
        <p:nvSpPr>
          <p:cNvPr id="92165" name="Rectangle 5"/>
          <p:cNvSpPr>
            <a:spLocks noChangeArrowheads="1"/>
          </p:cNvSpPr>
          <p:nvPr/>
        </p:nvSpPr>
        <p:spPr bwMode="auto">
          <a:xfrm>
            <a:off x="1980684" y="224674"/>
            <a:ext cx="8411559" cy="731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799" b="1" dirty="0">
                <a:latin typeface="Arial" panose="020B0604020202020204" pitchFamily="34" charset="0"/>
                <a:cs typeface="Times New Roman" panose="02020603050405020304" pitchFamily="18" charset="0"/>
              </a:rPr>
              <a:t>Case Study 1- Mike: Behavior Rating Scale    </a:t>
            </a:r>
            <a:endParaRPr lang="en-US" altLang="en-US" sz="2799" dirty="0">
              <a:latin typeface="Arial" panose="020B0604020202020204" pitchFamily="34" charset="0"/>
              <a:cs typeface="Times New Roman" panose="02020603050405020304" pitchFamily="18" charset="0"/>
            </a:endParaRPr>
          </a:p>
          <a:p>
            <a:pPr algn="ctr">
              <a:spcBef>
                <a:spcPct val="0"/>
              </a:spcBef>
              <a:buFontTx/>
              <a:buNone/>
            </a:pPr>
            <a:r>
              <a:rPr lang="en-US" altLang="en-US" sz="1400" dirty="0">
                <a:latin typeface="Arial" panose="020B0604020202020204" pitchFamily="34" charset="0"/>
                <a:cs typeface="Times New Roman" panose="02020603050405020304" pitchFamily="18" charset="0"/>
              </a:rPr>
              <a:t>								</a:t>
            </a:r>
          </a:p>
        </p:txBody>
      </p:sp>
      <p:graphicFrame>
        <p:nvGraphicFramePr>
          <p:cNvPr id="44135" name="Group 103"/>
          <p:cNvGraphicFramePr>
            <a:graphicFrameLocks noGrp="1"/>
          </p:cNvGraphicFramePr>
          <p:nvPr>
            <p:ph idx="4294967295"/>
          </p:nvPr>
        </p:nvGraphicFramePr>
        <p:xfrm>
          <a:off x="1523603" y="718256"/>
          <a:ext cx="8608355" cy="5789692"/>
        </p:xfrm>
        <a:graphic>
          <a:graphicData uri="http://schemas.openxmlformats.org/drawingml/2006/table">
            <a:tbl>
              <a:tblPr/>
              <a:tblGrid>
                <a:gridCol w="1509453">
                  <a:extLst>
                    <a:ext uri="{9D8B030D-6E8A-4147-A177-3AD203B41FA5}">
                      <a16:colId xmlns:a16="http://schemas.microsoft.com/office/drawing/2014/main" val="20000"/>
                    </a:ext>
                  </a:extLst>
                </a:gridCol>
                <a:gridCol w="2411138">
                  <a:extLst>
                    <a:ext uri="{9D8B030D-6E8A-4147-A177-3AD203B41FA5}">
                      <a16:colId xmlns:a16="http://schemas.microsoft.com/office/drawing/2014/main" val="20001"/>
                    </a:ext>
                  </a:extLst>
                </a:gridCol>
                <a:gridCol w="386910">
                  <a:extLst>
                    <a:ext uri="{9D8B030D-6E8A-4147-A177-3AD203B41FA5}">
                      <a16:colId xmlns:a16="http://schemas.microsoft.com/office/drawing/2014/main" val="20002"/>
                    </a:ext>
                  </a:extLst>
                </a:gridCol>
                <a:gridCol w="391893">
                  <a:extLst>
                    <a:ext uri="{9D8B030D-6E8A-4147-A177-3AD203B41FA5}">
                      <a16:colId xmlns:a16="http://schemas.microsoft.com/office/drawing/2014/main" val="20003"/>
                    </a:ext>
                  </a:extLst>
                </a:gridCol>
                <a:gridCol w="391893">
                  <a:extLst>
                    <a:ext uri="{9D8B030D-6E8A-4147-A177-3AD203B41FA5}">
                      <a16:colId xmlns:a16="http://schemas.microsoft.com/office/drawing/2014/main" val="20004"/>
                    </a:ext>
                  </a:extLst>
                </a:gridCol>
                <a:gridCol w="390232">
                  <a:extLst>
                    <a:ext uri="{9D8B030D-6E8A-4147-A177-3AD203B41FA5}">
                      <a16:colId xmlns:a16="http://schemas.microsoft.com/office/drawing/2014/main" val="20005"/>
                    </a:ext>
                  </a:extLst>
                </a:gridCol>
                <a:gridCol w="391893">
                  <a:extLst>
                    <a:ext uri="{9D8B030D-6E8A-4147-A177-3AD203B41FA5}">
                      <a16:colId xmlns:a16="http://schemas.microsoft.com/office/drawing/2014/main" val="20006"/>
                    </a:ext>
                  </a:extLst>
                </a:gridCol>
                <a:gridCol w="391893">
                  <a:extLst>
                    <a:ext uri="{9D8B030D-6E8A-4147-A177-3AD203B41FA5}">
                      <a16:colId xmlns:a16="http://schemas.microsoft.com/office/drawing/2014/main" val="20007"/>
                    </a:ext>
                  </a:extLst>
                </a:gridCol>
                <a:gridCol w="390231">
                  <a:extLst>
                    <a:ext uri="{9D8B030D-6E8A-4147-A177-3AD203B41FA5}">
                      <a16:colId xmlns:a16="http://schemas.microsoft.com/office/drawing/2014/main" val="20008"/>
                    </a:ext>
                  </a:extLst>
                </a:gridCol>
                <a:gridCol w="390232">
                  <a:extLst>
                    <a:ext uri="{9D8B030D-6E8A-4147-A177-3AD203B41FA5}">
                      <a16:colId xmlns:a16="http://schemas.microsoft.com/office/drawing/2014/main" val="20009"/>
                    </a:ext>
                  </a:extLst>
                </a:gridCol>
                <a:gridCol w="390231">
                  <a:extLst>
                    <a:ext uri="{9D8B030D-6E8A-4147-A177-3AD203B41FA5}">
                      <a16:colId xmlns:a16="http://schemas.microsoft.com/office/drawing/2014/main" val="20010"/>
                    </a:ext>
                  </a:extLst>
                </a:gridCol>
                <a:gridCol w="390232">
                  <a:extLst>
                    <a:ext uri="{9D8B030D-6E8A-4147-A177-3AD203B41FA5}">
                      <a16:colId xmlns:a16="http://schemas.microsoft.com/office/drawing/2014/main" val="20011"/>
                    </a:ext>
                  </a:extLst>
                </a:gridCol>
                <a:gridCol w="391893">
                  <a:extLst>
                    <a:ext uri="{9D8B030D-6E8A-4147-A177-3AD203B41FA5}">
                      <a16:colId xmlns:a16="http://schemas.microsoft.com/office/drawing/2014/main" val="20012"/>
                    </a:ext>
                  </a:extLst>
                </a:gridCol>
                <a:gridCol w="390231">
                  <a:extLst>
                    <a:ext uri="{9D8B030D-6E8A-4147-A177-3AD203B41FA5}">
                      <a16:colId xmlns:a16="http://schemas.microsoft.com/office/drawing/2014/main" val="20013"/>
                    </a:ext>
                  </a:extLst>
                </a:gridCol>
              </a:tblGrid>
              <a:tr h="488052">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Behavior</a:t>
                      </a:r>
                      <a:endPar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85719">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Screaming</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9+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7-8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5-6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3-4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0-2 times</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4803">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Hitting</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8+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6-7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4-5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2-3 times</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0-1 times </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9394">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Expressing Frustration</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40%+</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30-40%</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20-30%</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10-20%</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0-10%</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71724">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Transition to Non-preferred</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Whimper or squeal</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Louder than indoor voice</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Outdoor play voice</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Louder than outdoor play</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Ear penetrating</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16" marR="91416" marT="45708" marB="45708"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2258" name="TextBox 6"/>
          <p:cNvSpPr txBox="1">
            <a:spLocks noChangeArrowheads="1"/>
          </p:cNvSpPr>
          <p:nvPr/>
        </p:nvSpPr>
        <p:spPr bwMode="auto">
          <a:xfrm rot="-5400000">
            <a:off x="4991268" y="862226"/>
            <a:ext cx="1291888" cy="307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400" dirty="0">
                <a:latin typeface="Arial" panose="020B0604020202020204" pitchFamily="34" charset="0"/>
              </a:rPr>
              <a:t>    01/15</a:t>
            </a:r>
          </a:p>
        </p:txBody>
      </p:sp>
    </p:spTree>
    <p:extLst>
      <p:ext uri="{BB962C8B-B14F-4D97-AF65-F5344CB8AC3E}">
        <p14:creationId xmlns:p14="http://schemas.microsoft.com/office/powerpoint/2010/main" val="116772244"/>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26" name="Object 4"/>
          <p:cNvGraphicFramePr>
            <a:graphicFrameLocks noChangeAspect="1"/>
          </p:cNvGraphicFramePr>
          <p:nvPr/>
        </p:nvGraphicFramePr>
        <p:xfrm>
          <a:off x="1650571" y="816655"/>
          <a:ext cx="8676603" cy="5245322"/>
        </p:xfrm>
        <a:graphic>
          <a:graphicData uri="http://schemas.openxmlformats.org/presentationml/2006/ole">
            <mc:AlternateContent xmlns:mc="http://schemas.openxmlformats.org/markup-compatibility/2006">
              <mc:Choice xmlns:v="urn:schemas-microsoft-com:vml" Requires="v">
                <p:oleObj spid="_x0000_s3080" name="Chart" r:id="rId4" imgW="8515502" imgH="5152949" progId="Excel.Sheet.8">
                  <p:embed/>
                </p:oleObj>
              </mc:Choice>
              <mc:Fallback>
                <p:oleObj name="Chart" r:id="rId4" imgW="8515502" imgH="5152949" progId="Excel.Sheet.8">
                  <p:embed/>
                  <p:pic>
                    <p:nvPicPr>
                      <p:cNvPr id="2058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0571" y="816655"/>
                        <a:ext cx="8676603" cy="5245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4099" name="Rectangle 5"/>
          <p:cNvSpPr>
            <a:spLocks noGrp="1" noChangeArrowheads="1"/>
          </p:cNvSpPr>
          <p:nvPr>
            <p:ph type="title" idx="4294967295"/>
          </p:nvPr>
        </p:nvSpPr>
        <p:spPr>
          <a:xfrm>
            <a:off x="-1" y="77073"/>
            <a:ext cx="8227457" cy="685621"/>
          </a:xfrm>
        </p:spPr>
        <p:txBody>
          <a:bodyPr rtlCol="0" anchor="b">
            <a:normAutofit/>
          </a:bodyPr>
          <a:lstStyle/>
          <a:p>
            <a:pPr>
              <a:defRPr/>
            </a:pPr>
            <a:r>
              <a:rPr lang="en-US">
                <a:latin typeface="Arial" charset="0"/>
                <a:ea typeface="+mj-ea"/>
                <a:cs typeface="+mj-cs"/>
              </a:rPr>
              <a:t>Step 5:  Evaluation</a:t>
            </a:r>
          </a:p>
        </p:txBody>
      </p:sp>
    </p:spTree>
    <p:extLst>
      <p:ext uri="{BB962C8B-B14F-4D97-AF65-F5344CB8AC3E}">
        <p14:creationId xmlns:p14="http://schemas.microsoft.com/office/powerpoint/2010/main" val="2323731940"/>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22" name="Object 4"/>
          <p:cNvGraphicFramePr>
            <a:graphicFrameLocks noChangeAspect="1"/>
          </p:cNvGraphicFramePr>
          <p:nvPr/>
        </p:nvGraphicFramePr>
        <p:xfrm>
          <a:off x="1752143" y="915055"/>
          <a:ext cx="8678189" cy="5696054"/>
        </p:xfrm>
        <a:graphic>
          <a:graphicData uri="http://schemas.openxmlformats.org/presentationml/2006/ole">
            <mc:AlternateContent xmlns:mc="http://schemas.openxmlformats.org/markup-compatibility/2006">
              <mc:Choice xmlns:v="urn:schemas-microsoft-com:vml" Requires="v">
                <p:oleObj spid="_x0000_s4104" name="Worksheet" r:id="rId4" imgW="8486657" imgH="5257800" progId="Excel.Sheet.8">
                  <p:embed/>
                </p:oleObj>
              </mc:Choice>
              <mc:Fallback>
                <p:oleObj name="Worksheet" r:id="rId4" imgW="8486657" imgH="5257800" progId="Excel.Sheet.8">
                  <p:embed/>
                  <p:pic>
                    <p:nvPicPr>
                      <p:cNvPr id="20992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143" y="915055"/>
                        <a:ext cx="8678189" cy="5696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6147" name="Rectangle 5"/>
          <p:cNvSpPr>
            <a:spLocks noGrp="1" noChangeArrowheads="1"/>
          </p:cNvSpPr>
          <p:nvPr>
            <p:ph type="title" idx="4294967295"/>
          </p:nvPr>
        </p:nvSpPr>
        <p:spPr>
          <a:xfrm>
            <a:off x="2206050" y="175630"/>
            <a:ext cx="7770376" cy="496758"/>
          </a:xfrm>
        </p:spPr>
        <p:txBody>
          <a:bodyPr rtlCol="0" anchor="b">
            <a:normAutofit fontScale="90000"/>
          </a:bodyPr>
          <a:lstStyle/>
          <a:p>
            <a:pPr>
              <a:defRPr/>
            </a:pPr>
            <a:r>
              <a:rPr lang="en-US" sz="3799">
                <a:latin typeface="Arial" charset="0"/>
              </a:rPr>
              <a:t>Step 5:  Evaluation</a:t>
            </a:r>
          </a:p>
        </p:txBody>
      </p:sp>
    </p:spTree>
    <p:extLst>
      <p:ext uri="{BB962C8B-B14F-4D97-AF65-F5344CB8AC3E}">
        <p14:creationId xmlns:p14="http://schemas.microsoft.com/office/powerpoint/2010/main" val="426955674"/>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1406" y="43147"/>
            <a:ext cx="8834597" cy="1445796"/>
          </a:xfrm>
          <a:prstGeom prst="rect">
            <a:avLst/>
          </a:prstGeom>
        </p:spPr>
        <p:txBody>
          <a:bodyPr wrap="square">
            <a:spAutoFit/>
          </a:bodyPr>
          <a:lstStyle/>
          <a:p>
            <a:r>
              <a:rPr lang="en-US" sz="1100" dirty="0"/>
              <a:t>Appropriate Behavior: Academic engagement (Seat Work) - Incompatible</a:t>
            </a:r>
          </a:p>
          <a:p>
            <a:r>
              <a:rPr lang="en-US" sz="1100" dirty="0"/>
              <a:t>Monitoring Unit: Afternoon	Functions: Obtain peer attention</a:t>
            </a:r>
          </a:p>
          <a:p>
            <a:r>
              <a:rPr lang="en-US" sz="1100" dirty="0"/>
              <a:t>Monitoring Tool: BRS</a:t>
            </a:r>
          </a:p>
          <a:p>
            <a:r>
              <a:rPr lang="en-US" sz="1100" dirty="0"/>
              <a:t>5(BEST day): On-task all afternoon</a:t>
            </a:r>
          </a:p>
          <a:p>
            <a:r>
              <a:rPr lang="en-US" sz="1100" dirty="0"/>
              <a:t>4: On-task most of afternoon</a:t>
            </a:r>
          </a:p>
          <a:p>
            <a:r>
              <a:rPr lang="en-US" sz="1100" dirty="0"/>
              <a:t>3(AVG. day): On-task some of afternoon</a:t>
            </a:r>
          </a:p>
          <a:p>
            <a:r>
              <a:rPr lang="en-US" sz="1100" dirty="0"/>
              <a:t>2: Rarely on task in afternoon</a:t>
            </a:r>
          </a:p>
          <a:p>
            <a:r>
              <a:rPr lang="en-US" sz="1100" dirty="0"/>
              <a:t>1(WORST day): Not on-task all afternoon</a:t>
            </a:r>
          </a:p>
        </p:txBody>
      </p:sp>
      <p:sp>
        <p:nvSpPr>
          <p:cNvPr id="4" name="AutoShape 4" descr="https://demo.flrtib.org/handlers/Tier3PMchart.ashx?ChartId=Tier3PMBRS&amp;qBehaviorName=Academic%20engagement%20(Seat%20Work)&amp;qGoalLine=5&amp;qStudentName=Gallagher,%20Krystal&amp;qStuId=117&amp;qStartDt=12/1/2014&amp;qEndDt=12/31/2014&amp;qShowTable=False&amp;qStudentBehaviorID=5&amp;qExcludeWeekend=1"/>
          <p:cNvSpPr>
            <a:spLocks noChangeAspect="1" noChangeArrowheads="1"/>
          </p:cNvSpPr>
          <p:nvPr/>
        </p:nvSpPr>
        <p:spPr bwMode="auto">
          <a:xfrm>
            <a:off x="1588261" y="-134668"/>
            <a:ext cx="304642" cy="30464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392" tIns="45696" rIns="91392" bIns="45696" numCol="1" anchor="t" anchorCtr="0" compatLnSpc="1">
            <a:prstTxWarp prst="textNoShape">
              <a:avLst/>
            </a:prstTxWarp>
          </a:bodyPr>
          <a:lstStyle/>
          <a:p>
            <a:endParaRPr lang="en-US" sz="1798"/>
          </a:p>
        </p:txBody>
      </p:sp>
      <p:pic>
        <p:nvPicPr>
          <p:cNvPr id="3078"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4803" y="1561887"/>
            <a:ext cx="9412078" cy="50067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588261" y="306426"/>
            <a:ext cx="2145182" cy="399902"/>
          </a:xfrm>
          <a:prstGeom prst="rect">
            <a:avLst/>
          </a:prstGeom>
          <a:noFill/>
        </p:spPr>
        <p:txBody>
          <a:bodyPr wrap="square" rtlCol="0">
            <a:spAutoFit/>
          </a:bodyPr>
          <a:lstStyle/>
          <a:p>
            <a:pPr algn="l"/>
            <a:r>
              <a:rPr lang="en-US" sz="1998" dirty="0"/>
              <a:t>Individual</a:t>
            </a:r>
          </a:p>
        </p:txBody>
      </p:sp>
      <p:cxnSp>
        <p:nvCxnSpPr>
          <p:cNvPr id="6" name="Straight Arrow Connector 5"/>
          <p:cNvCxnSpPr/>
          <p:nvPr/>
        </p:nvCxnSpPr>
        <p:spPr bwMode="auto">
          <a:xfrm flipH="1">
            <a:off x="8760024" y="1722030"/>
            <a:ext cx="380802" cy="38080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8379222" y="1561889"/>
            <a:ext cx="1827848" cy="276855"/>
          </a:xfrm>
          <a:prstGeom prst="rect">
            <a:avLst/>
          </a:prstGeom>
          <a:noFill/>
        </p:spPr>
        <p:txBody>
          <a:bodyPr wrap="square" rtlCol="0">
            <a:spAutoFit/>
          </a:bodyPr>
          <a:lstStyle/>
          <a:p>
            <a:pPr algn="l"/>
            <a:r>
              <a:rPr lang="en-US" sz="1200" dirty="0"/>
              <a:t>Intervention begins</a:t>
            </a:r>
          </a:p>
        </p:txBody>
      </p:sp>
    </p:spTree>
    <p:extLst>
      <p:ext uri="{BB962C8B-B14F-4D97-AF65-F5344CB8AC3E}">
        <p14:creationId xmlns:p14="http://schemas.microsoft.com/office/powerpoint/2010/main" val="4223069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4444" y="394487"/>
            <a:ext cx="8645782" cy="6069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09067" y="105847"/>
            <a:ext cx="8225314" cy="990084"/>
          </a:xfrm>
        </p:spPr>
        <p:txBody>
          <a:bodyPr/>
          <a:lstStyle/>
          <a:p>
            <a:r>
              <a:rPr lang="en-US" dirty="0">
                <a:solidFill>
                  <a:schemeClr val="tx1"/>
                </a:solidFill>
              </a:rPr>
              <a:t>School-Wide</a:t>
            </a:r>
          </a:p>
        </p:txBody>
      </p:sp>
    </p:spTree>
    <p:extLst>
      <p:ext uri="{BB962C8B-B14F-4D97-AF65-F5344CB8AC3E}">
        <p14:creationId xmlns:p14="http://schemas.microsoft.com/office/powerpoint/2010/main" val="2182508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30187" y="803819"/>
            <a:ext cx="6930589" cy="6052397"/>
          </a:xfrm>
          <a:prstGeom prst="rect">
            <a:avLst/>
          </a:prstGeom>
        </p:spPr>
      </p:pic>
      <p:pic>
        <p:nvPicPr>
          <p:cNvPr id="5" name="Picture 4"/>
          <p:cNvPicPr>
            <a:picLocks noChangeAspect="1"/>
          </p:cNvPicPr>
          <p:nvPr/>
        </p:nvPicPr>
        <p:blipFill>
          <a:blip r:embed="rId4"/>
          <a:stretch>
            <a:fillRect/>
          </a:stretch>
        </p:blipFill>
        <p:spPr>
          <a:xfrm>
            <a:off x="8760023" y="1793902"/>
            <a:ext cx="1904008" cy="1218566"/>
          </a:xfrm>
          <a:prstGeom prst="rect">
            <a:avLst/>
          </a:prstGeom>
        </p:spPr>
      </p:pic>
      <p:sp>
        <p:nvSpPr>
          <p:cNvPr id="2" name="Title 1"/>
          <p:cNvSpPr>
            <a:spLocks noGrp="1"/>
          </p:cNvSpPr>
          <p:nvPr>
            <p:ph type="title"/>
          </p:nvPr>
        </p:nvSpPr>
        <p:spPr>
          <a:xfrm>
            <a:off x="1905596" y="1786"/>
            <a:ext cx="8225314" cy="990084"/>
          </a:xfrm>
        </p:spPr>
        <p:txBody>
          <a:bodyPr/>
          <a:lstStyle/>
          <a:p>
            <a:r>
              <a:rPr lang="en-US" dirty="0">
                <a:solidFill>
                  <a:schemeClr val="tx1"/>
                </a:solidFill>
              </a:rPr>
              <a:t>School-Wide</a:t>
            </a:r>
          </a:p>
        </p:txBody>
      </p:sp>
    </p:spTree>
    <p:extLst>
      <p:ext uri="{BB962C8B-B14F-4D97-AF65-F5344CB8AC3E}">
        <p14:creationId xmlns:p14="http://schemas.microsoft.com/office/powerpoint/2010/main" val="3895652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596" y="306428"/>
            <a:ext cx="8499808" cy="5788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71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3719" y="420530"/>
            <a:ext cx="10227773" cy="63412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82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74ACC-E784-0940-892A-D6F7831360E9}"/>
              </a:ext>
            </a:extLst>
          </p:cNvPr>
          <p:cNvSpPr>
            <a:spLocks noGrp="1"/>
          </p:cNvSpPr>
          <p:nvPr>
            <p:ph type="ctrTitle"/>
          </p:nvPr>
        </p:nvSpPr>
        <p:spPr>
          <a:xfrm>
            <a:off x="2208212" y="20743"/>
            <a:ext cx="7772400" cy="1470025"/>
          </a:xfrm>
        </p:spPr>
        <p:txBody>
          <a:bodyPr/>
          <a:lstStyle/>
          <a:p>
            <a:r>
              <a:rPr lang="en-US" sz="2400" i="1" dirty="0"/>
              <a:t>Tips for Participants</a:t>
            </a:r>
            <a:br>
              <a:rPr lang="en-US" sz="3600" dirty="0"/>
            </a:br>
            <a:r>
              <a:rPr lang="en-US" dirty="0"/>
              <a:t>Support is Available</a:t>
            </a:r>
          </a:p>
        </p:txBody>
      </p:sp>
      <p:sp>
        <p:nvSpPr>
          <p:cNvPr id="3" name="TextBox 2">
            <a:extLst>
              <a:ext uri="{FF2B5EF4-FFF2-40B4-BE49-F238E27FC236}">
                <a16:creationId xmlns:a16="http://schemas.microsoft.com/office/drawing/2014/main" id="{D9492EAF-720D-0D47-9129-E8162AFDE2E8}"/>
              </a:ext>
            </a:extLst>
          </p:cNvPr>
          <p:cNvSpPr txBox="1"/>
          <p:nvPr/>
        </p:nvSpPr>
        <p:spPr>
          <a:xfrm>
            <a:off x="3106080" y="2096853"/>
            <a:ext cx="5976664" cy="646331"/>
          </a:xfrm>
          <a:prstGeom prst="rect">
            <a:avLst/>
          </a:prstGeom>
          <a:noFill/>
        </p:spPr>
        <p:txBody>
          <a:bodyPr wrap="square" rtlCol="0">
            <a:spAutoFit/>
          </a:bodyPr>
          <a:lstStyle/>
          <a:p>
            <a:pPr algn="ctr" fontAlgn="base">
              <a:spcBef>
                <a:spcPct val="0"/>
              </a:spcBef>
              <a:spcAft>
                <a:spcPts val="600"/>
              </a:spcAft>
            </a:pPr>
            <a:r>
              <a:rPr lang="en-US" dirty="0">
                <a:solidFill>
                  <a:srgbClr val="000000"/>
                </a:solidFill>
                <a:latin typeface="Century Gothic" panose="020B0502020202020204" pitchFamily="34" charset="0"/>
                <a:ea typeface="ＭＳ Ｐゴシック" charset="0"/>
              </a:rPr>
              <a:t>If at any time you need support as a participant, use the </a:t>
            </a:r>
            <a:r>
              <a:rPr lang="en-US" b="1" dirty="0">
                <a:solidFill>
                  <a:srgbClr val="000000"/>
                </a:solidFill>
                <a:latin typeface="Century Gothic" panose="020B0502020202020204" pitchFamily="34" charset="0"/>
                <a:ea typeface="ＭＳ Ｐゴシック" charset="0"/>
              </a:rPr>
              <a:t>Help Desk:</a:t>
            </a:r>
          </a:p>
        </p:txBody>
      </p:sp>
      <p:pic>
        <p:nvPicPr>
          <p:cNvPr id="2" name="Picture 1">
            <a:extLst>
              <a:ext uri="{FF2B5EF4-FFF2-40B4-BE49-F238E27FC236}">
                <a16:creationId xmlns:a16="http://schemas.microsoft.com/office/drawing/2014/main" id="{590128FE-DD17-5142-849F-F801F1D27D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7146" y="3100254"/>
            <a:ext cx="7274532" cy="20335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87231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0872" y="269277"/>
            <a:ext cx="10268638" cy="63665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3409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612" y="326228"/>
            <a:ext cx="10896600" cy="629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0" y="0"/>
            <a:ext cx="12038011" cy="621976"/>
          </a:xfrm>
        </p:spPr>
        <p:txBody>
          <a:bodyPr>
            <a:normAutofit fontScale="90000"/>
          </a:bodyPr>
          <a:lstStyle/>
          <a:p>
            <a:pPr>
              <a:defRPr/>
            </a:pPr>
            <a:r>
              <a:rPr lang="en-US" dirty="0">
                <a:ea typeface="ＭＳ Ｐゴシック" charset="0"/>
              </a:rPr>
              <a:t>Evaluating FBA Technical Adequacy: First page of TATE</a:t>
            </a:r>
          </a:p>
        </p:txBody>
      </p:sp>
    </p:spTree>
    <p:extLst>
      <p:ext uri="{BB962C8B-B14F-4D97-AF65-F5344CB8AC3E}">
        <p14:creationId xmlns:p14="http://schemas.microsoft.com/office/powerpoint/2010/main" val="24303395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612" y="520633"/>
            <a:ext cx="113538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677114" y="125552"/>
            <a:ext cx="8986917" cy="790163"/>
          </a:xfrm>
        </p:spPr>
        <p:txBody>
          <a:bodyPr/>
          <a:lstStyle/>
          <a:p>
            <a:pPr>
              <a:defRPr/>
            </a:pPr>
            <a:r>
              <a:rPr lang="en-US" sz="3998" dirty="0">
                <a:ea typeface="ＭＳ Ｐゴシック" charset="0"/>
              </a:rPr>
              <a:t>Sample: first page of scoring rubric</a:t>
            </a:r>
          </a:p>
        </p:txBody>
      </p:sp>
    </p:spTree>
    <p:extLst>
      <p:ext uri="{BB962C8B-B14F-4D97-AF65-F5344CB8AC3E}">
        <p14:creationId xmlns:p14="http://schemas.microsoft.com/office/powerpoint/2010/main" val="575177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hart 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7114" y="1448832"/>
            <a:ext cx="4358591" cy="26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hart 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0573" y="1448832"/>
            <a:ext cx="4358591" cy="26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Chart 3"/>
          <p:cNvPicPr>
            <a:picLocks noChangeArrowheads="1"/>
          </p:cNvPicPr>
          <p:nvPr/>
        </p:nvPicPr>
        <p:blipFill>
          <a:blip r:embed="rId5" cstate="email">
            <a:extLst>
              <a:ext uri="{28A0092B-C50C-407E-A947-70E740481C1C}">
                <a14:useLocalDpi xmlns:a14="http://schemas.microsoft.com/office/drawing/2010/main"/>
              </a:ext>
            </a:extLst>
          </a:blip>
          <a:srcRect b="-47"/>
          <a:stretch>
            <a:fillRect/>
          </a:stretch>
        </p:blipFill>
        <p:spPr bwMode="auto">
          <a:xfrm>
            <a:off x="3504962" y="4200595"/>
            <a:ext cx="4358591" cy="26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a:t>One District’s TATE Outcomes</a:t>
            </a:r>
          </a:p>
        </p:txBody>
      </p:sp>
    </p:spTree>
    <p:extLst>
      <p:ext uri="{BB962C8B-B14F-4D97-AF65-F5344CB8AC3E}">
        <p14:creationId xmlns:p14="http://schemas.microsoft.com/office/powerpoint/2010/main" val="29051095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6923" y="211540"/>
            <a:ext cx="6359122" cy="6306171"/>
          </a:xfrm>
          <a:prstGeom prst="rect">
            <a:avLst/>
          </a:prstGeom>
        </p:spPr>
      </p:pic>
    </p:spTree>
    <p:extLst>
      <p:ext uri="{BB962C8B-B14F-4D97-AF65-F5344CB8AC3E}">
        <p14:creationId xmlns:p14="http://schemas.microsoft.com/office/powerpoint/2010/main" val="3266547835"/>
      </p:ext>
    </p:extLst>
  </p:cSld>
  <p:clrMapOvr>
    <a:masterClrMapping/>
  </p:clrMapOvr>
  <p:transition spd="slow">
    <p:wheel spokes="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137383"/>
            <a:ext cx="10512862" cy="1325218"/>
          </a:xfrm>
        </p:spPr>
        <p:txBody>
          <a:bodyPr>
            <a:normAutofit/>
          </a:bodyPr>
          <a:lstStyle/>
          <a:p>
            <a:r>
              <a:rPr lang="en-US" sz="3599" dirty="0"/>
              <a:t>When to Evaluate Tier 3</a:t>
            </a:r>
          </a:p>
        </p:txBody>
      </p:sp>
      <p:graphicFrame>
        <p:nvGraphicFramePr>
          <p:cNvPr id="6" name="Content Placeholder 5"/>
          <p:cNvGraphicFramePr>
            <a:graphicFrameLocks noGrp="1"/>
          </p:cNvGraphicFramePr>
          <p:nvPr>
            <p:ph sz="quarter" idx="15"/>
          </p:nvPr>
        </p:nvGraphicFramePr>
        <p:xfrm>
          <a:off x="498740" y="1224453"/>
          <a:ext cx="11271489" cy="4727291"/>
        </p:xfrm>
        <a:graphic>
          <a:graphicData uri="http://schemas.openxmlformats.org/drawingml/2006/table">
            <a:tbl>
              <a:tblPr firstRow="1" bandRow="1">
                <a:tableStyleId>{5C22544A-7EE6-4342-B048-85BDC9FD1C3A}</a:tableStyleId>
              </a:tblPr>
              <a:tblGrid>
                <a:gridCol w="3757163">
                  <a:extLst>
                    <a:ext uri="{9D8B030D-6E8A-4147-A177-3AD203B41FA5}">
                      <a16:colId xmlns:a16="http://schemas.microsoft.com/office/drawing/2014/main" val="20000"/>
                    </a:ext>
                  </a:extLst>
                </a:gridCol>
                <a:gridCol w="3757163">
                  <a:extLst>
                    <a:ext uri="{9D8B030D-6E8A-4147-A177-3AD203B41FA5}">
                      <a16:colId xmlns:a16="http://schemas.microsoft.com/office/drawing/2014/main" val="20001"/>
                    </a:ext>
                  </a:extLst>
                </a:gridCol>
                <a:gridCol w="3757163">
                  <a:extLst>
                    <a:ext uri="{9D8B030D-6E8A-4147-A177-3AD203B41FA5}">
                      <a16:colId xmlns:a16="http://schemas.microsoft.com/office/drawing/2014/main" val="20002"/>
                    </a:ext>
                  </a:extLst>
                </a:gridCol>
              </a:tblGrid>
              <a:tr h="518025">
                <a:tc>
                  <a:txBody>
                    <a:bodyPr/>
                    <a:lstStyle/>
                    <a:p>
                      <a:r>
                        <a:rPr lang="en-US" sz="2800" dirty="0"/>
                        <a:t>District </a:t>
                      </a:r>
                    </a:p>
                  </a:txBody>
                  <a:tcPr marL="91416" marR="91416" marT="45708" marB="45708"/>
                </a:tc>
                <a:tc>
                  <a:txBody>
                    <a:bodyPr/>
                    <a:lstStyle/>
                    <a:p>
                      <a:r>
                        <a:rPr lang="en-US" sz="2800" dirty="0"/>
                        <a:t>School </a:t>
                      </a:r>
                    </a:p>
                  </a:txBody>
                  <a:tcPr marL="91416" marR="91416" marT="45708" marB="45708"/>
                </a:tc>
                <a:tc>
                  <a:txBody>
                    <a:bodyPr/>
                    <a:lstStyle/>
                    <a:p>
                      <a:r>
                        <a:rPr lang="en-US" sz="2800" dirty="0"/>
                        <a:t>Student</a:t>
                      </a:r>
                    </a:p>
                  </a:txBody>
                  <a:tcPr marL="91416" marR="91416" marT="45708" marB="45708"/>
                </a:tc>
                <a:extLst>
                  <a:ext uri="{0D108BD9-81ED-4DB2-BD59-A6C34878D82A}">
                    <a16:rowId xmlns:a16="http://schemas.microsoft.com/office/drawing/2014/main" val="10000"/>
                  </a:ext>
                </a:extLst>
              </a:tr>
              <a:tr h="4209155">
                <a:tc>
                  <a:txBody>
                    <a:bodyPr/>
                    <a:lstStyle/>
                    <a:p>
                      <a:pPr marL="171450" indent="-171450">
                        <a:buFont typeface="Arial" panose="020B0604020202020204" pitchFamily="34" charset="0"/>
                        <a:buChar char="•"/>
                      </a:pPr>
                      <a:r>
                        <a:rPr lang="en-US" sz="2800" dirty="0"/>
                        <a:t>At least </a:t>
                      </a:r>
                      <a:r>
                        <a:rPr lang="en-US" sz="2800" b="1" dirty="0"/>
                        <a:t>annually</a:t>
                      </a:r>
                      <a:r>
                        <a:rPr lang="en-US" sz="2800" baseline="0" dirty="0"/>
                        <a:t> to assess fidelity, success and guide action planning.</a:t>
                      </a:r>
                      <a:endParaRPr lang="en-US" sz="2800" dirty="0"/>
                    </a:p>
                  </a:txBody>
                  <a:tcPr marL="91416" marR="91416" marT="45708" marB="45708"/>
                </a:tc>
                <a:tc>
                  <a:txBody>
                    <a:bodyPr/>
                    <a:lstStyle/>
                    <a:p>
                      <a:pPr marL="285750" marR="0" indent="-285750" algn="l" defTabSz="5143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Ideally,</a:t>
                      </a:r>
                      <a:r>
                        <a:rPr lang="en-US" sz="2800" baseline="0" dirty="0"/>
                        <a:t> evaluation is part of </a:t>
                      </a:r>
                      <a:r>
                        <a:rPr lang="en-US" sz="2800" b="1" baseline="0" dirty="0"/>
                        <a:t>monthly</a:t>
                      </a:r>
                      <a:r>
                        <a:rPr lang="en-US" sz="2800" baseline="0" dirty="0"/>
                        <a:t> meeting process.</a:t>
                      </a:r>
                      <a:endParaRPr lang="en-US" sz="2800" dirty="0"/>
                    </a:p>
                  </a:txBody>
                  <a:tcPr marL="91416" marR="91416" marT="45708" marB="45708"/>
                </a:tc>
                <a:tc>
                  <a:txBody>
                    <a:bodyPr/>
                    <a:lstStyle/>
                    <a:p>
                      <a:pPr marL="171450" indent="-171450">
                        <a:buFont typeface="Arial" panose="020B0604020202020204" pitchFamily="34" charset="0"/>
                        <a:buChar char="•"/>
                      </a:pPr>
                      <a:r>
                        <a:rPr lang="en-US" sz="2800" dirty="0"/>
                        <a:t>Evaluation is part of every meeting and meetings occur as frequently</a:t>
                      </a:r>
                      <a:r>
                        <a:rPr lang="en-US" sz="2800" baseline="0" dirty="0"/>
                        <a:t> as necessary.  Monthly monitoring or progress is a minimum.  </a:t>
                      </a:r>
                      <a:r>
                        <a:rPr lang="en-US" sz="2800" b="1" baseline="0" dirty="0"/>
                        <a:t>Weekly</a:t>
                      </a:r>
                      <a:r>
                        <a:rPr lang="en-US" sz="2800" baseline="0" dirty="0"/>
                        <a:t> is preferred.</a:t>
                      </a:r>
                      <a:endParaRPr lang="en-US" sz="2800" dirty="0"/>
                    </a:p>
                  </a:txBody>
                  <a:tcPr marL="91416" marR="91416" marT="45708" marB="45708"/>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4"/>
          </p:nvPr>
        </p:nvSpPr>
        <p:spPr/>
        <p:txBody>
          <a:bodyPr/>
          <a:lstStyle/>
          <a:p>
            <a:endParaRPr lang="en-US" dirty="0"/>
          </a:p>
        </p:txBody>
      </p:sp>
      <p:sp>
        <p:nvSpPr>
          <p:cNvPr id="3" name="Rectangle 2">
            <a:extLst>
              <a:ext uri="{FF2B5EF4-FFF2-40B4-BE49-F238E27FC236}">
                <a16:creationId xmlns:a16="http://schemas.microsoft.com/office/drawing/2014/main" id="{14224A7F-D449-462F-AFFA-CAE0910E124F}"/>
              </a:ext>
            </a:extLst>
          </p:cNvPr>
          <p:cNvSpPr/>
          <p:nvPr/>
        </p:nvSpPr>
        <p:spPr>
          <a:xfrm>
            <a:off x="11770229" y="6487872"/>
            <a:ext cx="335261" cy="246157"/>
          </a:xfrm>
          <a:prstGeom prst="rect">
            <a:avLst/>
          </a:prstGeom>
        </p:spPr>
        <p:txBody>
          <a:bodyPr wrap="none">
            <a:spAutoFit/>
          </a:bodyPr>
          <a:lstStyle/>
          <a:p>
            <a:fld id="{99A20822-4A49-4D36-86E3-300BA48D3F00}" type="slidenum">
              <a:rPr lang="en-US" sz="1000"/>
              <a:pPr/>
              <a:t>75</a:t>
            </a:fld>
            <a:endParaRPr lang="en-US" sz="1000" dirty="0"/>
          </a:p>
        </p:txBody>
      </p:sp>
    </p:spTree>
    <p:extLst>
      <p:ext uri="{BB962C8B-B14F-4D97-AF65-F5344CB8AC3E}">
        <p14:creationId xmlns:p14="http://schemas.microsoft.com/office/powerpoint/2010/main" val="6318298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Challenges Facing Schools</a:t>
            </a:r>
            <a:endParaRPr lang="en-US" altLang="en-US" dirty="0"/>
          </a:p>
        </p:txBody>
      </p:sp>
      <p:sp>
        <p:nvSpPr>
          <p:cNvPr id="3" name="Content Placeholder 2"/>
          <p:cNvSpPr>
            <a:spLocks noGrp="1"/>
          </p:cNvSpPr>
          <p:nvPr>
            <p:ph idx="1"/>
          </p:nvPr>
        </p:nvSpPr>
        <p:spPr/>
        <p:txBody>
          <a:bodyPr/>
          <a:lstStyle/>
          <a:p>
            <a:r>
              <a:rPr lang="en-US"/>
              <a:t>Three-fold</a:t>
            </a:r>
          </a:p>
          <a:p>
            <a:pPr lvl="1"/>
            <a:r>
              <a:rPr lang="en-US"/>
              <a:t>There is an absence of clear guidelines for developing a results-driven tier 3 system that is conceptually systematic yet practical and efficient for school application.</a:t>
            </a:r>
          </a:p>
          <a:p>
            <a:pPr lvl="1"/>
            <a:r>
              <a:rPr lang="en-US"/>
              <a:t>There is a shortage of trained personnel who can implement the practices with fidelity</a:t>
            </a:r>
          </a:p>
          <a:p>
            <a:pPr lvl="1"/>
            <a:r>
              <a:rPr lang="en-US"/>
              <a:t>There is a lack of ongoing supports provided to districts that will ensure implementation and sustainability of evidence-based processes that improve outcomes for all students with serious problem behaviors</a:t>
            </a:r>
            <a:endParaRPr lang="en-US" dirty="0"/>
          </a:p>
        </p:txBody>
      </p:sp>
    </p:spTree>
    <p:extLst>
      <p:ext uri="{BB962C8B-B14F-4D97-AF65-F5344CB8AC3E}">
        <p14:creationId xmlns:p14="http://schemas.microsoft.com/office/powerpoint/2010/main" val="325090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33" y="154106"/>
            <a:ext cx="10723210" cy="1525025"/>
          </a:xfrm>
        </p:spPr>
        <p:txBody>
          <a:bodyPr>
            <a:noAutofit/>
          </a:bodyPr>
          <a:lstStyle/>
          <a:p>
            <a:r>
              <a:rPr lang="en-US" dirty="0"/>
              <a:t>What We Know About Tier 3 in Florida Schools </a:t>
            </a:r>
            <a:r>
              <a:rPr lang="en-US" sz="3599" dirty="0"/>
              <a:t>(and probably others)</a:t>
            </a:r>
          </a:p>
        </p:txBody>
      </p:sp>
      <p:sp>
        <p:nvSpPr>
          <p:cNvPr id="3" name="Content Placeholder 2"/>
          <p:cNvSpPr>
            <a:spLocks noGrp="1"/>
          </p:cNvSpPr>
          <p:nvPr>
            <p:ph idx="1"/>
          </p:nvPr>
        </p:nvSpPr>
        <p:spPr/>
        <p:txBody>
          <a:bodyPr>
            <a:normAutofit lnSpcReduction="10000"/>
          </a:bodyPr>
          <a:lstStyle/>
          <a:p>
            <a:r>
              <a:rPr lang="en-US" sz="3199" dirty="0"/>
              <a:t>Source—Baseline assessments</a:t>
            </a:r>
          </a:p>
          <a:p>
            <a:pPr marL="918420" lvl="1" indent="-514042">
              <a:buFont typeface="+mj-lt"/>
              <a:buAutoNum type="arabicPeriod"/>
            </a:pPr>
            <a:r>
              <a:rPr lang="en-US" sz="2799" dirty="0"/>
              <a:t>Most districts did not have a Tier 3 leadership team</a:t>
            </a:r>
          </a:p>
          <a:p>
            <a:pPr marL="918420" lvl="1" indent="-514042">
              <a:buFont typeface="+mj-lt"/>
              <a:buAutoNum type="arabicPeriod"/>
            </a:pPr>
            <a:r>
              <a:rPr lang="en-US" sz="2799" dirty="0"/>
              <a:t>Process within district inconsistent (general vs. special education; quality contingent upon skills of people on campus)</a:t>
            </a:r>
          </a:p>
          <a:p>
            <a:pPr marL="918420" lvl="1" indent="-514042">
              <a:buFont typeface="+mj-lt"/>
              <a:buAutoNum type="arabicPeriod"/>
            </a:pPr>
            <a:r>
              <a:rPr lang="en-US" sz="2799" dirty="0"/>
              <a:t>District training primarily consists of PPT presentations</a:t>
            </a:r>
          </a:p>
          <a:p>
            <a:pPr marL="918420" lvl="1" indent="-514042">
              <a:buFont typeface="+mj-lt"/>
              <a:buAutoNum type="arabicPeriod"/>
            </a:pPr>
            <a:r>
              <a:rPr lang="en-US" sz="2799" dirty="0"/>
              <a:t>Practice-based coaching non-existent</a:t>
            </a:r>
          </a:p>
          <a:p>
            <a:pPr marL="918420" lvl="1" indent="-514042">
              <a:buFont typeface="+mj-lt"/>
              <a:buAutoNum type="arabicPeriod"/>
            </a:pPr>
            <a:r>
              <a:rPr lang="en-US" sz="2799" dirty="0"/>
              <a:t>Lack of coherent, consistent process for identifying students needing Tier 3 supports</a:t>
            </a:r>
          </a:p>
          <a:p>
            <a:pPr marL="918420" lvl="1" indent="-514042">
              <a:buFont typeface="+mj-lt"/>
              <a:buAutoNum type="arabicPeriod"/>
            </a:pPr>
            <a:r>
              <a:rPr lang="en-US" sz="2799" dirty="0"/>
              <a:t>Lack of fidelity measures (Tier 3 processes and intervention implementation fidelity)</a:t>
            </a:r>
          </a:p>
        </p:txBody>
      </p:sp>
    </p:spTree>
    <p:extLst>
      <p:ext uri="{BB962C8B-B14F-4D97-AF65-F5344CB8AC3E}">
        <p14:creationId xmlns:p14="http://schemas.microsoft.com/office/powerpoint/2010/main" val="422699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757" y="154106"/>
            <a:ext cx="8225314" cy="990084"/>
          </a:xfrm>
        </p:spPr>
        <p:txBody>
          <a:bodyPr>
            <a:normAutofit fontScale="90000"/>
          </a:bodyPr>
          <a:lstStyle/>
          <a:p>
            <a:r>
              <a:rPr lang="en-US" dirty="0">
                <a:solidFill>
                  <a:schemeClr val="tx1"/>
                </a:solidFill>
              </a:rPr>
              <a:t>What We Know About Tier 3 in Florida Schools</a:t>
            </a:r>
          </a:p>
        </p:txBody>
      </p:sp>
      <p:sp>
        <p:nvSpPr>
          <p:cNvPr id="3" name="Content Placeholder 2"/>
          <p:cNvSpPr>
            <a:spLocks noGrp="1"/>
          </p:cNvSpPr>
          <p:nvPr>
            <p:ph idx="1"/>
          </p:nvPr>
        </p:nvSpPr>
        <p:spPr/>
        <p:txBody>
          <a:bodyPr>
            <a:normAutofit fontScale="92500" lnSpcReduction="10000"/>
          </a:bodyPr>
          <a:lstStyle/>
          <a:p>
            <a:pPr marL="685543" indent="-514196">
              <a:buFont typeface="+mj-lt"/>
              <a:buAutoNum type="arabicPeriod" startAt="7"/>
            </a:pPr>
            <a:r>
              <a:rPr lang="en-US" dirty="0"/>
              <a:t>No systemic data system</a:t>
            </a:r>
          </a:p>
          <a:p>
            <a:pPr marL="685543" indent="-514196">
              <a:buFont typeface="+mj-lt"/>
              <a:buAutoNum type="arabicPeriod" startAt="7"/>
            </a:pPr>
            <a:r>
              <a:rPr lang="en-US" dirty="0"/>
              <a:t>FBA/BIPs have multiple problems including:</a:t>
            </a:r>
          </a:p>
          <a:p>
            <a:pPr lvl="2"/>
            <a:r>
              <a:rPr lang="en-US" dirty="0"/>
              <a:t>Missing or non-functional baseline data</a:t>
            </a:r>
          </a:p>
          <a:p>
            <a:pPr lvl="2"/>
            <a:r>
              <a:rPr lang="en-US" dirty="0"/>
              <a:t>Minimal detail about setting events and antecedents</a:t>
            </a:r>
          </a:p>
          <a:p>
            <a:pPr lvl="2"/>
            <a:r>
              <a:rPr lang="en-US" dirty="0"/>
              <a:t>Missing consequences (i.e., actual responses of others following problem behavior)</a:t>
            </a:r>
          </a:p>
          <a:p>
            <a:pPr lvl="2"/>
            <a:r>
              <a:rPr lang="en-US" dirty="0"/>
              <a:t>Link of hypothesis components to FBA assessment</a:t>
            </a:r>
          </a:p>
          <a:p>
            <a:pPr lvl="2"/>
            <a:r>
              <a:rPr lang="en-US" dirty="0"/>
              <a:t>Missing linkage of interventions to hypothesis</a:t>
            </a:r>
          </a:p>
          <a:p>
            <a:pPr lvl="2"/>
            <a:r>
              <a:rPr lang="en-US" dirty="0"/>
              <a:t>Description of interventions vague</a:t>
            </a:r>
          </a:p>
          <a:p>
            <a:pPr lvl="2"/>
            <a:r>
              <a:rPr lang="en-US" dirty="0"/>
              <a:t>Over-reliance on consequential interventions</a:t>
            </a:r>
          </a:p>
          <a:p>
            <a:pPr lvl="2"/>
            <a:r>
              <a:rPr lang="en-US" dirty="0"/>
              <a:t>Missing follow-up plans</a:t>
            </a:r>
          </a:p>
          <a:p>
            <a:pPr lvl="2"/>
            <a:r>
              <a:rPr lang="en-US" dirty="0"/>
              <a:t>No plan for fidelity measurement</a:t>
            </a:r>
          </a:p>
          <a:p>
            <a:pPr marL="970968" lvl="1" indent="-514042">
              <a:buFont typeface="+mj-lt"/>
              <a:buAutoNum type="arabicPeriod"/>
            </a:pPr>
            <a:endParaRPr lang="en-US" dirty="0"/>
          </a:p>
        </p:txBody>
      </p:sp>
      <p:sp>
        <p:nvSpPr>
          <p:cNvPr id="4" name="Slide Number Placeholder 3"/>
          <p:cNvSpPr>
            <a:spLocks noGrp="1"/>
          </p:cNvSpPr>
          <p:nvPr>
            <p:ph type="sldNum" sz="quarter" idx="4"/>
          </p:nvPr>
        </p:nvSpPr>
        <p:spPr>
          <a:xfrm>
            <a:off x="9724918" y="6475413"/>
            <a:ext cx="733482" cy="274178"/>
          </a:xfrm>
          <a:prstGeom prst="rect">
            <a:avLst/>
          </a:prstGeom>
        </p:spPr>
        <p:txBody>
          <a:bodyPr/>
          <a:lstStyle/>
          <a:p>
            <a:fld id="{5BC7CDC0-6760-472E-8337-17230F08E71D}" type="slidenum">
              <a:rPr lang="en-US" smtClean="0"/>
              <a:t>78</a:t>
            </a:fld>
            <a:endParaRPr lang="en-US" dirty="0"/>
          </a:p>
        </p:txBody>
      </p:sp>
    </p:spTree>
    <p:extLst>
      <p:ext uri="{BB962C8B-B14F-4D97-AF65-F5344CB8AC3E}">
        <p14:creationId xmlns:p14="http://schemas.microsoft.com/office/powerpoint/2010/main" val="11129160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bwMode="auto">
          <a:xfrm>
            <a:off x="2056864" y="229433"/>
            <a:ext cx="8227457" cy="837982"/>
          </a:xfrm>
        </p:spPr>
        <p:txBody>
          <a:bodyPr vert="horz" wrap="square" lIns="91416" tIns="45708" rIns="91416" bIns="45708" numCol="1" rtlCol="0" anchor="ctr" anchorCtr="0" compatLnSpc="1">
            <a:prstTxWarp prst="textNoShape">
              <a:avLst/>
            </a:prstTxWarp>
            <a:normAutofit/>
          </a:bodyPr>
          <a:lstStyle/>
          <a:p>
            <a:r>
              <a:rPr lang="en-US" sz="3999"/>
              <a:t>District-Wide Tier 3 Process</a:t>
            </a:r>
            <a:endParaRPr lang="en-US" sz="3999" dirty="0"/>
          </a:p>
        </p:txBody>
      </p:sp>
      <p:sp>
        <p:nvSpPr>
          <p:cNvPr id="22530" name="Content Placeholder 2"/>
          <p:cNvSpPr>
            <a:spLocks noGrp="1"/>
          </p:cNvSpPr>
          <p:nvPr>
            <p:ph type="body" idx="1"/>
          </p:nvPr>
        </p:nvSpPr>
        <p:spPr>
          <a:xfrm>
            <a:off x="2209224" y="1295955"/>
            <a:ext cx="8075097" cy="4646990"/>
          </a:xfrm>
        </p:spPr>
        <p:txBody>
          <a:bodyPr>
            <a:normAutofit/>
          </a:bodyPr>
          <a:lstStyle/>
          <a:p>
            <a:pPr>
              <a:buNone/>
            </a:pPr>
            <a:r>
              <a:rPr lang="en-US" sz="2399" b="1" dirty="0">
                <a:latin typeface="Arial" charset="0"/>
              </a:rPr>
              <a:t>District-Level</a:t>
            </a:r>
          </a:p>
          <a:p>
            <a:pPr>
              <a:buFont typeface="Arial" pitchFamily="34" charset="0"/>
              <a:buChar char="•"/>
            </a:pPr>
            <a:r>
              <a:rPr lang="en-US" sz="1799" dirty="0">
                <a:latin typeface="Arial" charset="0"/>
              </a:rPr>
              <a:t>Tier 3 process development and monitoring</a:t>
            </a:r>
          </a:p>
          <a:p>
            <a:pPr>
              <a:buFont typeface="Arial" pitchFamily="34" charset="0"/>
              <a:buChar char="•"/>
            </a:pPr>
            <a:r>
              <a:rPr lang="en-US" sz="1799" dirty="0">
                <a:latin typeface="Arial" charset="0"/>
              </a:rPr>
              <a:t>Monitoring individual student progress (data collection and analysis)</a:t>
            </a:r>
          </a:p>
          <a:p>
            <a:pPr>
              <a:buFont typeface="Arial" pitchFamily="34" charset="0"/>
              <a:buChar char="•"/>
            </a:pPr>
            <a:r>
              <a:rPr lang="en-US" sz="1799" dirty="0">
                <a:latin typeface="Arial" charset="0"/>
              </a:rPr>
              <a:t>FBA/BIP development and training</a:t>
            </a:r>
          </a:p>
          <a:p>
            <a:pPr>
              <a:buFont typeface="Arial" pitchFamily="34" charset="0"/>
              <a:buChar char="•"/>
            </a:pPr>
            <a:r>
              <a:rPr lang="en-US" sz="1799" dirty="0">
                <a:latin typeface="Arial" charset="0"/>
              </a:rPr>
              <a:t>Professional development</a:t>
            </a:r>
          </a:p>
          <a:p>
            <a:pPr>
              <a:buFont typeface="Wingdings 3" pitchFamily="18" charset="2"/>
              <a:buNone/>
            </a:pPr>
            <a:r>
              <a:rPr lang="en-US" sz="2399" b="1" dirty="0">
                <a:latin typeface="Arial" charset="0"/>
              </a:rPr>
              <a:t>School-Level </a:t>
            </a:r>
          </a:p>
          <a:p>
            <a:pPr>
              <a:buFont typeface="Arial" pitchFamily="34" charset="0"/>
              <a:buChar char="•"/>
            </a:pPr>
            <a:r>
              <a:rPr lang="en-US" sz="1799" dirty="0">
                <a:latin typeface="Arial" charset="0"/>
              </a:rPr>
              <a:t>Referral process for students needing Tier 3 supports</a:t>
            </a:r>
          </a:p>
          <a:p>
            <a:pPr>
              <a:buFont typeface="Arial" pitchFamily="34" charset="0"/>
              <a:buChar char="•"/>
            </a:pPr>
            <a:r>
              <a:rPr lang="en-US" sz="1799" dirty="0">
                <a:latin typeface="Arial" charset="0"/>
              </a:rPr>
              <a:t>Timeline for students accessing Tier 3 supports</a:t>
            </a:r>
          </a:p>
          <a:p>
            <a:pPr>
              <a:buFont typeface="Arial" pitchFamily="34" charset="0"/>
              <a:buChar char="•"/>
            </a:pPr>
            <a:r>
              <a:rPr lang="en-US" sz="1799" dirty="0">
                <a:latin typeface="Arial" charset="0"/>
              </a:rPr>
              <a:t>FBA/BIP development and implementation</a:t>
            </a:r>
          </a:p>
          <a:p>
            <a:pPr>
              <a:buFont typeface="Arial" pitchFamily="34" charset="0"/>
              <a:buChar char="•"/>
            </a:pPr>
            <a:r>
              <a:rPr lang="en-US" sz="1799" dirty="0">
                <a:latin typeface="Arial" charset="0"/>
              </a:rPr>
              <a:t>Coaching/training and on-going teacher support</a:t>
            </a:r>
          </a:p>
          <a:p>
            <a:pPr>
              <a:buFont typeface="Arial" pitchFamily="34" charset="0"/>
              <a:buChar char="•"/>
            </a:pPr>
            <a:r>
              <a:rPr lang="en-US" sz="1799" dirty="0">
                <a:latin typeface="Arial" charset="0"/>
              </a:rPr>
              <a:t>Monitoring student progress</a:t>
            </a:r>
          </a:p>
          <a:p>
            <a:pPr>
              <a:buFont typeface="Arial" pitchFamily="34" charset="0"/>
              <a:buChar char="•"/>
            </a:pPr>
            <a:r>
              <a:rPr lang="en-US" sz="1799" dirty="0">
                <a:latin typeface="Arial" charset="0"/>
              </a:rPr>
              <a:t>Criteria (decision points) for increasing or decreasing levels of support</a:t>
            </a:r>
          </a:p>
          <a:p>
            <a:pPr>
              <a:buFont typeface="Arial" pitchFamily="34" charset="0"/>
              <a:buChar char="•"/>
            </a:pPr>
            <a:r>
              <a:rPr lang="en-US" sz="1799" dirty="0">
                <a:latin typeface="Arial" charset="0"/>
              </a:rPr>
              <a:t>Fidelity of implementation</a:t>
            </a:r>
          </a:p>
          <a:p>
            <a:endParaRPr lang="en-US" sz="1799" dirty="0">
              <a:latin typeface="Arial" charset="0"/>
            </a:endParaRPr>
          </a:p>
          <a:p>
            <a:endParaRPr lang="en-US" sz="1799" dirty="0">
              <a:latin typeface="Arial" charset="0"/>
            </a:endParaRPr>
          </a:p>
          <a:p>
            <a:endParaRPr lang="en-US" sz="1799" dirty="0">
              <a:latin typeface="Arial" charset="0"/>
            </a:endParaRPr>
          </a:p>
          <a:p>
            <a:endParaRPr lang="en-US" sz="1799" dirty="0">
              <a:latin typeface="Arial" charset="0"/>
            </a:endParaRPr>
          </a:p>
          <a:p>
            <a:endParaRPr lang="en-US" sz="1799" dirty="0">
              <a:latin typeface="Arial" charset="0"/>
            </a:endParaRPr>
          </a:p>
        </p:txBody>
      </p:sp>
    </p:spTree>
    <p:extLst>
      <p:ext uri="{BB962C8B-B14F-4D97-AF65-F5344CB8AC3E}">
        <p14:creationId xmlns:p14="http://schemas.microsoft.com/office/powerpoint/2010/main" val="114881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Participants will:</a:t>
            </a:r>
          </a:p>
          <a:p>
            <a:pPr lvl="1"/>
            <a:r>
              <a:rPr lang="en-US" dirty="0"/>
              <a:t>Define Tier 3 as a System of Support for students with intensive needs</a:t>
            </a:r>
          </a:p>
          <a:p>
            <a:pPr lvl="1"/>
            <a:r>
              <a:rPr lang="en-US" dirty="0"/>
              <a:t>Discuss the Tier 3 myths and how they impact their setting’s implementation of Tier 3 processes</a:t>
            </a:r>
          </a:p>
          <a:p>
            <a:pPr lvl="1"/>
            <a:r>
              <a:rPr lang="en-US" dirty="0"/>
              <a:t>Discuss essential components of a Tier 3 system</a:t>
            </a:r>
          </a:p>
          <a:p>
            <a:pPr lvl="1"/>
            <a:r>
              <a:rPr lang="en-US" dirty="0"/>
              <a:t>Identify some tools and strategies to assess district/school capacity for Tier 3</a:t>
            </a:r>
          </a:p>
        </p:txBody>
      </p:sp>
    </p:spTree>
    <p:extLst>
      <p:ext uri="{BB962C8B-B14F-4D97-AF65-F5344CB8AC3E}">
        <p14:creationId xmlns:p14="http://schemas.microsoft.com/office/powerpoint/2010/main" val="1403321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0684" y="153253"/>
            <a:ext cx="8227457" cy="990342"/>
          </a:xfrm>
        </p:spPr>
        <p:txBody>
          <a:bodyPr>
            <a:normAutofit fontScale="90000"/>
          </a:bodyPr>
          <a:lstStyle/>
          <a:p>
            <a:r>
              <a:rPr lang="en-US" dirty="0">
                <a:solidFill>
                  <a:schemeClr val="tx1"/>
                </a:solidFill>
                <a:hlinkClick r:id="rId2" action="ppaction://hlinkfile"/>
              </a:rPr>
              <a:t>Example of a Consistent Tier 3 Process</a:t>
            </a:r>
            <a:endParaRPr lang="en-US" dirty="0">
              <a:solidFill>
                <a:schemeClr val="tx1"/>
              </a:solidFill>
            </a:endParaRPr>
          </a:p>
        </p:txBody>
      </p:sp>
      <p:pic>
        <p:nvPicPr>
          <p:cNvPr id="5" name="Content Placeholder 4"/>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2285404" y="1372136"/>
            <a:ext cx="6703854" cy="502789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0367286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Considerations for Additional Expertise</a:t>
            </a:r>
          </a:p>
        </p:txBody>
      </p:sp>
      <p:sp>
        <p:nvSpPr>
          <p:cNvPr id="2" name="Content Placeholder 1"/>
          <p:cNvSpPr>
            <a:spLocks noGrp="1"/>
          </p:cNvSpPr>
          <p:nvPr>
            <p:ph idx="1"/>
          </p:nvPr>
        </p:nvSpPr>
        <p:spPr>
          <a:xfrm>
            <a:off x="379412" y="1013618"/>
            <a:ext cx="10969943" cy="5387181"/>
          </a:xfrm>
        </p:spPr>
        <p:txBody>
          <a:bodyPr>
            <a:normAutofit fontScale="85000" lnSpcReduction="20000"/>
          </a:bodyPr>
          <a:lstStyle/>
          <a:p>
            <a:r>
              <a:rPr lang="en-US" dirty="0"/>
              <a:t>To have an effective tier 3 system, districts will have a coherent process for determining when and how to obtain additional supports and expertise</a:t>
            </a:r>
          </a:p>
          <a:p>
            <a:r>
              <a:rPr lang="en-US" dirty="0"/>
              <a:t>General guidelines for developing a plan:</a:t>
            </a:r>
          </a:p>
          <a:p>
            <a:pPr lvl="1"/>
            <a:r>
              <a:rPr lang="en-US" dirty="0"/>
              <a:t>Identify situations in which there is a need for additional expertise</a:t>
            </a:r>
          </a:p>
          <a:p>
            <a:pPr lvl="1"/>
            <a:r>
              <a:rPr lang="en-US" dirty="0"/>
              <a:t>Identify skills or specific expertise required</a:t>
            </a:r>
          </a:p>
          <a:p>
            <a:pPr lvl="1"/>
            <a:r>
              <a:rPr lang="en-US" dirty="0"/>
              <a:t>Describe methods/process for accessing additional expertise</a:t>
            </a:r>
          </a:p>
          <a:p>
            <a:pPr lvl="1"/>
            <a:r>
              <a:rPr lang="en-US" dirty="0"/>
              <a:t>Develop procedures for coordinating and collaborating with internal and/or external professions</a:t>
            </a:r>
          </a:p>
          <a:p>
            <a:pPr lvl="2"/>
            <a:r>
              <a:rPr lang="en-US" dirty="0"/>
              <a:t>Procedures include integration of activities within the continuum of school-based behavioral support</a:t>
            </a:r>
          </a:p>
          <a:p>
            <a:r>
              <a:rPr lang="en-US" dirty="0"/>
              <a:t>Develop guidelines for requesting more in-depth functional assessment procedures</a:t>
            </a:r>
          </a:p>
          <a:p>
            <a:pPr lvl="1"/>
            <a:r>
              <a:rPr lang="en-US" dirty="0"/>
              <a:t>Note: FBA/BIP process is a foundation; however, the FBA/BIP process may look different for individuals who present with behaviors that are internalizing or characteristics of conditions (e.g., anxiety, depression)</a:t>
            </a:r>
          </a:p>
          <a:p>
            <a:pPr lvl="2"/>
            <a:endParaRPr lang="en-US" dirty="0"/>
          </a:p>
        </p:txBody>
      </p:sp>
    </p:spTree>
    <p:extLst>
      <p:ext uri="{BB962C8B-B14F-4D97-AF65-F5344CB8AC3E}">
        <p14:creationId xmlns:p14="http://schemas.microsoft.com/office/powerpoint/2010/main" val="25918244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5169960"/>
              </p:ext>
            </p:extLst>
          </p:nvPr>
        </p:nvGraphicFramePr>
        <p:xfrm>
          <a:off x="609440" y="856744"/>
          <a:ext cx="10818970" cy="5390922"/>
        </p:xfrm>
        <a:graphic>
          <a:graphicData uri="http://schemas.openxmlformats.org/drawingml/2006/table">
            <a:tbl>
              <a:tblPr firstRow="1" firstCol="1" bandRow="1">
                <a:tableStyleId>{2D5ABB26-0587-4C30-8999-92F81FD0307C}</a:tableStyleId>
              </a:tblPr>
              <a:tblGrid>
                <a:gridCol w="2875004">
                  <a:extLst>
                    <a:ext uri="{9D8B030D-6E8A-4147-A177-3AD203B41FA5}">
                      <a16:colId xmlns:a16="http://schemas.microsoft.com/office/drawing/2014/main" val="20000"/>
                    </a:ext>
                  </a:extLst>
                </a:gridCol>
                <a:gridCol w="2879574">
                  <a:extLst>
                    <a:ext uri="{9D8B030D-6E8A-4147-A177-3AD203B41FA5}">
                      <a16:colId xmlns:a16="http://schemas.microsoft.com/office/drawing/2014/main" val="20001"/>
                    </a:ext>
                  </a:extLst>
                </a:gridCol>
                <a:gridCol w="2571048">
                  <a:extLst>
                    <a:ext uri="{9D8B030D-6E8A-4147-A177-3AD203B41FA5}">
                      <a16:colId xmlns:a16="http://schemas.microsoft.com/office/drawing/2014/main" val="20002"/>
                    </a:ext>
                  </a:extLst>
                </a:gridCol>
                <a:gridCol w="2493344">
                  <a:extLst>
                    <a:ext uri="{9D8B030D-6E8A-4147-A177-3AD203B41FA5}">
                      <a16:colId xmlns:a16="http://schemas.microsoft.com/office/drawing/2014/main" val="20003"/>
                    </a:ext>
                  </a:extLst>
                </a:gridCol>
              </a:tblGrid>
              <a:tr h="313010">
                <a:tc>
                  <a:txBody>
                    <a:bodyPr/>
                    <a:lstStyle/>
                    <a:p>
                      <a:pPr marL="0" marR="0" algn="ctr">
                        <a:lnSpc>
                          <a:spcPct val="125000"/>
                        </a:lnSpc>
                        <a:spcBef>
                          <a:spcPts val="0"/>
                        </a:spcBef>
                        <a:spcAft>
                          <a:spcPts val="0"/>
                        </a:spcAft>
                      </a:pPr>
                      <a:r>
                        <a:rPr lang="en-US" sz="1600" b="1" dirty="0">
                          <a:effectLst/>
                        </a:rPr>
                        <a:t>Intense Behavioral Problems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solidFill>
                      <a:schemeClr val="bg1"/>
                    </a:solidFill>
                  </a:tcPr>
                </a:tc>
                <a:tc>
                  <a:txBody>
                    <a:bodyPr/>
                    <a:lstStyle/>
                    <a:p>
                      <a:pPr marL="0" marR="0" algn="ctr">
                        <a:lnSpc>
                          <a:spcPct val="125000"/>
                        </a:lnSpc>
                        <a:spcBef>
                          <a:spcPts val="0"/>
                        </a:spcBef>
                        <a:spcAft>
                          <a:spcPts val="0"/>
                        </a:spcAft>
                      </a:pPr>
                      <a:r>
                        <a:rPr lang="en-US" sz="1600" b="1" dirty="0">
                          <a:effectLst/>
                        </a:rPr>
                        <a:t>Psychological/Mental Health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solidFill>
                      <a:schemeClr val="bg1"/>
                    </a:solidFill>
                  </a:tcPr>
                </a:tc>
                <a:tc>
                  <a:txBody>
                    <a:bodyPr/>
                    <a:lstStyle/>
                    <a:p>
                      <a:pPr marL="0" marR="0" algn="ctr">
                        <a:lnSpc>
                          <a:spcPct val="125000"/>
                        </a:lnSpc>
                        <a:spcBef>
                          <a:spcPts val="0"/>
                        </a:spcBef>
                        <a:spcAft>
                          <a:spcPts val="0"/>
                        </a:spcAft>
                      </a:pPr>
                      <a:r>
                        <a:rPr lang="en-US" sz="1600" b="1" dirty="0">
                          <a:effectLst/>
                        </a:rPr>
                        <a:t>Medical</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solidFill>
                      <a:schemeClr val="bg1"/>
                    </a:solidFill>
                  </a:tcPr>
                </a:tc>
                <a:tc>
                  <a:txBody>
                    <a:bodyPr/>
                    <a:lstStyle/>
                    <a:p>
                      <a:pPr marL="0" marR="0" algn="ctr">
                        <a:lnSpc>
                          <a:spcPct val="125000"/>
                        </a:lnSpc>
                        <a:spcBef>
                          <a:spcPts val="0"/>
                        </a:spcBef>
                        <a:spcAft>
                          <a:spcPts val="0"/>
                        </a:spcAft>
                      </a:pPr>
                      <a:r>
                        <a:rPr lang="en-US" sz="1600" b="1" dirty="0">
                          <a:effectLst/>
                        </a:rPr>
                        <a:t>Life Situations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solidFill>
                      <a:schemeClr val="bg1"/>
                    </a:solidFill>
                  </a:tcPr>
                </a:tc>
                <a:extLst>
                  <a:ext uri="{0D108BD9-81ED-4DB2-BD59-A6C34878D82A}">
                    <a16:rowId xmlns:a16="http://schemas.microsoft.com/office/drawing/2014/main" val="10000"/>
                  </a:ext>
                </a:extLst>
              </a:tr>
              <a:tr h="5077912">
                <a:tc>
                  <a:txBody>
                    <a:bodyPr/>
                    <a:lstStyle/>
                    <a:p>
                      <a:pPr marL="342900" marR="0" lvl="0" indent="-342900">
                        <a:lnSpc>
                          <a:spcPct val="125000"/>
                        </a:lnSpc>
                        <a:spcBef>
                          <a:spcPts val="0"/>
                        </a:spcBef>
                        <a:spcAft>
                          <a:spcPts val="0"/>
                        </a:spcAft>
                        <a:buFont typeface="Symbol" panose="05050102010706020507" pitchFamily="18" charset="2"/>
                        <a:buChar char=""/>
                      </a:pPr>
                      <a:r>
                        <a:rPr lang="en-US" sz="1600" dirty="0">
                          <a:effectLst/>
                        </a:rPr>
                        <a:t>Extreme self-injurious behavior endangering health/well-being</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Intensive physical aggression acts toward peers and/or adults and/or property causing bodily harm or significant property destruction</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Behavioral problems are so intense and resistant to interventions and student is at risk for more segregated placements and/or being incarcerated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solidFill>
                      <a:schemeClr val="bg1"/>
                    </a:solidFill>
                  </a:tcPr>
                </a:tc>
                <a:tc>
                  <a:txBody>
                    <a:bodyPr/>
                    <a:lstStyle/>
                    <a:p>
                      <a:pPr marL="342900" marR="0" lvl="0" indent="-342900">
                        <a:lnSpc>
                          <a:spcPct val="125000"/>
                        </a:lnSpc>
                        <a:spcBef>
                          <a:spcPts val="0"/>
                        </a:spcBef>
                        <a:spcAft>
                          <a:spcPts val="0"/>
                        </a:spcAft>
                        <a:buFont typeface="Symbol" panose="05050102010706020507" pitchFamily="18" charset="2"/>
                        <a:buChar char=""/>
                      </a:pPr>
                      <a:r>
                        <a:rPr lang="en-US" sz="1600" dirty="0">
                          <a:effectLst/>
                        </a:rPr>
                        <a:t>Suicidal ideation and/or suicidal attempts</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Engaging in seriously threatening behaviors that are unlawful and may result in incarceration</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Personality and/or psychotic disorders</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High risk sexual behavior</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Post-traumatic stress</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Significant substance abuse related disorders (e.g., alcohol, drug)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solidFill>
                      <a:schemeClr val="bg1"/>
                    </a:solidFill>
                  </a:tcPr>
                </a:tc>
                <a:tc>
                  <a:txBody>
                    <a:bodyPr/>
                    <a:lstStyle/>
                    <a:p>
                      <a:pPr marL="342900" marR="0" lvl="0" indent="-342900">
                        <a:lnSpc>
                          <a:spcPct val="125000"/>
                        </a:lnSpc>
                        <a:spcBef>
                          <a:spcPts val="0"/>
                        </a:spcBef>
                        <a:spcAft>
                          <a:spcPts val="0"/>
                        </a:spcAft>
                        <a:buFont typeface="Symbol" panose="05050102010706020507" pitchFamily="18" charset="2"/>
                        <a:buChar char=""/>
                      </a:pPr>
                      <a:r>
                        <a:rPr lang="en-US" sz="1600" dirty="0">
                          <a:effectLst/>
                        </a:rPr>
                        <a:t>Psychosomatic illnesses (e.g., extreme headaches or stomach problems due to stress) that contribute to or exacerbate internalizing or externalizing</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Sleep disorders</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Frontal lobe damage</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Seizure disorders</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Enuresis</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Encopresis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solidFill>
                      <a:schemeClr val="bg1"/>
                    </a:solidFill>
                  </a:tcPr>
                </a:tc>
                <a:tc>
                  <a:txBody>
                    <a:bodyPr/>
                    <a:lstStyle/>
                    <a:p>
                      <a:pPr marL="342900" marR="0" lvl="0" indent="-342900">
                        <a:lnSpc>
                          <a:spcPct val="125000"/>
                        </a:lnSpc>
                        <a:spcBef>
                          <a:spcPts val="0"/>
                        </a:spcBef>
                        <a:spcAft>
                          <a:spcPts val="0"/>
                        </a:spcAft>
                        <a:buFont typeface="Symbol" panose="05050102010706020507" pitchFamily="18" charset="2"/>
                        <a:buChar char=""/>
                      </a:pPr>
                      <a:r>
                        <a:rPr lang="en-US" sz="1600" dirty="0">
                          <a:effectLst/>
                        </a:rPr>
                        <a:t>Homelessness</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Food deprivation</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Traumatic situations (e.g., abuse-sexual, physical, psychological</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Exposure to savage acts (e.g., war, murder, rape)</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Extreme poverty</a:t>
                      </a:r>
                      <a:endParaRPr lang="en-US" sz="2000" dirty="0">
                        <a:effectLst/>
                      </a:endParaRPr>
                    </a:p>
                    <a:p>
                      <a:pPr marL="342900" marR="0" lvl="0" indent="-342900">
                        <a:lnSpc>
                          <a:spcPct val="125000"/>
                        </a:lnSpc>
                        <a:spcBef>
                          <a:spcPts val="0"/>
                        </a:spcBef>
                        <a:spcAft>
                          <a:spcPts val="0"/>
                        </a:spcAft>
                        <a:buFont typeface="Symbol" panose="05050102010706020507" pitchFamily="18" charset="2"/>
                        <a:buChar char=""/>
                      </a:pPr>
                      <a:r>
                        <a:rPr lang="en-US" sz="1600" dirty="0">
                          <a:effectLst/>
                        </a:rPr>
                        <a:t>Foster care placements and/or unstable home placement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596" marR="54596" marT="0" marB="0">
                    <a:solidFill>
                      <a:schemeClr val="bg1"/>
                    </a:solidFill>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normAutofit fontScale="90000"/>
          </a:bodyPr>
          <a:lstStyle/>
          <a:p>
            <a:pPr>
              <a:lnSpc>
                <a:spcPct val="125000"/>
              </a:lnSpc>
              <a:spcBef>
                <a:spcPts val="0"/>
              </a:spcBef>
            </a:pPr>
            <a:r>
              <a:rPr lang="en-US" sz="2799" i="1" dirty="0">
                <a:latin typeface="Times New Roman" panose="02020603050405020304" pitchFamily="18" charset="0"/>
                <a:ea typeface="Calibri" panose="020F0502020204030204" pitchFamily="34" charset="0"/>
                <a:cs typeface="Times New Roman" panose="02020603050405020304" pitchFamily="18" charset="0"/>
              </a:rPr>
              <a:t>Examples Of Conditions Or Behaviors That May Require Additional, Expertise.</a:t>
            </a:r>
            <a:endParaRPr lang="en-US" sz="2399"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598612" y="5987188"/>
            <a:ext cx="8151277" cy="515392"/>
          </a:xfrm>
          <a:prstGeom prst="rect">
            <a:avLst/>
          </a:prstGeom>
        </p:spPr>
        <p:txBody>
          <a:bodyPr wrap="square">
            <a:spAutoFit/>
          </a:bodyPr>
          <a:lstStyle/>
          <a:p>
            <a:pPr algn="just">
              <a:lnSpc>
                <a:spcPct val="125000"/>
              </a:lnSpc>
            </a:pPr>
            <a:r>
              <a:rPr lang="en-US" sz="1100" dirty="0">
                <a:solidFill>
                  <a:srgbClr val="000000"/>
                </a:solidFill>
                <a:latin typeface="Times New Roman" panose="02020603050405020304" pitchFamily="18" charset="0"/>
                <a:ea typeface="MS Mincho" panose="02020609040205080304" pitchFamily="49" charset="-128"/>
              </a:rPr>
              <a:t>*Note some of these example may fall under multiple domains (e.g., encopresis may involve behavioral health and/or medical intervention)</a:t>
            </a:r>
            <a:endParaRPr lang="en-US" sz="3999" dirty="0">
              <a:latin typeface="Times New Roman" panose="02020603050405020304" pitchFamily="18" charset="0"/>
              <a:ea typeface="MS Mincho" panose="02020609040205080304" pitchFamily="49" charset="-128"/>
            </a:endParaRPr>
          </a:p>
          <a:p>
            <a:pPr algn="just">
              <a:lnSpc>
                <a:spcPct val="125000"/>
              </a:lnSpc>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75725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525D-171B-CD4D-A657-09E4D793EA1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8553635-3571-BC4F-8D8D-46C47E728C2E}"/>
              </a:ext>
            </a:extLst>
          </p:cNvPr>
          <p:cNvSpPr>
            <a:spLocks noGrp="1"/>
          </p:cNvSpPr>
          <p:nvPr>
            <p:ph idx="1"/>
          </p:nvPr>
        </p:nvSpPr>
        <p:spPr/>
        <p:txBody>
          <a:bodyPr/>
          <a:lstStyle/>
          <a:p>
            <a:r>
              <a:rPr lang="en-US" dirty="0"/>
              <a:t>We need to begin to consider Tier 3 as a system</a:t>
            </a:r>
          </a:p>
          <a:p>
            <a:r>
              <a:rPr lang="en-US" dirty="0"/>
              <a:t>We have tools and protocols allow us to assist districts and schools to deliver more consistent and effective Tier 3 supports.</a:t>
            </a:r>
          </a:p>
          <a:p>
            <a:r>
              <a:rPr lang="en-US" dirty="0"/>
              <a:t>Finally, this is a long-term process requiring commitment!</a:t>
            </a:r>
          </a:p>
        </p:txBody>
      </p:sp>
    </p:spTree>
    <p:extLst>
      <p:ext uri="{BB962C8B-B14F-4D97-AF65-F5344CB8AC3E}">
        <p14:creationId xmlns:p14="http://schemas.microsoft.com/office/powerpoint/2010/main" val="37314931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1522412" y="152400"/>
            <a:ext cx="9144000" cy="685800"/>
          </a:xfrm>
        </p:spPr>
        <p:txBody>
          <a:bodyPr>
            <a:normAutofit/>
          </a:bodyPr>
          <a:lstStyle/>
          <a:p>
            <a:pPr algn="ctr" eaLnBrk="1" hangingPunct="1"/>
            <a:r>
              <a:rPr lang="en-US" altLang="en-US" dirty="0"/>
              <a:t>Contact Information and Resources</a:t>
            </a:r>
          </a:p>
        </p:txBody>
      </p:sp>
      <p:sp>
        <p:nvSpPr>
          <p:cNvPr id="236547" name="Rectangle 3"/>
          <p:cNvSpPr>
            <a:spLocks noGrp="1" noChangeArrowheads="1"/>
          </p:cNvSpPr>
          <p:nvPr>
            <p:ph idx="1"/>
          </p:nvPr>
        </p:nvSpPr>
        <p:spPr>
          <a:xfrm>
            <a:off x="1446212" y="1371600"/>
            <a:ext cx="7924800" cy="5982229"/>
          </a:xfrm>
        </p:spPr>
        <p:txBody>
          <a:bodyPr>
            <a:noAutofit/>
          </a:bodyPr>
          <a:lstStyle/>
          <a:p>
            <a:pPr marL="0" indent="0">
              <a:lnSpc>
                <a:spcPct val="80000"/>
              </a:lnSpc>
              <a:buNone/>
              <a:defRPr/>
            </a:pPr>
            <a:r>
              <a:rPr lang="en-US" sz="2400" b="1" dirty="0">
                <a:solidFill>
                  <a:schemeClr val="tx2"/>
                </a:solidFill>
                <a:cs typeface="Arial" panose="020B0604020202020204" pitchFamily="34" charset="0"/>
              </a:rPr>
              <a:t>FLPBIS:MTSS Project</a:t>
            </a:r>
          </a:p>
          <a:p>
            <a:pPr lvl="1">
              <a:lnSpc>
                <a:spcPct val="80000"/>
              </a:lnSpc>
              <a:spcBef>
                <a:spcPts val="600"/>
              </a:spcBef>
              <a:buFont typeface="Arial" pitchFamily="34" charset="0"/>
              <a:buChar char="•"/>
              <a:defRPr/>
            </a:pPr>
            <a:r>
              <a:rPr lang="en-US" sz="2400" dirty="0">
                <a:ea typeface="ＭＳ Ｐゴシック" charset="0"/>
              </a:rPr>
              <a:t>Phone:  (813) 974-7684</a:t>
            </a:r>
          </a:p>
          <a:p>
            <a:pPr lvl="1">
              <a:lnSpc>
                <a:spcPct val="80000"/>
              </a:lnSpc>
              <a:spcBef>
                <a:spcPts val="600"/>
              </a:spcBef>
              <a:buFont typeface="Arial" pitchFamily="34" charset="0"/>
              <a:buChar char="•"/>
              <a:defRPr/>
            </a:pPr>
            <a:r>
              <a:rPr lang="en-US" sz="2400" dirty="0">
                <a:ea typeface="ＭＳ Ｐゴシック" charset="0"/>
              </a:rPr>
              <a:t>E-mail: </a:t>
            </a:r>
            <a:r>
              <a:rPr lang="en-US" sz="2400" dirty="0">
                <a:solidFill>
                  <a:srgbClr val="0096D7"/>
                </a:solidFill>
                <a:ea typeface="ＭＳ Ｐゴシック" charset="0"/>
                <a:hlinkClick r:id="rId3"/>
              </a:rPr>
              <a:t>flpbis@cbcs.usf.edu</a:t>
            </a:r>
            <a:endParaRPr lang="en-US" sz="2400" dirty="0">
              <a:solidFill>
                <a:srgbClr val="0096D7"/>
              </a:solidFill>
              <a:ea typeface="ＭＳ Ｐゴシック" charset="0"/>
            </a:endParaRPr>
          </a:p>
          <a:p>
            <a:pPr lvl="1">
              <a:lnSpc>
                <a:spcPct val="80000"/>
              </a:lnSpc>
              <a:spcBef>
                <a:spcPts val="600"/>
              </a:spcBef>
              <a:buFont typeface="Arial" pitchFamily="34" charset="0"/>
              <a:buChar char="•"/>
              <a:defRPr/>
            </a:pPr>
            <a:r>
              <a:rPr lang="en-US" sz="2400" dirty="0">
                <a:solidFill>
                  <a:srgbClr val="0096D7"/>
                </a:solidFill>
                <a:ea typeface="ＭＳ Ｐゴシック" charset="0"/>
                <a:hlinkClick r:id="rId4"/>
              </a:rPr>
              <a:t>www.flpbis.org</a:t>
            </a:r>
            <a:r>
              <a:rPr lang="en-US" sz="2400" dirty="0">
                <a:solidFill>
                  <a:srgbClr val="0096D7"/>
                </a:solidFill>
                <a:ea typeface="ＭＳ Ｐゴシック" charset="0"/>
              </a:rPr>
              <a:t> </a:t>
            </a:r>
          </a:p>
          <a:p>
            <a:pPr lvl="1">
              <a:lnSpc>
                <a:spcPct val="80000"/>
              </a:lnSpc>
              <a:spcBef>
                <a:spcPts val="600"/>
              </a:spcBef>
              <a:buFont typeface="Arial" pitchFamily="34" charset="0"/>
              <a:buChar char="•"/>
              <a:defRPr/>
            </a:pPr>
            <a:r>
              <a:rPr lang="en-US" sz="2400" dirty="0">
                <a:ea typeface="ＭＳ Ｐゴシック" charset="0"/>
              </a:rPr>
              <a:t> </a:t>
            </a:r>
            <a:r>
              <a:rPr lang="en-US" sz="2400" dirty="0">
                <a:ea typeface="ＭＳ Ｐゴシック" charset="0"/>
                <a:hlinkClick r:id="rId5"/>
              </a:rPr>
              <a:t>www.facebook.com/flpbs</a:t>
            </a:r>
            <a:endParaRPr lang="en-US" sz="2400" dirty="0">
              <a:ea typeface="ＭＳ Ｐゴシック" charset="0"/>
            </a:endParaRPr>
          </a:p>
          <a:p>
            <a:pPr lvl="1">
              <a:lnSpc>
                <a:spcPct val="80000"/>
              </a:lnSpc>
              <a:spcBef>
                <a:spcPts val="600"/>
              </a:spcBef>
              <a:buFont typeface="Arial" pitchFamily="34" charset="0"/>
              <a:buChar char="•"/>
              <a:defRPr/>
            </a:pPr>
            <a:r>
              <a:rPr lang="en-US" sz="2400" dirty="0">
                <a:ea typeface="ＭＳ Ｐゴシック" charset="0"/>
                <a:hlinkClick r:id="rId6"/>
              </a:rPr>
              <a:t>https://twitter.com/flpbis</a:t>
            </a:r>
            <a:r>
              <a:rPr lang="en-US" sz="2400" dirty="0">
                <a:ea typeface="ＭＳ Ｐゴシック" charset="0"/>
              </a:rPr>
              <a:t> </a:t>
            </a:r>
          </a:p>
          <a:p>
            <a:pPr lvl="1">
              <a:lnSpc>
                <a:spcPct val="80000"/>
              </a:lnSpc>
              <a:buFont typeface="Arial" panose="020B0604020202020204" pitchFamily="34" charset="0"/>
              <a:buChar char="•"/>
              <a:defRPr/>
            </a:pPr>
            <a:r>
              <a:rPr lang="en-US" sz="2400" dirty="0">
                <a:hlinkClick r:id="rId7"/>
              </a:rPr>
              <a:t>https://www.youtube.com/user/flpbs1</a:t>
            </a:r>
            <a:endParaRPr lang="en-US" sz="2400" dirty="0"/>
          </a:p>
          <a:p>
            <a:pPr marL="0" indent="0">
              <a:lnSpc>
                <a:spcPct val="80000"/>
              </a:lnSpc>
              <a:buNone/>
              <a:defRPr/>
            </a:pPr>
            <a:endParaRPr lang="en-US" sz="2400" b="1" dirty="0">
              <a:solidFill>
                <a:schemeClr val="tx2"/>
              </a:solidFill>
              <a:cs typeface="Arial" panose="020B0604020202020204" pitchFamily="34" charset="0"/>
            </a:endParaRPr>
          </a:p>
          <a:p>
            <a:pPr marL="0" indent="0">
              <a:lnSpc>
                <a:spcPct val="80000"/>
              </a:lnSpc>
              <a:defRPr/>
            </a:pPr>
            <a:r>
              <a:rPr lang="en-US" sz="2400" b="1" dirty="0">
                <a:solidFill>
                  <a:schemeClr val="tx2"/>
                </a:solidFill>
                <a:cs typeface="Arial" panose="020B0604020202020204" pitchFamily="34" charset="0"/>
              </a:rPr>
              <a:t>OSEP TA Center on PBIS		Association on PBIS</a:t>
            </a:r>
          </a:p>
          <a:p>
            <a:pPr marL="457200" lvl="1" indent="0">
              <a:lnSpc>
                <a:spcPct val="80000"/>
              </a:lnSpc>
              <a:buNone/>
              <a:defRPr/>
            </a:pPr>
            <a:r>
              <a:rPr lang="en-US" sz="2400" dirty="0">
                <a:solidFill>
                  <a:srgbClr val="0096D7"/>
                </a:solidFill>
                <a:ea typeface="ＭＳ Ｐゴシック" charset="0"/>
                <a:hlinkClick r:id="rId8"/>
              </a:rPr>
              <a:t>www.pbis.org</a:t>
            </a:r>
            <a:r>
              <a:rPr lang="en-US" sz="2400" dirty="0">
                <a:solidFill>
                  <a:srgbClr val="0096D7"/>
                </a:solidFill>
                <a:ea typeface="ＭＳ Ｐゴシック" charset="0"/>
              </a:rPr>
              <a:t>			</a:t>
            </a:r>
            <a:r>
              <a:rPr lang="en-US" sz="2400" dirty="0">
                <a:solidFill>
                  <a:srgbClr val="0096D7"/>
                </a:solidFill>
                <a:ea typeface="ＭＳ Ｐゴシック" charset="0"/>
                <a:hlinkClick r:id="rId9"/>
              </a:rPr>
              <a:t>www.apbs.org</a:t>
            </a:r>
            <a:endParaRPr lang="en-US" sz="2400" dirty="0">
              <a:solidFill>
                <a:srgbClr val="0096D7"/>
              </a:solidFill>
              <a:ea typeface="ＭＳ Ｐゴシック" charset="0"/>
            </a:endParaRPr>
          </a:p>
          <a:p>
            <a:pPr lvl="1" eaLnBrk="1" hangingPunct="1">
              <a:lnSpc>
                <a:spcPct val="80000"/>
              </a:lnSpc>
              <a:buFont typeface="Arial" pitchFamily="34" charset="0"/>
              <a:buChar char="•"/>
              <a:defRPr/>
            </a:pPr>
            <a:endParaRPr lang="en-US" sz="2400" b="1" dirty="0">
              <a:solidFill>
                <a:srgbClr val="0096D7"/>
              </a:solidFill>
            </a:endParaRPr>
          </a:p>
        </p:txBody>
      </p:sp>
      <p:sp>
        <p:nvSpPr>
          <p:cNvPr id="2" name="Slide Number Placeholder 1"/>
          <p:cNvSpPr>
            <a:spLocks noGrp="1"/>
          </p:cNvSpPr>
          <p:nvPr>
            <p:ph type="sldNum" sz="quarter" idx="4294967295"/>
          </p:nvPr>
        </p:nvSpPr>
        <p:spPr/>
        <p:txBody>
          <a:bodyPr/>
          <a:lstStyle/>
          <a:p>
            <a:endParaRPr lang="en-US" sz="1600" dirty="0"/>
          </a:p>
        </p:txBody>
      </p:sp>
      <p:pic>
        <p:nvPicPr>
          <p:cNvPr id="5" name="Shape 268"/>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713412" y="3048000"/>
            <a:ext cx="457200" cy="472800"/>
          </a:xfrm>
          <a:prstGeom prst="rect">
            <a:avLst/>
          </a:prstGeom>
          <a:noFill/>
          <a:ln>
            <a:noFill/>
          </a:ln>
        </p:spPr>
      </p:pic>
      <p:pic>
        <p:nvPicPr>
          <p:cNvPr id="3" name="Picture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88942" y="3429000"/>
            <a:ext cx="528181" cy="535191"/>
          </a:xfrm>
          <a:prstGeom prst="rect">
            <a:avLst/>
          </a:prstGeom>
        </p:spPr>
      </p:pic>
      <p:pic>
        <p:nvPicPr>
          <p:cNvPr id="7" name="Shape 266"/>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6246812" y="2743200"/>
            <a:ext cx="520539" cy="460144"/>
          </a:xfrm>
          <a:prstGeom prst="rect">
            <a:avLst/>
          </a:prstGeom>
          <a:noFill/>
          <a:ln>
            <a:noFill/>
          </a:ln>
        </p:spPr>
      </p:pic>
    </p:spTree>
    <p:extLst>
      <p:ext uri="{BB962C8B-B14F-4D97-AF65-F5344CB8AC3E}">
        <p14:creationId xmlns:p14="http://schemas.microsoft.com/office/powerpoint/2010/main" val="1778766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4BDC-56DB-9844-85AA-0FF1E63F9FB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6039DC1-D401-274A-AFD0-5295B5F4C7B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073E56C-18AF-3A4E-8E91-9E537227B3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893"/>
            <a:ext cx="12188825" cy="6856214"/>
          </a:xfrm>
          <a:prstGeom prst="rect">
            <a:avLst/>
          </a:prstGeom>
        </p:spPr>
      </p:pic>
    </p:spTree>
    <p:extLst>
      <p:ext uri="{BB962C8B-B14F-4D97-AF65-F5344CB8AC3E}">
        <p14:creationId xmlns:p14="http://schemas.microsoft.com/office/powerpoint/2010/main" val="124302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3-System</a:t>
            </a:r>
          </a:p>
        </p:txBody>
      </p:sp>
      <p:sp>
        <p:nvSpPr>
          <p:cNvPr id="3" name="Content Placeholder 2"/>
          <p:cNvSpPr>
            <a:spLocks noGrp="1"/>
          </p:cNvSpPr>
          <p:nvPr>
            <p:ph idx="1"/>
          </p:nvPr>
        </p:nvSpPr>
        <p:spPr/>
        <p:txBody>
          <a:bodyPr/>
          <a:lstStyle/>
          <a:p>
            <a:r>
              <a:rPr lang="en-US" dirty="0"/>
              <a:t>Tier 3, overall, not systemic in most schools</a:t>
            </a:r>
          </a:p>
          <a:p>
            <a:pPr lvl="1"/>
            <a:r>
              <a:rPr lang="en-US" dirty="0"/>
              <a:t>Collection of various “practices”</a:t>
            </a:r>
          </a:p>
          <a:p>
            <a:r>
              <a:rPr lang="en-US" dirty="0"/>
              <a:t>Often, seen as a special education function</a:t>
            </a:r>
          </a:p>
          <a:p>
            <a:r>
              <a:rPr lang="en-US" dirty="0"/>
              <a:t>Often viewed as a compliance exercise</a:t>
            </a:r>
          </a:p>
          <a:p>
            <a:r>
              <a:rPr lang="en-US" dirty="0"/>
              <a:t>Myths often impede implementation</a:t>
            </a:r>
          </a:p>
        </p:txBody>
      </p:sp>
    </p:spTree>
    <p:extLst>
      <p:ext uri="{BB962C8B-B14F-4D97-AF65-F5344CB8AC3E}">
        <p14:creationId xmlns:p14="http://schemas.microsoft.com/office/powerpoint/2010/main" val="30847398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ARTICULATE_SLIDE_COUNT" val="46"/>
  <p:tag name="MMPROD_UIDATA" val="&lt;database version=&quot;8.0&quot;&gt;&lt;object type=&quot;1&quot; unique_id=&quot;10001&quot;&gt;&lt;object type=&quot;2&quot; unique_id=&quot;10002&quot;&gt;&lt;object type=&quot;3&quot; unique_id=&quot;212952&quot;&gt;&lt;property id=&quot;20148&quot; value=&quot;5&quot;/&gt;&lt;property id=&quot;20300&quot; value=&quot;Slide 1 - &amp;quot;Establishing a Results-Driven Tier 3 Support System&amp;quot;&quot;/&gt;&lt;property id=&quot;20307&quot; value=&quot;257&quot;/&gt;&lt;/object&gt;&lt;object type=&quot;3&quot; unique_id=&quot;212953&quot;&gt;&lt;property id=&quot;20148&quot; value=&quot;5&quot;/&gt;&lt;property id=&quot;20300&quot; value=&quot;Slide 2 - &amp;quot;Objectives&amp;quot;&quot;/&gt;&lt;property id=&quot;20307&quot; value=&quot;258&quot;/&gt;&lt;/object&gt;&lt;object type=&quot;3&quot; unique_id=&quot;212954&quot;&gt;&lt;property id=&quot;20148&quot; value=&quot;5&quot;/&gt;&lt;property id=&quot;20300&quot; value=&quot;Slide 3 - &amp;quot;Agenda&amp;quot;&quot;/&gt;&lt;property id=&quot;20307&quot; value=&quot;259&quot;/&gt;&lt;/object&gt;&lt;object type=&quot;3&quot; unique_id=&quot;212955&quot;&gt;&lt;property id=&quot;20148&quot; value=&quot;5&quot;/&gt;&lt;property id=&quot;20300&quot; value=&quot;Slide 4&quot;/&gt;&lt;property id=&quot;20307&quot; value=&quot;260&quot;/&gt;&lt;/object&gt;&lt;object type=&quot;3&quot; unique_id=&quot;212956&quot;&gt;&lt;property id=&quot;20148&quot; value=&quot;5&quot;/&gt;&lt;property id=&quot;20300&quot; value=&quot;Slide 5 - &amp;quot;Tier 3-System&amp;quot;&quot;/&gt;&lt;property id=&quot;20307&quot; value=&quot;261&quot;/&gt;&lt;/object&gt;&lt;object type=&quot;3&quot; unique_id=&quot;212957&quot;&gt;&lt;property id=&quot;20148&quot; value=&quot;5&quot;/&gt;&lt;property id=&quot;20300&quot; value=&quot;Slide 6 - &amp;quot;Tier 3 Myths&amp;quot;&quot;/&gt;&lt;property id=&quot;20307&quot; value=&quot;262&quot;/&gt;&lt;/object&gt;&lt;object type=&quot;3&quot; unique_id=&quot;212958&quot;&gt;&lt;property id=&quot;20148&quot; value=&quot;5&quot;/&gt;&lt;property id=&quot;20300&quot; value=&quot;Slide 7 - &amp;quot;Tier 3 Myths&amp;quot;&quot;/&gt;&lt;property id=&quot;20307&quot; value=&quot;263&quot;/&gt;&lt;/object&gt;&lt;object type=&quot;3&quot; unique_id=&quot;212959&quot;&gt;&lt;property id=&quot;20148&quot; value=&quot;5&quot;/&gt;&lt;property id=&quot;20300&quot; value=&quot;Slide 8&quot;/&gt;&lt;property id=&quot;20307&quot; value=&quot;264&quot;/&gt;&lt;/object&gt;&lt;object type=&quot;3&quot; unique_id=&quot;212960&quot;&gt;&lt;property id=&quot;20148&quot; value=&quot;5&quot;/&gt;&lt;property id=&quot;20300&quot; value=&quot;Slide 10 - &amp;quot;Tier 3 Systems in Schools&amp;quot;&quot;/&gt;&lt;property id=&quot;20307&quot; value=&quot;265&quot;/&gt;&lt;/object&gt;&lt;object type=&quot;3&quot; unique_id=&quot;212961&quot;&gt;&lt;property id=&quot;20148&quot; value=&quot;5&quot;/&gt;&lt;property id=&quot;20300&quot; value=&quot;Slide 11 - &amp;quot;What We Know About Tier 3 in Florida Schools (and probably others)&amp;quot;&quot;/&gt;&lt;property id=&quot;20307&quot; value=&quot;266&quot;/&gt;&lt;/object&gt;&lt;object type=&quot;3&quot; unique_id=&quot;212962&quot;&gt;&lt;property id=&quot;20148&quot; value=&quot;5&quot;/&gt;&lt;property id=&quot;20300&quot; value=&quot;Slide 12 - &amp;quot;What We Know About Tier 3 in Florida Schools (and probably others)&amp;quot;&quot;/&gt;&lt;property id=&quot;20307&quot; value=&quot;267&quot;/&gt;&lt;/object&gt;&lt;object type=&quot;3&quot; unique_id=&quot;212963&quot;&gt;&lt;property id=&quot;20148&quot; value=&quot;5&quot;/&gt;&lt;property id=&quot;20300&quot; value=&quot;Slide 13 - &amp;quot;What We Know About Tier 3 in Florida Schools&amp;quot;&quot;/&gt;&lt;property id=&quot;20307&quot; value=&quot;268&quot;/&gt;&lt;/object&gt;&lt;object type=&quot;3&quot; unique_id=&quot;212964&quot;&gt;&lt;property id=&quot;20148&quot; value=&quot;5&quot;/&gt;&lt;property id=&quot;20300&quot; value=&quot;Slide 14 - &amp;quot;Chat&amp;quot;&quot;/&gt;&lt;property id=&quot;20307&quot; value=&quot;269&quot;/&gt;&lt;/object&gt;&lt;object type=&quot;3&quot; unique_id=&quot;212965&quot;&gt;&lt;property id=&quot;20148&quot; value=&quot;5&quot;/&gt;&lt;property id=&quot;20300&quot; value=&quot;Slide 15&quot;/&gt;&lt;property id=&quot;20307&quot; value=&quot;270&quot;/&gt;&lt;/object&gt;&lt;object type=&quot;3&quot; unique_id=&quot;212966&quot;&gt;&lt;property id=&quot;20148&quot; value=&quot;5&quot;/&gt;&lt;property id=&quot;20300&quot; value=&quot;Slide 16 - &amp;quot;Tier 3 Blueprint Rationale&amp;quot;&quot;/&gt;&lt;property id=&quot;20307&quot; value=&quot;271&quot;/&gt;&lt;/object&gt;&lt;object type=&quot;3&quot; unique_id=&quot;212967&quot;&gt;&lt;property id=&quot;20148&quot; value=&quot;5&quot;/&gt;&lt;property id=&quot;20300&quot; value=&quot;Slide 17 - &amp;quot;Challenges Facing Schools&amp;quot;&quot;/&gt;&lt;property id=&quot;20307&quot; value=&quot;272&quot;/&gt;&lt;/object&gt;&lt;object type=&quot;3&quot; unique_id=&quot;212968&quot;&gt;&lt;property id=&quot;20148&quot; value=&quot;5&quot;/&gt;&lt;property id=&quot;20300&quot; value=&quot;Slide 18 - &amp;quot;Broad Recommendations: Ensure…&amp;quot;&quot;/&gt;&lt;property id=&quot;20307&quot; value=&quot;273&quot;/&gt;&lt;/object&gt;&lt;object type=&quot;3&quot; unique_id=&quot;212969&quot;&gt;&lt;property id=&quot;20148&quot; value=&quot;5&quot;/&gt;&lt;property id=&quot;20300&quot; value=&quot;Slide 19 - &amp;quot;Ensure 1:  All Educators Understand Tier 3 Systems &amp;quot;&quot;/&gt;&lt;property id=&quot;20307&quot; value=&quot;274&quot;/&gt;&lt;/object&gt;&lt;object type=&quot;3&quot; unique_id=&quot;212970&quot;&gt;&lt;property id=&quot;20148&quot; value=&quot;5&quot;/&gt;&lt;property id=&quot;20300&quot; value=&quot;Slide 21 - &amp;quot;Ensure 2: Educators have beliefs, knowledge and skills to implement and sustain tier 3&amp;quot;&quot;/&gt;&lt;property id=&quot;20307&quot; value=&quot;275&quot;/&gt;&lt;/object&gt;&lt;object type=&quot;3&quot; unique_id=&quot;212972&quot;&gt;&lt;property id=&quot;20148&quot; value=&quot;5&quot;/&gt;&lt;property id=&quot;20300&quot; value=&quot;Slide 22 - &amp;quot;Example of Supports to Enhance Adult Change-Task analyzed behavior plans (manualized)-Sanetti et al.  &amp;quot;&quot;/&gt;&lt;property id=&quot;20307&quot; value=&quot;277&quot;/&gt;&lt;/object&gt;&lt;object type=&quot;3&quot; unique_id=&quot;212973&quot;&gt;&lt;property id=&quot;20148&quot; value=&quot;5&quot;/&gt;&lt;property id=&quot;20300&quot; value=&quot;Slide 24 - &amp;quot;Ensure 3: Sufficient professional supports &amp;quot;&quot;/&gt;&lt;property id=&quot;20307&quot; value=&quot;278&quot;/&gt;&lt;/object&gt;&lt;object type=&quot;3&quot; unique_id=&quot;212974&quot;&gt;&lt;property id=&quot;20148&quot; value=&quot;5&quot;/&gt;&lt;property id=&quot;20300&quot; value=&quot;Slide 25 - &amp;quot;Move From Overreliance on:&amp;quot;&quot;/&gt;&lt;property id=&quot;20307&quot; value=&quot;279&quot;/&gt;&lt;/object&gt;&lt;object type=&quot;3&quot; unique_id=&quot;212975&quot;&gt;&lt;property id=&quot;20148&quot; value=&quot;5&quot;/&gt;&lt;property id=&quot;20300&quot; value=&quot;Slide 26&quot;/&gt;&lt;property id=&quot;20307&quot; value=&quot;280&quot;/&gt;&lt;/object&gt;&lt;object type=&quot;3&quot; unique_id=&quot;212976&quot;&gt;&lt;property id=&quot;20148&quot; value=&quot;5&quot;/&gt;&lt;property id=&quot;20300&quot; value=&quot;Slide 27 - &amp;quot;To Matching Supports to Competency Needs&amp;quot;&quot;/&gt;&lt;property id=&quot;20307&quot; value=&quot;281&quot;/&gt;&lt;/object&gt;&lt;object type=&quot;3&quot; unique_id=&quot;212977&quot;&gt;&lt;property id=&quot;20148&quot; value=&quot;5&quot;/&gt;&lt;property id=&quot;20300&quot; value=&quot;Slide 28 - &amp;quot;Tier 3 IC Map&amp;quot;&quot;/&gt;&lt;property id=&quot;20307&quot; value=&quot;282&quot;/&gt;&lt;/object&gt;&lt;object type=&quot;3&quot; unique_id=&quot;212978&quot;&gt;&lt;property id=&quot;20148&quot; value=&quot;5&quot;/&gt;&lt;property id=&quot;20300&quot; value=&quot;Slide 29 - &amp;quot;Coach-Coachee Pre-Planning Form&amp;quot;&quot;/&gt;&lt;property id=&quot;20307&quot; value=&quot;283&quot;/&gt;&lt;/object&gt;&lt;object type=&quot;3&quot; unique_id=&quot;212979&quot;&gt;&lt;property id=&quot;20148&quot; value=&quot;5&quot;/&gt;&lt;property id=&quot;20300&quot; value=&quot;Slide 30 - &amp;quot;Systematic Review of Products&amp;quot;&quot;/&gt;&lt;property id=&quot;20307&quot; value=&quot;284&quot;/&gt;&lt;/object&gt;&lt;object type=&quot;3&quot; unique_id=&quot;212980&quot;&gt;&lt;property id=&quot;20148&quot; value=&quot;5&quot;/&gt;&lt;property id=&quot;20300&quot; value=&quot;Slide 33 - &amp;quot;Ensure 4: Sufficient district &amp;amp; school infrastructure &amp;quot;&quot;/&gt;&lt;property id=&quot;20307&quot; value=&quot;285&quot;/&gt;&lt;/object&gt;&lt;object type=&quot;3&quot; unique_id=&quot;212981&quot;&gt;&lt;property id=&quot;20148&quot; value=&quot;5&quot;/&gt;&lt;property id=&quot;20300&quot; value=&quot;Slide 34 - &amp;quot;Data Systems&amp;quot;&quot;/&gt;&lt;property id=&quot;20307&quot; value=&quot;286&quot;/&gt;&lt;/object&gt;&lt;object type=&quot;3&quot; unique_id=&quot;212982&quot;&gt;&lt;property id=&quot;20148&quot; value=&quot;5&quot;/&gt;&lt;property id=&quot;20300&quot; value=&quot;Slide 35&quot;/&gt;&lt;property id=&quot;20307&quot; value=&quot;287&quot;/&gt;&lt;/object&gt;&lt;object type=&quot;3&quot; unique_id=&quot;212983&quot;&gt;&lt;property id=&quot;20148&quot; value=&quot;5&quot;/&gt;&lt;property id=&quot;20300&quot; value=&quot;Slide 36&quot;/&gt;&lt;property id=&quot;20307&quot; value=&quot;288&quot;/&gt;&lt;/object&gt;&lt;object type=&quot;3&quot; unique_id=&quot;212984&quot;&gt;&lt;property id=&quot;20148&quot; value=&quot;5&quot;/&gt;&lt;property id=&quot;20300&quot; value=&quot;Slide 43 - &amp;quot;Jeff Coaching/Fidelity Plan&amp;quot;&quot;/&gt;&lt;property id=&quot;20307&quot; value=&quot;289&quot;/&gt;&lt;/object&gt;&lt;object type=&quot;3&quot; unique_id=&quot;212985&quot;&gt;&lt;property id=&quot;20148&quot; value=&quot;5&quot;/&gt;&lt;property id=&quot;20300&quot; value=&quot;Slide 37 - &amp;quot;School-Wide&amp;quot;&quot;/&gt;&lt;property id=&quot;20307&quot; value=&quot;290&quot;/&gt;&lt;/object&gt;&lt;object type=&quot;3&quot; unique_id=&quot;212986&quot;&gt;&lt;property id=&quot;20148&quot; value=&quot;5&quot;/&gt;&lt;property id=&quot;20300&quot; value=&quot;Slide 38 - &amp;quot;School-Wide&amp;quot;&quot;/&gt;&lt;property id=&quot;20307&quot; value=&quot;291&quot;/&gt;&lt;/object&gt;&lt;object type=&quot;3&quot; unique_id=&quot;212987&quot;&gt;&lt;property id=&quot;20148&quot; value=&quot;5&quot;/&gt;&lt;property id=&quot;20300&quot; value=&quot;Slide 39&quot;/&gt;&lt;property id=&quot;20307&quot; value=&quot;292&quot;/&gt;&lt;/object&gt;&lt;object type=&quot;3&quot; unique_id=&quot;212988&quot;&gt;&lt;property id=&quot;20148&quot; value=&quot;5&quot;/&gt;&lt;property id=&quot;20300&quot; value=&quot;Slide 40&quot;/&gt;&lt;property id=&quot;20307&quot; value=&quot;293&quot;/&gt;&lt;/object&gt;&lt;object type=&quot;3&quot; unique_id=&quot;212989&quot;&gt;&lt;property id=&quot;20148&quot; value=&quot;5&quot;/&gt;&lt;property id=&quot;20300&quot; value=&quot;Slide 41&quot;/&gt;&lt;property id=&quot;20307&quot; value=&quot;294&quot;/&gt;&lt;/object&gt;&lt;object type=&quot;3&quot; unique_id=&quot;212990&quot;&gt;&lt;property id=&quot;20148&quot; value=&quot;5&quot;/&gt;&lt;property id=&quot;20300&quot; value=&quot;Slide 45 - &amp;quot;Ensure 5: Polices, procedures, and practices align  &amp;quot;&quot;/&gt;&lt;property id=&quot;20307&quot; value=&quot;295&quot;/&gt;&lt;/object&gt;&lt;object type=&quot;3&quot; unique_id=&quot;212991&quot;&gt;&lt;property id=&quot;20148&quot; value=&quot;5&quot;/&gt;&lt;property id=&quot;20300&quot; value=&quot;Slide 46 - &amp;quot;District-Wide Tier 3 Process&amp;quot;&quot;/&gt;&lt;property id=&quot;20307&quot; value=&quot;296&quot;/&gt;&lt;/object&gt;&lt;object type=&quot;3&quot; unique_id=&quot;212992&quot;&gt;&lt;property id=&quot;20148&quot; value=&quot;5&quot;/&gt;&lt;property id=&quot;20300&quot; value=&quot;Slide 47 - &amp;quot;Example of a Consistent Tier 3 Process&amp;quot;&quot;/&gt;&lt;property id=&quot;20307&quot; value=&quot;297&quot;/&gt;&lt;/object&gt;&lt;object type=&quot;3&quot; unique_id=&quot;212993&quot;&gt;&lt;property id=&quot;20148&quot; value=&quot;5&quot;/&gt;&lt;property id=&quot;20300&quot; value=&quot;Slide 48&quot;/&gt;&lt;property id=&quot;20307&quot; value=&quot;298&quot;/&gt;&lt;/object&gt;&lt;object type=&quot;3&quot; unique_id=&quot;212994&quot;&gt;&lt;property id=&quot;20148&quot; value=&quot;5&quot;/&gt;&lt;property id=&quot;20300&quot; value=&quot;Slide 50 - &amp;quot;Considerations for Additional Expertise&amp;quot;&quot;/&gt;&lt;property id=&quot;20307&quot; value=&quot;299&quot;/&gt;&lt;/object&gt;&lt;object type=&quot;3&quot; unique_id=&quot;212995&quot;&gt;&lt;property id=&quot;20148&quot; value=&quot;5&quot;/&gt;&lt;property id=&quot;20300&quot; value=&quot;Slide 51 - &amp;quot;Examples Of Conditions Or Behaviors That May Require Additional, Expertise.&amp;quot;&quot;/&gt;&lt;property id=&quot;20307&quot; value=&quot;300&quot;/&gt;&lt;/object&gt;&lt;object type=&quot;3&quot; unique_id=&quot;212996&quot;&gt;&lt;property id=&quot;20148&quot; value=&quot;5&quot;/&gt;&lt;property id=&quot;20300&quot; value=&quot;Slide 52 - &amp;quot;Moving from a Blueprint to Building a Tier 3 System&amp;quot;&quot;/&gt;&lt;property id=&quot;20307&quot; value=&quot;301&quot;/&gt;&lt;/object&gt;&lt;object type=&quot;3&quot; unique_id=&quot;212997&quot;&gt;&lt;property id=&quot;20148&quot; value=&quot;5&quot;/&gt;&lt;property id=&quot;20300&quot; value=&quot;Slide 53 - &amp;quot;Sample: First page of TATE&amp;quot;&quot;/&gt;&lt;property id=&quot;20307&quot; value=&quot;302&quot;/&gt;&lt;/object&gt;&lt;object type=&quot;3&quot; unique_id=&quot;212998&quot;&gt;&lt;property id=&quot;20148&quot; value=&quot;5&quot;/&gt;&lt;property id=&quot;20300&quot; value=&quot;Slide 54 - &amp;quot;Sample: first page of scoring rubric&amp;quot;&quot;/&gt;&lt;property id=&quot;20307&quot; value=&quot;303&quot;/&gt;&lt;/object&gt;&lt;object type=&quot;3&quot; unique_id=&quot;212999&quot;&gt;&lt;property id=&quot;20148&quot; value=&quot;5&quot;/&gt;&lt;property id=&quot;20300&quot; value=&quot;Slide 55 - &amp;quot;One District’s TATE Outcomes&amp;quot;&quot;/&gt;&lt;property id=&quot;20307&quot; value=&quot;304&quot;/&gt;&lt;/object&gt;&lt;object type=&quot;3&quot; unique_id=&quot;213000&quot;&gt;&lt;property id=&quot;20148&quot; value=&quot;5&quot;/&gt;&lt;property id=&quot;20300&quot; value=&quot;Slide 56&quot;/&gt;&lt;property id=&quot;20307&quot; value=&quot;305&quot;/&gt;&lt;/object&gt;&lt;object type=&quot;3&quot; unique_id=&quot;213001&quot;&gt;&lt;property id=&quot;20148&quot; value=&quot;5&quot;/&gt;&lt;property id=&quot;20300&quot; value=&quot;Slide 57&quot;/&gt;&lt;property id=&quot;20307&quot; value=&quot;306&quot;/&gt;&lt;/object&gt;&lt;object type=&quot;3&quot; unique_id=&quot;213002&quot;&gt;&lt;property id=&quot;20148&quot; value=&quot;5&quot;/&gt;&lt;property id=&quot;20300&quot; value=&quot;Slide 58&quot;/&gt;&lt;property id=&quot;20307&quot; value=&quot;307&quot;/&gt;&lt;/object&gt;&lt;object type=&quot;3&quot; unique_id=&quot;213003&quot;&gt;&lt;property id=&quot;20148&quot; value=&quot;5&quot;/&gt;&lt;property id=&quot;20300&quot; value=&quot;Slide 59&quot;/&gt;&lt;property id=&quot;20307&quot; value=&quot;308&quot;/&gt;&lt;/object&gt;&lt;object type=&quot;3&quot; unique_id=&quot;213004&quot;&gt;&lt;property id=&quot;20148&quot; value=&quot;5&quot;/&gt;&lt;property id=&quot;20300&quot; value=&quot;Slide 60&quot;/&gt;&lt;property id=&quot;20307&quot; value=&quot;309&quot;/&gt;&lt;/object&gt;&lt;object type=&quot;3&quot; unique_id=&quot;213005&quot;&gt;&lt;property id=&quot;20148&quot; value=&quot;5&quot;/&gt;&lt;property id=&quot;20300&quot; value=&quot;Slide 61&quot;/&gt;&lt;property id=&quot;20307&quot; value=&quot;310&quot;/&gt;&lt;/object&gt;&lt;object type=&quot;3&quot; unique_id=&quot;213362&quot;&gt;&lt;property id=&quot;20148&quot; value=&quot;5&quot;/&gt;&lt;property id=&quot;20300&quot; value=&quot;Slide 9 - &amp;quot;POLL&amp;quot;&quot;/&gt;&lt;property id=&quot;20307&quot; value=&quot;311&quot;/&gt;&lt;/object&gt;&lt;object type=&quot;3&quot; unique_id=&quot;213706&quot;&gt;&lt;property id=&quot;20148&quot; value=&quot;5&quot;/&gt;&lt;property id=&quot;20300&quot; value=&quot;Slide 63 - &amp;quot;Is there anything else you’d like to discuss before we wrap this up?&amp;quot;&quot;/&gt;&lt;property id=&quot;20307&quot; value=&quot;312&quot;/&gt;&lt;/object&gt;&lt;object type=&quot;3&quot; unique_id=&quot;213943&quot;&gt;&lt;property id=&quot;20148&quot; value=&quot;5&quot;/&gt;&lt;property id=&quot;20300&quot; value=&quot;Slide 20 - &amp;quot;Chat Time&amp;quot;&quot;/&gt;&lt;property id=&quot;20307&quot; value=&quot;314&quot;/&gt;&lt;/object&gt;&lt;object type=&quot;3&quot; unique_id=&quot;213944&quot;&gt;&lt;property id=&quot;20148&quot; value=&quot;5&quot;/&gt;&lt;property id=&quot;20300&quot; value=&quot;Slide 23 - &amp;quot;Chat Time&amp;quot;&quot;/&gt;&lt;property id=&quot;20307&quot; value=&quot;315&quot;/&gt;&lt;/object&gt;&lt;object type=&quot;3&quot; unique_id=&quot;214372&quot;&gt;&lt;property id=&quot;20148&quot; value=&quot;5&quot;/&gt;&lt;property id=&quot;20300&quot; value=&quot;Slide 31 - &amp;quot;Chat Time&amp;quot;&quot;/&gt;&lt;property id=&quot;20307&quot; value=&quot;316&quot;/&gt;&lt;/object&gt;&lt;object type=&quot;3&quot; unique_id=&quot;214373&quot;&gt;&lt;property id=&quot;20148&quot; value=&quot;5&quot;/&gt;&lt;property id=&quot;20300&quot; value=&quot;Slide 32 - &amp;quot;Chat Time&amp;quot;&quot;/&gt;&lt;property id=&quot;20307&quot; value=&quot;317&quot;/&gt;&lt;/object&gt;&lt;object type=&quot;3&quot; unique_id=&quot;214374&quot;&gt;&lt;property id=&quot;20148&quot; value=&quot;5&quot;/&gt;&lt;property id=&quot;20300&quot; value=&quot;Slide 42 - &amp;quot;Chat Time&amp;quot;&quot;/&gt;&lt;property id=&quot;20307&quot; value=&quot;318&quot;/&gt;&lt;/object&gt;&lt;object type=&quot;3&quot; unique_id=&quot;214375&quot;&gt;&lt;property id=&quot;20148&quot; value=&quot;5&quot;/&gt;&lt;property id=&quot;20300&quot; value=&quot;Slide 44 - &amp;quot;Chat Time&amp;quot;&quot;/&gt;&lt;property id=&quot;20307&quot; value=&quot;319&quot;/&gt;&lt;/object&gt;&lt;object type=&quot;3&quot; unique_id=&quot;214376&quot;&gt;&lt;property id=&quot;20148&quot; value=&quot;5&quot;/&gt;&lt;property id=&quot;20300&quot; value=&quot;Slide 49 - &amp;quot;Chat Time&amp;quot;&quot;/&gt;&lt;property id=&quot;20307&quot; value=&quot;320&quot;/&gt;&lt;/object&gt;&lt;object type=&quot;3&quot; unique_id=&quot;214642&quot;&gt;&lt;property id=&quot;20148&quot; value=&quot;5&quot;/&gt;&lt;property id=&quot;20300&quot; value=&quot;Slide 62 - &amp;quot;Question&amp;quot;&quot;/&gt;&lt;property id=&quot;20307&quot; value=&quot;321&quot;/&gt;&lt;/object&gt;&lt;object type=&quot;3&quot; unique_id=&quot;214643&quot;&gt;&lt;property id=&quot;20148&quot; value=&quot;5&quot;/&gt;&lt;property id=&quot;20300&quot; value=&quot;Slide 64 - &amp;quot;Thank you!&amp;quot;&quot;/&gt;&lt;property id=&quot;20307&quot; value=&quot;322&quot;/&gt;&lt;/object&gt;&lt;/object&gt;&lt;object type=&quot;8&quot; unique_id=&quot;10060&quot;&gt;&lt;/object&gt;&lt;/object&gt;&lt;/database&gt;"/>
  <p:tag name="SECTOMILLISECCONVERTED" val="1"/>
</p:tagLst>
</file>

<file path=ppt/theme/theme1.xml><?xml version="1.0" encoding="utf-8"?>
<a:theme xmlns:a="http://schemas.openxmlformats.org/drawingml/2006/main" name="FCIC_template">
  <a:themeElements>
    <a:clrScheme name="PBIS">
      <a:dk1>
        <a:srgbClr val="444444"/>
      </a:dk1>
      <a:lt1>
        <a:sysClr val="window" lastClr="FFFFFF"/>
      </a:lt1>
      <a:dk2>
        <a:srgbClr val="0065A4"/>
      </a:dk2>
      <a:lt2>
        <a:srgbClr val="EEECE1"/>
      </a:lt2>
      <a:accent1>
        <a:srgbClr val="00B0F0"/>
      </a:accent1>
      <a:accent2>
        <a:srgbClr val="0065A4"/>
      </a:accent2>
      <a:accent3>
        <a:srgbClr val="92D050"/>
      </a:accent3>
      <a:accent4>
        <a:srgbClr val="006F51"/>
      </a:accent4>
      <a:accent5>
        <a:srgbClr val="B9E4FF"/>
      </a:accent5>
      <a:accent6>
        <a:srgbClr val="E7D8AC"/>
      </a:accent6>
      <a:hlink>
        <a:srgbClr val="006F51"/>
      </a:hlink>
      <a:folHlink>
        <a:srgbClr val="C60C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loucester MT Extra Condense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7120</TotalTime>
  <Words>5747</Words>
  <Application>Microsoft Macintosh PowerPoint</Application>
  <PresentationFormat>Custom</PresentationFormat>
  <Paragraphs>1108</Paragraphs>
  <Slides>85</Slides>
  <Notes>47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85</vt:i4>
      </vt:variant>
    </vt:vector>
  </HeadingPairs>
  <TitlesOfParts>
    <vt:vector size="97" baseType="lpstr">
      <vt:lpstr>Arial</vt:lpstr>
      <vt:lpstr>Calibri</vt:lpstr>
      <vt:lpstr>Century Gothic</vt:lpstr>
      <vt:lpstr>Gloucester MT Extra Condensed</vt:lpstr>
      <vt:lpstr>Symbol</vt:lpstr>
      <vt:lpstr>Times New Roman</vt:lpstr>
      <vt:lpstr>Wingdings</vt:lpstr>
      <vt:lpstr>Wingdings 3</vt:lpstr>
      <vt:lpstr>FCIC_template</vt:lpstr>
      <vt:lpstr>1_Default Design</vt:lpstr>
      <vt:lpstr>Chart</vt:lpstr>
      <vt:lpstr>Worksheet</vt:lpstr>
      <vt:lpstr>J3 - Critical Systems that are Necessary to Support Effective Tier 3 Practices     </vt:lpstr>
      <vt:lpstr>Virtual Forum Expectations</vt:lpstr>
      <vt:lpstr>Tips for Participants Finding Your Registered Sessions in Pathable</vt:lpstr>
      <vt:lpstr>Tips for Participants Navigating the Session Page</vt:lpstr>
      <vt:lpstr>Tips for Participants Chat, Polls, and Q&amp;A</vt:lpstr>
      <vt:lpstr>Tips for Participants Be careful of accidently navigating away</vt:lpstr>
      <vt:lpstr>Tips for Participants Support is Available</vt:lpstr>
      <vt:lpstr>Objectives</vt:lpstr>
      <vt:lpstr>Tier 3-System</vt:lpstr>
      <vt:lpstr>Question</vt:lpstr>
      <vt:lpstr>Tier 3 Myths</vt:lpstr>
      <vt:lpstr>Critical Systems for Tier 3</vt:lpstr>
      <vt:lpstr>1. Teaming:   What! More teams? </vt:lpstr>
      <vt:lpstr>Different Levels of Tier 3 Teams</vt:lpstr>
      <vt:lpstr>Organizing the School Level Tier 3 Team</vt:lpstr>
      <vt:lpstr>Tier 3 Student Support Teams</vt:lpstr>
      <vt:lpstr>Effective Teaming</vt:lpstr>
      <vt:lpstr>2. Identifying students:  Isn’t there one tool to do it all? </vt:lpstr>
      <vt:lpstr>2. Identifying students: Recommendations </vt:lpstr>
      <vt:lpstr>2. Identifying students: Common strategies</vt:lpstr>
      <vt:lpstr>2. Identifying students: Common strategies</vt:lpstr>
      <vt:lpstr>2. Identifying students: Common strategies</vt:lpstr>
      <vt:lpstr>2. Identifying Students: Checklist of Symptoms</vt:lpstr>
      <vt:lpstr>2. Identifying Students: Undiscovered students</vt:lpstr>
      <vt:lpstr>2. Identifying students: Recommendations </vt:lpstr>
      <vt:lpstr>3. Staffing and Professional Development: It takes a village!</vt:lpstr>
      <vt:lpstr>Staffing and Professional Development</vt:lpstr>
      <vt:lpstr>PowerPoint Presentation</vt:lpstr>
      <vt:lpstr>Tier 3 IC Map</vt:lpstr>
      <vt:lpstr>Coach-Coachee Pre-Planning Form</vt:lpstr>
      <vt:lpstr>Coaching Teachers to Implement Interventions</vt:lpstr>
      <vt:lpstr>PowerPoint Presentation</vt:lpstr>
      <vt:lpstr>PowerPoint Presentation</vt:lpstr>
      <vt:lpstr>Sufficient Professional Supports </vt:lpstr>
      <vt:lpstr>4. Student/Family/Community Involvement That village is really the VILLAGE! </vt:lpstr>
      <vt:lpstr>4. Student/Family/Community Involvement That village is really the VILLAGE! </vt:lpstr>
      <vt:lpstr>4. Student/Family/Community Involvement That village is really the VILLAGE! </vt:lpstr>
      <vt:lpstr>4. Student/Family/Community Involvement That village is really the VILLAGE! </vt:lpstr>
      <vt:lpstr>5. Assessments: What are they and who does them? </vt:lpstr>
      <vt:lpstr>5. Assessments: What are they and who does them? </vt:lpstr>
      <vt:lpstr>5. Assessments: Who does them and how?</vt:lpstr>
      <vt:lpstr>5. Assessment: Examples  </vt:lpstr>
      <vt:lpstr>5. Assessments: Who does it?</vt:lpstr>
      <vt:lpstr>6. Comprehensive Supports: Matching the level of support to the level of need</vt:lpstr>
      <vt:lpstr>6. Comprehensive Supports: Matching the level of support to the level of need</vt:lpstr>
      <vt:lpstr>6. Comprehensive Supports: Matching the level of support to the level of need</vt:lpstr>
      <vt:lpstr>PowerPoint Presentation</vt:lpstr>
      <vt:lpstr>Example of Levels of Tier 3 Processes Related to FBAs</vt:lpstr>
      <vt:lpstr>6. Comprehensive Supports: Matching the level of support to the level of need</vt:lpstr>
      <vt:lpstr>6. Comprehensive Supports: Matching the level of support to the level of need</vt:lpstr>
      <vt:lpstr>Continuum of Tier 3 Across Levels</vt:lpstr>
      <vt:lpstr>7. Data Systems: Do we have data to help use with problem-solving?</vt:lpstr>
      <vt:lpstr>Data Systems</vt:lpstr>
      <vt:lpstr>7. Data Systems: Do we have data to help use with problem-solving?</vt:lpstr>
      <vt:lpstr>PowerPoint Presentation</vt:lpstr>
      <vt:lpstr>7. Data Systems: Do we have data to help use with problem-solving?</vt:lpstr>
      <vt:lpstr>8. Evaluation: Did we do what we planned and did it work? </vt:lpstr>
      <vt:lpstr>Different Levels of Tier 3 Evaluation</vt:lpstr>
      <vt:lpstr>What to Evaluate at Tier 3</vt:lpstr>
      <vt:lpstr>Tiered Fidelity Inventory: Tier 3</vt:lpstr>
      <vt:lpstr>Jeff Coaching/Fidelity Plan</vt:lpstr>
      <vt:lpstr>PowerPoint Presentation</vt:lpstr>
      <vt:lpstr>Step 5:  Evaluation</vt:lpstr>
      <vt:lpstr>Step 5:  Evaluation</vt:lpstr>
      <vt:lpstr>PowerPoint Presentation</vt:lpstr>
      <vt:lpstr>School-Wide</vt:lpstr>
      <vt:lpstr>School-Wide</vt:lpstr>
      <vt:lpstr>PowerPoint Presentation</vt:lpstr>
      <vt:lpstr>PowerPoint Presentation</vt:lpstr>
      <vt:lpstr>PowerPoint Presentation</vt:lpstr>
      <vt:lpstr>Evaluating FBA Technical Adequacy: First page of TATE</vt:lpstr>
      <vt:lpstr>Sample: first page of scoring rubric</vt:lpstr>
      <vt:lpstr>One District’s TATE Outcomes</vt:lpstr>
      <vt:lpstr>PowerPoint Presentation</vt:lpstr>
      <vt:lpstr>When to Evaluate Tier 3</vt:lpstr>
      <vt:lpstr>Challenges Facing Schools</vt:lpstr>
      <vt:lpstr>What We Know About Tier 3 in Florida Schools (and probably others)</vt:lpstr>
      <vt:lpstr>What We Know About Tier 3 in Florida Schools</vt:lpstr>
      <vt:lpstr>District-Wide Tier 3 Process</vt:lpstr>
      <vt:lpstr>Example of a Consistent Tier 3 Process</vt:lpstr>
      <vt:lpstr>Considerations for Additional Expertise</vt:lpstr>
      <vt:lpstr>Examples Of Conditions Or Behaviors That May Require Additional, Expertise.</vt:lpstr>
      <vt:lpstr>Summary</vt:lpstr>
      <vt:lpstr>Contact Information and Resources</vt:lpstr>
      <vt:lpstr>PowerPoint Presentation</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Sarah</dc:creator>
  <cp:lastModifiedBy>Layla Foret</cp:lastModifiedBy>
  <cp:revision>163</cp:revision>
  <cp:lastPrinted>2017-02-14T18:05:38Z</cp:lastPrinted>
  <dcterms:created xsi:type="dcterms:W3CDTF">2015-05-21T17:49:47Z</dcterms:created>
  <dcterms:modified xsi:type="dcterms:W3CDTF">2020-10-29T16:41:49Z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CDC2E842-AE93-4347-82CB-FA3540676008</vt:lpwstr>
  </property>
  <property fmtid="{D5CDD505-2E9C-101B-9397-08002B2CF9AE}" pid="3" name="ArticulatePath">
    <vt:lpwstr>PBIS_ppt_template_2016_darker font</vt:lpwstr>
  </property>
</Properties>
</file>