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78" autoAdjust="0"/>
  </p:normalViewPr>
  <p:slideViewPr>
    <p:cSldViewPr snapToGrid="0" snapToObjects="1" showGuides="1">
      <p:cViewPr varScale="1">
        <p:scale>
          <a:sx n="58" d="100"/>
          <a:sy n="58" d="100"/>
        </p:scale>
        <p:origin x="28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7.3.2023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pic>
        <p:nvPicPr>
          <p:cNvPr id="18" name="dtitlelogoshape">
            <a:extLst>
              <a:ext uri="{FF2B5EF4-FFF2-40B4-BE49-F238E27FC236}">
                <a16:creationId xmlns:a16="http://schemas.microsoft.com/office/drawing/2014/main" id="{C1A1051A-2102-044D-823E-EBBE4C152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23" y="5568634"/>
            <a:ext cx="3218762" cy="547845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3.3.2023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2D8B7CEC-246E-4FCA-BDB9-B47EFD2FF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1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B3E63E58-0CB4-4DE9-8EE1-7D50D9DEAC61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26B070C-9980-4BEA-9008-EA60AD26C4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2830154A-91A3-4FAF-9183-3B0B8D002DB3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D058FD75-EDA1-4AE2-BCD5-61E15AAC4A9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F28FEEC-3BFE-459E-9537-9A066B8AAE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51200" y="1141476"/>
            <a:ext cx="4587240" cy="4575048"/>
          </a:xfrm>
          <a:prstGeom prst="rect">
            <a:avLst/>
          </a:prstGeom>
        </p:spPr>
      </p:pic>
      <p:sp>
        <p:nvSpPr>
          <p:cNvPr id="2" name="d_lahde">
            <a:extLst>
              <a:ext uri="{FF2B5EF4-FFF2-40B4-BE49-F238E27FC236}">
                <a16:creationId xmlns:a16="http://schemas.microsoft.com/office/drawing/2014/main" id="{CE512032-3A6F-4686-909A-8A44621C4316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7337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70542D18-B138-4AFF-83C7-C02641A0E99B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513121FF-FDF8-4B23-9AF0-F6C0283C278E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F8A06CB1-2FD4-45BA-A709-6C6E9FFB2E8E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085E97B5-D156-4CA7-B6CF-BA6DEE4F12A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93BB1718-4248-45BE-BE2C-52E3C6A40A5A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293E101-5A2B-4FEA-B87E-1BC0B08E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CD8C3588-4A95-4340-9EB6-FC6CD85CA845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89BFC2AF-24A7-45CC-A8BF-2273DDC71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1595" y="-10873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861E0F87-67A0-4DD5-93C7-073576D41B85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AA034375-BA2C-4707-B5C0-460E55155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2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/>
              <a:t>Lisää väliotsikko</a:t>
            </a:r>
            <a:endParaRPr lang="fi-FI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65C19278-E08A-4238-834F-8D258F6DFFA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 dirty="0"/>
          </a:p>
        </p:txBody>
      </p:sp>
      <p:pic>
        <p:nvPicPr>
          <p:cNvPr id="7" name="dlogoshape">
            <a:extLst>
              <a:ext uri="{FF2B5EF4-FFF2-40B4-BE49-F238E27FC236}">
                <a16:creationId xmlns:a16="http://schemas.microsoft.com/office/drawing/2014/main" id="{BB2D5D97-EC59-497F-8A4A-2A10BF2E030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6398996"/>
            <a:ext cx="1988206" cy="338400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 dirty="0"/>
              <a:t>3.3.2023</a:t>
            </a:r>
          </a:p>
        </p:txBody>
      </p:sp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673" r:id="rId13"/>
  </p:sldLayoutIdLst>
  <p:hf hdr="0" ft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6CAA0FA-5F78-4D54-99C1-2610EFE30B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2007072" y="6736919"/>
            <a:ext cx="482526" cy="169200"/>
          </a:xfrm>
        </p:spPr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6D59B0E-C7F0-44CA-9C6D-98E90CB709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95705" y="1560119"/>
            <a:ext cx="10687793" cy="47160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 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238C0D-88E1-4330-8AE9-FA1BACC3B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68024" y="6660007"/>
            <a:ext cx="2743200" cy="280526"/>
          </a:xfrm>
        </p:spPr>
        <p:txBody>
          <a:bodyPr/>
          <a:lstStyle/>
          <a:p>
            <a:pPr algn="ctr"/>
            <a:r>
              <a:rPr lang="fi-FI" dirty="0"/>
              <a:t>3.3.2023</a:t>
            </a:r>
          </a:p>
        </p:txBody>
      </p:sp>
      <p:sp>
        <p:nvSpPr>
          <p:cNvPr id="7" name="Otsikko 2">
            <a:extLst>
              <a:ext uri="{FF2B5EF4-FFF2-40B4-BE49-F238E27FC236}">
                <a16:creationId xmlns:a16="http://schemas.microsoft.com/office/drawing/2014/main" id="{08D32013-8376-4CA5-811C-EB7F31FC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875" y="267987"/>
            <a:ext cx="10687050" cy="900112"/>
          </a:xfrm>
        </p:spPr>
        <p:txBody>
          <a:bodyPr/>
          <a:lstStyle/>
          <a:p>
            <a:r>
              <a:rPr lang="fi-FI" dirty="0"/>
              <a:t>Metsäteollisuuden tuotanto ja vienti 2022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ACB244C8-C1CF-4D15-A63F-38D2EC8AB051}"/>
              </a:ext>
            </a:extLst>
          </p:cNvPr>
          <p:cNvGrpSpPr/>
          <p:nvPr/>
        </p:nvGrpSpPr>
        <p:grpSpPr>
          <a:xfrm>
            <a:off x="1389821" y="872594"/>
            <a:ext cx="13604705" cy="5770001"/>
            <a:chOff x="687626" y="949842"/>
            <a:chExt cx="14005723" cy="6856904"/>
          </a:xfrm>
        </p:grpSpPr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C31CDC30-82F4-4846-9CC6-3BE6DCB58A00}"/>
                </a:ext>
              </a:extLst>
            </p:cNvPr>
            <p:cNvSpPr txBox="1"/>
            <p:nvPr/>
          </p:nvSpPr>
          <p:spPr>
            <a:xfrm>
              <a:off x="6311939" y="1813255"/>
              <a:ext cx="97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2 950</a:t>
              </a:r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597B9163-F63C-43A8-9DDD-B0E8A1C01E54}"/>
                </a:ext>
              </a:extLst>
            </p:cNvPr>
            <p:cNvSpPr txBox="1"/>
            <p:nvPr/>
          </p:nvSpPr>
          <p:spPr>
            <a:xfrm>
              <a:off x="3754694" y="949842"/>
              <a:ext cx="1987661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Tuotanto </a:t>
              </a:r>
              <a:b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1000 t</a:t>
              </a:r>
            </a:p>
          </p:txBody>
        </p:sp>
        <p:sp>
          <p:nvSpPr>
            <p:cNvPr id="11" name="Tekstiruutu 10">
              <a:extLst>
                <a:ext uri="{FF2B5EF4-FFF2-40B4-BE49-F238E27FC236}">
                  <a16:creationId xmlns:a16="http://schemas.microsoft.com/office/drawing/2014/main" id="{B6DB6BD8-BC17-49C1-BA2E-3E5DB7C4F154}"/>
                </a:ext>
              </a:extLst>
            </p:cNvPr>
            <p:cNvSpPr txBox="1"/>
            <p:nvPr/>
          </p:nvSpPr>
          <p:spPr>
            <a:xfrm>
              <a:off x="6102373" y="950072"/>
              <a:ext cx="1422117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Vienti </a:t>
              </a:r>
              <a:b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1000 t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kstiruutu 11">
              <a:extLst>
                <a:ext uri="{FF2B5EF4-FFF2-40B4-BE49-F238E27FC236}">
                  <a16:creationId xmlns:a16="http://schemas.microsoft.com/office/drawing/2014/main" id="{567F68AA-0761-44C1-860A-17D2B3710F92}"/>
                </a:ext>
              </a:extLst>
            </p:cNvPr>
            <p:cNvSpPr txBox="1"/>
            <p:nvPr/>
          </p:nvSpPr>
          <p:spPr>
            <a:xfrm>
              <a:off x="7310094" y="950212"/>
              <a:ext cx="2768175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Vienni</a:t>
              </a:r>
              <a:r>
                <a:rPr lang="fi-FI" b="1" dirty="0">
                  <a:solidFill>
                    <a:srgbClr val="59594A"/>
                  </a:solidFill>
                  <a:latin typeface="Calibri" panose="020F0502020204030204"/>
                </a:rPr>
                <a:t>n osuus tuotannosta, %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kstiruutu 12">
              <a:extLst>
                <a:ext uri="{FF2B5EF4-FFF2-40B4-BE49-F238E27FC236}">
                  <a16:creationId xmlns:a16="http://schemas.microsoft.com/office/drawing/2014/main" id="{4564CFEB-691A-48C7-B48E-5AE7794EC4BE}"/>
                </a:ext>
              </a:extLst>
            </p:cNvPr>
            <p:cNvSpPr txBox="1"/>
            <p:nvPr/>
          </p:nvSpPr>
          <p:spPr>
            <a:xfrm>
              <a:off x="4373980" y="1790494"/>
              <a:ext cx="97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3 050</a:t>
              </a:r>
            </a:p>
          </p:txBody>
        </p:sp>
        <p:cxnSp>
          <p:nvCxnSpPr>
            <p:cNvPr id="14" name="Suora yhdysviiva 13">
              <a:extLst>
                <a:ext uri="{FF2B5EF4-FFF2-40B4-BE49-F238E27FC236}">
                  <a16:creationId xmlns:a16="http://schemas.microsoft.com/office/drawing/2014/main" id="{A0D04106-5B9C-4D34-A2BB-23CA895B3CF8}"/>
                </a:ext>
              </a:extLst>
            </p:cNvPr>
            <p:cNvCxnSpPr>
              <a:cxnSpLocks/>
            </p:cNvCxnSpPr>
            <p:nvPr/>
          </p:nvCxnSpPr>
          <p:spPr>
            <a:xfrm>
              <a:off x="4093890" y="1658831"/>
              <a:ext cx="6125854" cy="0"/>
            </a:xfrm>
            <a:prstGeom prst="line">
              <a:avLst/>
            </a:prstGeom>
            <a:ln w="127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iruutu 14">
              <a:extLst>
                <a:ext uri="{FF2B5EF4-FFF2-40B4-BE49-F238E27FC236}">
                  <a16:creationId xmlns:a16="http://schemas.microsoft.com/office/drawing/2014/main" id="{4F3A806F-0FA6-4224-817E-641B60F75232}"/>
                </a:ext>
              </a:extLst>
            </p:cNvPr>
            <p:cNvSpPr txBox="1"/>
            <p:nvPr/>
          </p:nvSpPr>
          <p:spPr>
            <a:xfrm>
              <a:off x="4373979" y="3524700"/>
              <a:ext cx="160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7 050</a:t>
              </a:r>
            </a:p>
          </p:txBody>
        </p:sp>
        <p:sp>
          <p:nvSpPr>
            <p:cNvPr id="16" name="Tekstiruutu 15">
              <a:extLst>
                <a:ext uri="{FF2B5EF4-FFF2-40B4-BE49-F238E27FC236}">
                  <a16:creationId xmlns:a16="http://schemas.microsoft.com/office/drawing/2014/main" id="{85CFD6BC-B021-4A18-9467-B70E67F28076}"/>
                </a:ext>
              </a:extLst>
            </p:cNvPr>
            <p:cNvSpPr txBox="1"/>
            <p:nvPr/>
          </p:nvSpPr>
          <p:spPr>
            <a:xfrm>
              <a:off x="6326038" y="3524700"/>
              <a:ext cx="984056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3 600</a:t>
              </a:r>
            </a:p>
          </p:txBody>
        </p:sp>
        <p:sp>
          <p:nvSpPr>
            <p:cNvPr id="17" name="Tekstiruutu 16">
              <a:extLst>
                <a:ext uri="{FF2B5EF4-FFF2-40B4-BE49-F238E27FC236}">
                  <a16:creationId xmlns:a16="http://schemas.microsoft.com/office/drawing/2014/main" id="{4B0CDA1C-FBF4-42EF-BC46-586339C9C80E}"/>
                </a:ext>
              </a:extLst>
            </p:cNvPr>
            <p:cNvSpPr txBox="1"/>
            <p:nvPr/>
          </p:nvSpPr>
          <p:spPr>
            <a:xfrm>
              <a:off x="4323101" y="5253804"/>
              <a:ext cx="133682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11 2000</a:t>
              </a:r>
            </a:p>
          </p:txBody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55BBB24D-E139-4653-95B4-BC994890580D}"/>
                </a:ext>
              </a:extLst>
            </p:cNvPr>
            <p:cNvSpPr txBox="1"/>
            <p:nvPr/>
          </p:nvSpPr>
          <p:spPr>
            <a:xfrm>
              <a:off x="6342234" y="5303477"/>
              <a:ext cx="1032929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8 600</a:t>
              </a:r>
            </a:p>
          </p:txBody>
        </p:sp>
        <p:sp>
          <p:nvSpPr>
            <p:cNvPr id="19" name="Tekstiruutu 18">
              <a:extLst>
                <a:ext uri="{FF2B5EF4-FFF2-40B4-BE49-F238E27FC236}">
                  <a16:creationId xmlns:a16="http://schemas.microsoft.com/office/drawing/2014/main" id="{7EECBF84-DC2F-455E-BB6E-77ED25169D42}"/>
                </a:ext>
              </a:extLst>
            </p:cNvPr>
            <p:cNvSpPr txBox="1"/>
            <p:nvPr/>
          </p:nvSpPr>
          <p:spPr>
            <a:xfrm>
              <a:off x="4417477" y="6251681"/>
              <a:ext cx="889764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1 100</a:t>
              </a:r>
            </a:p>
          </p:txBody>
        </p:sp>
        <p:sp>
          <p:nvSpPr>
            <p:cNvPr id="20" name="Tekstiruutu 19">
              <a:extLst>
                <a:ext uri="{FF2B5EF4-FFF2-40B4-BE49-F238E27FC236}">
                  <a16:creationId xmlns:a16="http://schemas.microsoft.com/office/drawing/2014/main" id="{34748153-BBEB-4D11-812D-521F9F60A51D}"/>
                </a:ext>
              </a:extLst>
            </p:cNvPr>
            <p:cNvSpPr txBox="1"/>
            <p:nvPr/>
          </p:nvSpPr>
          <p:spPr>
            <a:xfrm>
              <a:off x="6475972" y="6226849"/>
              <a:ext cx="101954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b="1" dirty="0">
                  <a:solidFill>
                    <a:srgbClr val="59594A"/>
                  </a:solidFill>
                  <a:latin typeface="Calibri" panose="020F0502020204030204"/>
                </a:rPr>
                <a:t>900 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1" name="Suora yhdysviiva 20">
              <a:extLst>
                <a:ext uri="{FF2B5EF4-FFF2-40B4-BE49-F238E27FC236}">
                  <a16:creationId xmlns:a16="http://schemas.microsoft.com/office/drawing/2014/main" id="{10EA813E-FDAE-4488-BD53-69CDD9A2DD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18715" y="2411148"/>
              <a:ext cx="5538164" cy="27145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uora yhdysviiva 21">
              <a:extLst>
                <a:ext uri="{FF2B5EF4-FFF2-40B4-BE49-F238E27FC236}">
                  <a16:creationId xmlns:a16="http://schemas.microsoft.com/office/drawing/2014/main" id="{2047E711-F181-40F3-9F8E-DB76B0A799D4}"/>
                </a:ext>
              </a:extLst>
            </p:cNvPr>
            <p:cNvCxnSpPr>
              <a:cxnSpLocks/>
            </p:cNvCxnSpPr>
            <p:nvPr/>
          </p:nvCxnSpPr>
          <p:spPr>
            <a:xfrm>
              <a:off x="4118715" y="3284243"/>
              <a:ext cx="5538164" cy="0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uora yhdysviiva 22">
              <a:extLst>
                <a:ext uri="{FF2B5EF4-FFF2-40B4-BE49-F238E27FC236}">
                  <a16:creationId xmlns:a16="http://schemas.microsoft.com/office/drawing/2014/main" id="{C937A8C7-E08C-49B1-A8AC-6B37CD411822}"/>
                </a:ext>
              </a:extLst>
            </p:cNvPr>
            <p:cNvCxnSpPr>
              <a:cxnSpLocks/>
            </p:cNvCxnSpPr>
            <p:nvPr/>
          </p:nvCxnSpPr>
          <p:spPr>
            <a:xfrm>
              <a:off x="4118715" y="5912437"/>
              <a:ext cx="5332672" cy="0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>
              <a:extLst>
                <a:ext uri="{FF2B5EF4-FFF2-40B4-BE49-F238E27FC236}">
                  <a16:creationId xmlns:a16="http://schemas.microsoft.com/office/drawing/2014/main" id="{B8A324A4-502C-44DA-B30B-4AF98481BF5D}"/>
                </a:ext>
              </a:extLst>
            </p:cNvPr>
            <p:cNvCxnSpPr>
              <a:cxnSpLocks/>
            </p:cNvCxnSpPr>
            <p:nvPr/>
          </p:nvCxnSpPr>
          <p:spPr>
            <a:xfrm>
              <a:off x="4027716" y="6865794"/>
              <a:ext cx="6140473" cy="0"/>
            </a:xfrm>
            <a:prstGeom prst="line">
              <a:avLst/>
            </a:prstGeom>
            <a:ln w="127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kstiruutu 24">
              <a:extLst>
                <a:ext uri="{FF2B5EF4-FFF2-40B4-BE49-F238E27FC236}">
                  <a16:creationId xmlns:a16="http://schemas.microsoft.com/office/drawing/2014/main" id="{2CC2B01D-E9A0-4E5B-98C3-5AEEF48A1A8B}"/>
                </a:ext>
              </a:extLst>
            </p:cNvPr>
            <p:cNvSpPr txBox="1"/>
            <p:nvPr/>
          </p:nvSpPr>
          <p:spPr>
            <a:xfrm>
              <a:off x="8177974" y="1790494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96 %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kstiruutu 25">
              <a:extLst>
                <a:ext uri="{FF2B5EF4-FFF2-40B4-BE49-F238E27FC236}">
                  <a16:creationId xmlns:a16="http://schemas.microsoft.com/office/drawing/2014/main" id="{9709663A-8EEE-4D8C-A4AF-7F0BD11813BD}"/>
                </a:ext>
              </a:extLst>
            </p:cNvPr>
            <p:cNvSpPr txBox="1"/>
            <p:nvPr/>
          </p:nvSpPr>
          <p:spPr>
            <a:xfrm>
              <a:off x="8177974" y="3478738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kstiruutu 26">
              <a:extLst>
                <a:ext uri="{FF2B5EF4-FFF2-40B4-BE49-F238E27FC236}">
                  <a16:creationId xmlns:a16="http://schemas.microsoft.com/office/drawing/2014/main" id="{58F34F33-FE4C-4B93-8942-26F5F3C228C2}"/>
                </a:ext>
              </a:extLst>
            </p:cNvPr>
            <p:cNvSpPr txBox="1"/>
            <p:nvPr/>
          </p:nvSpPr>
          <p:spPr>
            <a:xfrm>
              <a:off x="8177974" y="5285896"/>
              <a:ext cx="136661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77 </a:t>
              </a:r>
              <a:r>
                <a:rPr lang="fi-FI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28" name="Tekstiruutu 27">
              <a:extLst>
                <a:ext uri="{FF2B5EF4-FFF2-40B4-BE49-F238E27FC236}">
                  <a16:creationId xmlns:a16="http://schemas.microsoft.com/office/drawing/2014/main" id="{7C5486F1-2EC1-4891-BBB0-E00C508382CB}"/>
                </a:ext>
              </a:extLst>
            </p:cNvPr>
            <p:cNvSpPr txBox="1"/>
            <p:nvPr/>
          </p:nvSpPr>
          <p:spPr>
            <a:xfrm>
              <a:off x="8177973" y="6230241"/>
              <a:ext cx="136661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81 %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kstiruutu 32">
              <a:extLst>
                <a:ext uri="{FF2B5EF4-FFF2-40B4-BE49-F238E27FC236}">
                  <a16:creationId xmlns:a16="http://schemas.microsoft.com/office/drawing/2014/main" id="{FD57D52B-FF78-481F-9C66-832E60EECEDD}"/>
                </a:ext>
              </a:extLst>
            </p:cNvPr>
            <p:cNvSpPr txBox="1"/>
            <p:nvPr/>
          </p:nvSpPr>
          <p:spPr>
            <a:xfrm>
              <a:off x="5927555" y="7038665"/>
              <a:ext cx="8765794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*Tuotantomäärä </a:t>
              </a:r>
              <a:r>
                <a:rPr lang="fi-FI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 osittain </a:t>
              </a: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arvioitu</a:t>
              </a:r>
              <a:b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Havusahatavaran vientiluku sis. havusaha- ja höylätavaran viennin</a:t>
              </a:r>
              <a:b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Tuotanto- ja vientimäärät pyöristetty lähimpään 50:een</a:t>
              </a:r>
              <a:endParaRPr kumimoji="0" lang="fi-FI" sz="800" b="0" i="1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Suorakulmio 34">
              <a:extLst>
                <a:ext uri="{FF2B5EF4-FFF2-40B4-BE49-F238E27FC236}">
                  <a16:creationId xmlns:a16="http://schemas.microsoft.com/office/drawing/2014/main" id="{0697564F-8CC5-471E-A97D-C4AFB7587A38}"/>
                </a:ext>
              </a:extLst>
            </p:cNvPr>
            <p:cNvSpPr/>
            <p:nvPr/>
          </p:nvSpPr>
          <p:spPr>
            <a:xfrm>
              <a:off x="687626" y="3336792"/>
              <a:ext cx="2953902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Sellu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36" name="Suorakulmio 35">
              <a:extLst>
                <a:ext uri="{FF2B5EF4-FFF2-40B4-BE49-F238E27FC236}">
                  <a16:creationId xmlns:a16="http://schemas.microsoft.com/office/drawing/2014/main" id="{D00A515A-AFB1-4A88-9338-65561B63EFB6}"/>
                </a:ext>
              </a:extLst>
            </p:cNvPr>
            <p:cNvSpPr/>
            <p:nvPr/>
          </p:nvSpPr>
          <p:spPr>
            <a:xfrm>
              <a:off x="687626" y="1668048"/>
              <a:ext cx="2961790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Paperi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37" name="Suorakulmio 36">
              <a:extLst>
                <a:ext uri="{FF2B5EF4-FFF2-40B4-BE49-F238E27FC236}">
                  <a16:creationId xmlns:a16="http://schemas.microsoft.com/office/drawing/2014/main" id="{6FE9BBEE-437F-4A25-BCAB-7215AFE90747}"/>
                </a:ext>
              </a:extLst>
            </p:cNvPr>
            <p:cNvSpPr/>
            <p:nvPr/>
          </p:nvSpPr>
          <p:spPr>
            <a:xfrm>
              <a:off x="687626" y="2486675"/>
              <a:ext cx="2953902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Kartonki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pic>
          <p:nvPicPr>
            <p:cNvPr id="38" name="Kuva 37" descr="Kuva, joka sisältää kohteen aalto, luonto, kevät&#10;&#10;Kuvaus luotu automaattisesti">
              <a:extLst>
                <a:ext uri="{FF2B5EF4-FFF2-40B4-BE49-F238E27FC236}">
                  <a16:creationId xmlns:a16="http://schemas.microsoft.com/office/drawing/2014/main" id="{8914CC2B-E8BD-4B70-A342-69EB668325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014" y="3398702"/>
              <a:ext cx="945429" cy="587663"/>
            </a:xfrm>
            <a:prstGeom prst="rect">
              <a:avLst/>
            </a:prstGeom>
          </p:spPr>
        </p:pic>
        <p:pic>
          <p:nvPicPr>
            <p:cNvPr id="39" name="Kuva 38">
              <a:extLst>
                <a:ext uri="{FF2B5EF4-FFF2-40B4-BE49-F238E27FC236}">
                  <a16:creationId xmlns:a16="http://schemas.microsoft.com/office/drawing/2014/main" id="{0D485570-3CE0-4DFE-A037-C17574BDA696}"/>
                </a:ext>
              </a:extLst>
            </p:cNvPr>
            <p:cNvPicPr/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56565" y="1740152"/>
              <a:ext cx="945429" cy="569908"/>
            </a:xfrm>
            <a:prstGeom prst="rect">
              <a:avLst/>
            </a:prstGeom>
          </p:spPr>
        </p:pic>
        <p:pic>
          <p:nvPicPr>
            <p:cNvPr id="40" name="Kuva 39" descr="Kuva, joka sisältää kohteen verho&#10;&#10;Kuvaus luotu automaattisesti">
              <a:extLst>
                <a:ext uri="{FF2B5EF4-FFF2-40B4-BE49-F238E27FC236}">
                  <a16:creationId xmlns:a16="http://schemas.microsoft.com/office/drawing/2014/main" id="{B1411A2D-0E26-47C1-90C9-8E7F6D83C1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38901" y="2564235"/>
              <a:ext cx="939657" cy="573342"/>
            </a:xfrm>
            <a:prstGeom prst="rect">
              <a:avLst/>
            </a:prstGeom>
          </p:spPr>
        </p:pic>
        <p:sp>
          <p:nvSpPr>
            <p:cNvPr id="42" name="Tekstiruutu 41">
              <a:extLst>
                <a:ext uri="{FF2B5EF4-FFF2-40B4-BE49-F238E27FC236}">
                  <a16:creationId xmlns:a16="http://schemas.microsoft.com/office/drawing/2014/main" id="{04852892-4268-4A5A-8427-989E586EC4A7}"/>
                </a:ext>
              </a:extLst>
            </p:cNvPr>
            <p:cNvSpPr txBox="1"/>
            <p:nvPr/>
          </p:nvSpPr>
          <p:spPr>
            <a:xfrm>
              <a:off x="4373979" y="2657597"/>
              <a:ext cx="1528312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4 150</a:t>
              </a:r>
            </a:p>
          </p:txBody>
        </p:sp>
        <p:sp>
          <p:nvSpPr>
            <p:cNvPr id="43" name="Tekstiruutu 42">
              <a:extLst>
                <a:ext uri="{FF2B5EF4-FFF2-40B4-BE49-F238E27FC236}">
                  <a16:creationId xmlns:a16="http://schemas.microsoft.com/office/drawing/2014/main" id="{70EA87C8-AF86-4F58-8C13-CB38FF3A2A7D}"/>
                </a:ext>
              </a:extLst>
            </p:cNvPr>
            <p:cNvSpPr txBox="1"/>
            <p:nvPr/>
          </p:nvSpPr>
          <p:spPr>
            <a:xfrm>
              <a:off x="6324997" y="2678749"/>
              <a:ext cx="984056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4 050</a:t>
              </a:r>
            </a:p>
          </p:txBody>
        </p:sp>
        <p:sp>
          <p:nvSpPr>
            <p:cNvPr id="44" name="Tekstiruutu 43">
              <a:extLst>
                <a:ext uri="{FF2B5EF4-FFF2-40B4-BE49-F238E27FC236}">
                  <a16:creationId xmlns:a16="http://schemas.microsoft.com/office/drawing/2014/main" id="{495AE9B6-0BCF-4746-901B-B663BEC435A2}"/>
                </a:ext>
              </a:extLst>
            </p:cNvPr>
            <p:cNvSpPr txBox="1"/>
            <p:nvPr/>
          </p:nvSpPr>
          <p:spPr>
            <a:xfrm>
              <a:off x="8177974" y="2657597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98 %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Otsikko 2">
            <a:extLst>
              <a:ext uri="{FF2B5EF4-FFF2-40B4-BE49-F238E27FC236}">
                <a16:creationId xmlns:a16="http://schemas.microsoft.com/office/drawing/2014/main" id="{5C4B8E45-F43E-4A84-A089-1EEDCC613E1D}"/>
              </a:ext>
            </a:extLst>
          </p:cNvPr>
          <p:cNvSpPr txBox="1">
            <a:spLocks/>
          </p:cNvSpPr>
          <p:nvPr/>
        </p:nvSpPr>
        <p:spPr>
          <a:xfrm>
            <a:off x="1280875" y="1045538"/>
            <a:ext cx="10713148" cy="3253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i-FI" sz="32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Kemiallinen metsäteollisuus</a:t>
            </a:r>
          </a:p>
        </p:txBody>
      </p:sp>
      <p:sp>
        <p:nvSpPr>
          <p:cNvPr id="58" name="Otsikko 2">
            <a:extLst>
              <a:ext uri="{FF2B5EF4-FFF2-40B4-BE49-F238E27FC236}">
                <a16:creationId xmlns:a16="http://schemas.microsoft.com/office/drawing/2014/main" id="{2549BD96-993C-4333-B7B6-41783F35E535}"/>
              </a:ext>
            </a:extLst>
          </p:cNvPr>
          <p:cNvSpPr txBox="1">
            <a:spLocks/>
          </p:cNvSpPr>
          <p:nvPr/>
        </p:nvSpPr>
        <p:spPr>
          <a:xfrm>
            <a:off x="1280875" y="3931029"/>
            <a:ext cx="10687050" cy="9001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i-FI" sz="32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Saha- ja levyteollisuus</a:t>
            </a:r>
          </a:p>
        </p:txBody>
      </p:sp>
      <p:cxnSp>
        <p:nvCxnSpPr>
          <p:cNvPr id="59" name="Suora yhdysviiva 58">
            <a:extLst>
              <a:ext uri="{FF2B5EF4-FFF2-40B4-BE49-F238E27FC236}">
                <a16:creationId xmlns:a16="http://schemas.microsoft.com/office/drawing/2014/main" id="{F69500FF-42E1-4158-AD26-74A762880A0E}"/>
              </a:ext>
            </a:extLst>
          </p:cNvPr>
          <p:cNvCxnSpPr>
            <a:cxnSpLocks/>
          </p:cNvCxnSpPr>
          <p:nvPr/>
        </p:nvCxnSpPr>
        <p:spPr>
          <a:xfrm>
            <a:off x="4722669" y="3459749"/>
            <a:ext cx="5950456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Suorakulmio 59">
            <a:extLst>
              <a:ext uri="{FF2B5EF4-FFF2-40B4-BE49-F238E27FC236}">
                <a16:creationId xmlns:a16="http://schemas.microsoft.com/office/drawing/2014/main" id="{0BB8CDC6-E703-4D20-8914-6EA54A497412}"/>
              </a:ext>
            </a:extLst>
          </p:cNvPr>
          <p:cNvSpPr/>
          <p:nvPr/>
        </p:nvSpPr>
        <p:spPr>
          <a:xfrm>
            <a:off x="1389821" y="4335967"/>
            <a:ext cx="2858299" cy="685763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b="1" dirty="0">
                <a:solidFill>
                  <a:prstClr val="white"/>
                </a:solidFill>
                <a:latin typeface="Calibri" panose="020F0502020204030204"/>
              </a:rPr>
              <a:t>Sahatavara</a:t>
            </a:r>
            <a:r>
              <a:rPr lang="fi-FI" sz="2000" b="1" baseline="30000" dirty="0">
                <a:solidFill>
                  <a:prstClr val="white"/>
                </a:solidFill>
                <a:latin typeface="Calibri" panose="020F0502020204030204"/>
              </a:rPr>
              <a:t>*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67E7E5F7-2D38-48C8-8EC9-107ACB3D8949}"/>
              </a:ext>
            </a:extLst>
          </p:cNvPr>
          <p:cNvPicPr/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82422" y="4412452"/>
            <a:ext cx="911789" cy="552712"/>
          </a:xfrm>
          <a:prstGeom prst="rect">
            <a:avLst/>
          </a:prstGeom>
        </p:spPr>
      </p:pic>
      <p:sp>
        <p:nvSpPr>
          <p:cNvPr id="62" name="Suorakulmio 61">
            <a:extLst>
              <a:ext uri="{FF2B5EF4-FFF2-40B4-BE49-F238E27FC236}">
                <a16:creationId xmlns:a16="http://schemas.microsoft.com/office/drawing/2014/main" id="{F9D13B96-942A-4DC8-9A03-2620CC0CCF44}"/>
              </a:ext>
            </a:extLst>
          </p:cNvPr>
          <p:cNvSpPr/>
          <p:nvPr/>
        </p:nvSpPr>
        <p:spPr>
          <a:xfrm>
            <a:off x="1389820" y="5122331"/>
            <a:ext cx="2858299" cy="728464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Vaneri</a:t>
            </a:r>
            <a:r>
              <a:rPr kumimoji="0" lang="fi-FI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9114F1E8-EDD0-4ECA-A2B1-F8358B32530C}"/>
              </a:ext>
            </a:extLst>
          </p:cNvPr>
          <p:cNvSpPr txBox="1"/>
          <p:nvPr/>
        </p:nvSpPr>
        <p:spPr>
          <a:xfrm>
            <a:off x="4388784" y="3705843"/>
            <a:ext cx="209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Tuotanto </a:t>
            </a:r>
            <a:b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1000 m</a:t>
            </a:r>
            <a:r>
              <a:rPr kumimoji="0" lang="fi-FI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8A4DCF1A-29CD-4D47-A0BC-32BAD5E7B13E}"/>
              </a:ext>
            </a:extLst>
          </p:cNvPr>
          <p:cNvSpPr txBox="1"/>
          <p:nvPr/>
        </p:nvSpPr>
        <p:spPr>
          <a:xfrm>
            <a:off x="6564145" y="3721302"/>
            <a:ext cx="1381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Vienti </a:t>
            </a:r>
            <a:b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1000 m</a:t>
            </a:r>
            <a:r>
              <a:rPr kumimoji="0" lang="fi-FI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solidFill>
                <a:srgbClr val="59594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kstiruutu 72">
            <a:extLst>
              <a:ext uri="{FF2B5EF4-FFF2-40B4-BE49-F238E27FC236}">
                <a16:creationId xmlns:a16="http://schemas.microsoft.com/office/drawing/2014/main" id="{5255E3F0-E5C0-4419-94AF-69E6D445A648}"/>
              </a:ext>
            </a:extLst>
          </p:cNvPr>
          <p:cNvSpPr txBox="1"/>
          <p:nvPr/>
        </p:nvSpPr>
        <p:spPr>
          <a:xfrm>
            <a:off x="7662087" y="3703459"/>
            <a:ext cx="268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Vienni</a:t>
            </a:r>
            <a:r>
              <a:rPr lang="fi-FI" b="1" dirty="0">
                <a:solidFill>
                  <a:srgbClr val="59594A"/>
                </a:solidFill>
                <a:latin typeface="Calibri" panose="020F0502020204030204"/>
              </a:rPr>
              <a:t>n osuus tuotannosta, %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solidFill>
                <a:srgbClr val="59594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4" name="Suora yhdysviiva 73">
            <a:extLst>
              <a:ext uri="{FF2B5EF4-FFF2-40B4-BE49-F238E27FC236}">
                <a16:creationId xmlns:a16="http://schemas.microsoft.com/office/drawing/2014/main" id="{45A59011-4043-46C8-813A-28E7739CE946}"/>
              </a:ext>
            </a:extLst>
          </p:cNvPr>
          <p:cNvCxnSpPr>
            <a:cxnSpLocks/>
          </p:cNvCxnSpPr>
          <p:nvPr/>
        </p:nvCxnSpPr>
        <p:spPr>
          <a:xfrm>
            <a:off x="4722669" y="4333612"/>
            <a:ext cx="5950456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6" name="Kuva 75" descr="Kuva, joka sisältää kohteen puutavara, säilö, laatikko&#10;&#10;Kuvaus luotu automaattisesti">
            <a:extLst>
              <a:ext uri="{FF2B5EF4-FFF2-40B4-BE49-F238E27FC236}">
                <a16:creationId xmlns:a16="http://schemas.microsoft.com/office/drawing/2014/main" id="{CAC2C071-1EDC-49FE-A9FE-1844E11442F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5852" y="5183877"/>
            <a:ext cx="918359" cy="6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7966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.potx" id="{2937551B-1433-4C83-BDD7-E8E08F836FE1}" vid="{7EB92907-DF44-4AA5-AAF0-7407A51B6A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</Template>
  <TotalTime>428</TotalTime>
  <Words>98</Words>
  <Application>Microsoft Office PowerPoint</Application>
  <PresentationFormat>Laajakuva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Tekstikalvopohja</vt:lpstr>
      <vt:lpstr>Metsäteollisuuden tuotanto ja vienti 2022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Janne Eskelinen</dc:creator>
  <cp:keywords/>
  <cp:lastModifiedBy>Aarnivuo Pauliina</cp:lastModifiedBy>
  <cp:revision>16</cp:revision>
  <dcterms:created xsi:type="dcterms:W3CDTF">2022-08-30T09:31:02Z</dcterms:created>
  <dcterms:modified xsi:type="dcterms:W3CDTF">2023-03-07T07:32:22Z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398.83.06.204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metsäteollisuus_pohja.potx</vt:lpwstr>
  </property>
  <property fmtid="{D5CDD505-2E9C-101B-9397-08002B2CF9AE}" pid="6" name="dvDefinition">
    <vt:lpwstr>252 (dd_default.xml)</vt:lpwstr>
  </property>
  <property fmtid="{D5CDD505-2E9C-101B-9397-08002B2CF9AE}" pid="7" name="dvDefinitionID">
    <vt:lpwstr>252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398.90.05.211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29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0</vt:lpwstr>
  </property>
  <property fmtid="{D5CDD505-2E9C-101B-9397-08002B2CF9AE}" pid="23" name="dvDUname">
    <vt:lpwstr>Janne Eskelinen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Janne Eskelinen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Metsäteollisuus ry, Tulli</vt:lpwstr>
  </property>
  <property fmtid="{D5CDD505-2E9C-101B-9397-08002B2CF9AE}" pid="32" name="Owner">
    <vt:lpwstr>Janne Eskelinen</vt:lpwstr>
  </property>
</Properties>
</file>