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81" r:id="rId5"/>
    <p:sldId id="280" r:id="rId6"/>
    <p:sldId id="257" r:id="rId7"/>
    <p:sldId id="260" r:id="rId8"/>
    <p:sldId id="274" r:id="rId9"/>
    <p:sldId id="272" r:id="rId10"/>
    <p:sldId id="267" r:id="rId11"/>
    <p:sldId id="276" r:id="rId12"/>
    <p:sldId id="277" r:id="rId13"/>
    <p:sldId id="282" r:id="rId14"/>
    <p:sldId id="283" r:id="rId15"/>
    <p:sldId id="263" r:id="rId16"/>
    <p:sldId id="266" r:id="rId17"/>
  </p:sldIdLst>
  <p:sldSz cx="20104100" cy="11309350"/>
  <p:notesSz cx="20104100" cy="1130935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4060"/>
    <a:srgbClr val="54AFDB"/>
    <a:srgbClr val="E824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4688" autoAdjust="0"/>
  </p:normalViewPr>
  <p:slideViewPr>
    <p:cSldViewPr>
      <p:cViewPr varScale="1">
        <p:scale>
          <a:sx n="58" d="100"/>
          <a:sy n="58" d="100"/>
        </p:scale>
        <p:origin x="135" y="129"/>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9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F9852511-685D-42B3-87B8-8A2FF84FC4A9}" type="datetimeFigureOut">
              <a:rPr lang="en-AU" smtClean="0"/>
              <a:t>22/03/2021</a:t>
            </a:fld>
            <a:endParaRPr lang="en-AU"/>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C8D8E006-6735-455F-88B0-704F4568305F}" type="slidenum">
              <a:rPr lang="en-AU" smtClean="0"/>
              <a:t>‹#›</a:t>
            </a:fld>
            <a:endParaRPr lang="en-AU"/>
          </a:p>
        </p:txBody>
      </p:sp>
    </p:spTree>
    <p:extLst>
      <p:ext uri="{BB962C8B-B14F-4D97-AF65-F5344CB8AC3E}">
        <p14:creationId xmlns:p14="http://schemas.microsoft.com/office/powerpoint/2010/main" val="3455664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yourself and your role….   </a:t>
            </a:r>
          </a:p>
          <a:p>
            <a:endParaRPr lang="en-AU" dirty="0"/>
          </a:p>
          <a:p>
            <a:r>
              <a:rPr lang="en-AU" b="1" dirty="0"/>
              <a:t>SAY</a:t>
            </a:r>
            <a:r>
              <a:rPr lang="en-AU" dirty="0"/>
              <a:t>: In this presentation , I am going to describe to you where I came from, the work we do, and more importantly our product PlanSafe and how you can be apart of this. I am going to discuss the features and benefits with a quick demonstration at the end. </a:t>
            </a:r>
          </a:p>
          <a:p>
            <a:endParaRPr lang="en-AU" dirty="0"/>
          </a:p>
          <a:p>
            <a:r>
              <a:rPr lang="en-AU" b="1" dirty="0"/>
              <a:t>SAY:</a:t>
            </a:r>
            <a:r>
              <a:rPr lang="en-AU" dirty="0"/>
              <a:t> We believe that if you are able to give the information pertinent to the inside of a building to first responders in a timely fashion with a digital foot print </a:t>
            </a:r>
            <a:r>
              <a:rPr lang="en-AU" b="1" u="sng" dirty="0"/>
              <a:t>you will save lives</a:t>
            </a:r>
            <a:r>
              <a:rPr lang="en-AU" dirty="0"/>
              <a:t>.   Its that simple.  If you can provide clearly defined map of the fire installation points and the information contained in a fire and evacuation emergency plan to emergency services, this critical information will save them time which in turn saves lives. That is what Locatrix software does.  </a:t>
            </a:r>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1</a:t>
            </a:fld>
            <a:endParaRPr lang="en-AU"/>
          </a:p>
        </p:txBody>
      </p:sp>
    </p:spTree>
    <p:extLst>
      <p:ext uri="{BB962C8B-B14F-4D97-AF65-F5344CB8AC3E}">
        <p14:creationId xmlns:p14="http://schemas.microsoft.com/office/powerpoint/2010/main" val="126878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This is the introduction slide for the sales presentation outline content page.</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2</a:t>
            </a:fld>
            <a:endParaRPr lang="en-AU"/>
          </a:p>
        </p:txBody>
      </p:sp>
    </p:spTree>
    <p:extLst>
      <p:ext uri="{BB962C8B-B14F-4D97-AF65-F5344CB8AC3E}">
        <p14:creationId xmlns:p14="http://schemas.microsoft.com/office/powerpoint/2010/main" val="1122047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Introduce the background and company here with a simple timeline of how you came about.</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3</a:t>
            </a:fld>
            <a:endParaRPr lang="en-AU"/>
          </a:p>
        </p:txBody>
      </p:sp>
    </p:spTree>
    <p:extLst>
      <p:ext uri="{BB962C8B-B14F-4D97-AF65-F5344CB8AC3E}">
        <p14:creationId xmlns:p14="http://schemas.microsoft.com/office/powerpoint/2010/main" val="368195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r>
              <a:rPr lang="en-US" dirty="0"/>
              <a:t>Discuss the key features and benefits of PlanSafe</a:t>
            </a:r>
          </a:p>
          <a:p>
            <a:endParaRPr lang="en-US" dirty="0"/>
          </a:p>
          <a:p>
            <a:r>
              <a:rPr lang="en-US" dirty="0"/>
              <a:t>Key Points: </a:t>
            </a:r>
          </a:p>
          <a:p>
            <a:pPr marL="171450" indent="-171450">
              <a:buFont typeface="Arial" panose="020B0604020202020204" pitchFamily="34" charset="0"/>
              <a:buChar char="•"/>
            </a:pPr>
            <a:r>
              <a:rPr lang="en-US" dirty="0"/>
              <a:t>Brand </a:t>
            </a:r>
            <a:r>
              <a:rPr lang="en-US" dirty="0" err="1"/>
              <a:t>customisation</a:t>
            </a:r>
            <a:r>
              <a:rPr lang="en-US" dirty="0"/>
              <a:t> -  adding your own logo and client branding – easy to reflect your company’s identity.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Security is of top priority -  with the highest ISO 27001 standard.  The buildings information and training records kept private and secure. IP remains with the client and locatrix owns the software,  content can only be shared with emergency services to safe lives.</a:t>
            </a:r>
          </a:p>
          <a:p>
            <a:pPr marL="171450" indent="-171450">
              <a:buFont typeface="Arial" panose="020B0604020202020204" pitchFamily="34" charset="0"/>
              <a:buChar char="•"/>
            </a:pPr>
            <a:r>
              <a:rPr lang="en-US" dirty="0"/>
              <a:t>Interactive floor plan – displays all the evacuation paths and reference points saving the cost by removing the need to engage a trainer to walk through a building. </a:t>
            </a:r>
          </a:p>
          <a:p>
            <a:pPr marL="171450" indent="-171450">
              <a:buFont typeface="Arial" panose="020B0604020202020204" pitchFamily="34" charset="0"/>
              <a:buChar char="•"/>
            </a:pPr>
            <a:r>
              <a:rPr lang="en-US" dirty="0"/>
              <a:t>First responders  - have access to critical information for your building to ensure the safety of people with the building.</a:t>
            </a:r>
          </a:p>
          <a:p>
            <a:pPr marL="171450" indent="-171450">
              <a:buFont typeface="Arial" panose="020B0604020202020204" pitchFamily="34" charset="0"/>
              <a:buChar char="•"/>
            </a:pPr>
            <a:r>
              <a:rPr lang="en-US" dirty="0"/>
              <a:t>Automated emergency management plan – seamlessly update changes to your emergency management plan.</a:t>
            </a:r>
          </a:p>
          <a:p>
            <a:pPr marL="171450" indent="-171450">
              <a:buFont typeface="Arial" panose="020B0604020202020204" pitchFamily="34" charset="0"/>
              <a:buChar char="•"/>
            </a:pPr>
            <a:r>
              <a:rPr lang="en-US" dirty="0"/>
              <a:t>Site Specific online training – relevant to your own building saving you time learning irreverent information as well as general, evacuation and first response instruction training and warden training.</a:t>
            </a:r>
          </a:p>
          <a:p>
            <a:pPr marL="171450" indent="-171450">
              <a:buFont typeface="Arial" panose="020B0604020202020204" pitchFamily="34" charset="0"/>
              <a:buChar char="•"/>
            </a:pPr>
            <a:r>
              <a:rPr lang="en-US" dirty="0"/>
              <a:t>Integrate with other LMS platforms, with SCORM or API so all training records are in one location.</a:t>
            </a:r>
          </a:p>
          <a:p>
            <a:pPr marL="171450" indent="-171450">
              <a:buFont typeface="Arial" panose="020B0604020202020204" pitchFamily="34" charset="0"/>
              <a:buChar char="•"/>
            </a:pPr>
            <a:r>
              <a:rPr lang="en-US" dirty="0"/>
              <a:t>All of which is compliant and kept current to legislative and Australian Standard updates.</a:t>
            </a:r>
          </a:p>
          <a:p>
            <a:pPr marL="171450" indent="-171450">
              <a:buFont typeface="Arial" panose="020B0604020202020204" pitchFamily="34" charset="0"/>
              <a:buChar char="•"/>
            </a:pPr>
            <a:r>
              <a:rPr lang="en-US" dirty="0"/>
              <a:t>Some other key features and benefits are warden management, automated email notifications,  able to track compliance training for regulatory and auditing purposes.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4</a:t>
            </a:fld>
            <a:endParaRPr lang="en-AU"/>
          </a:p>
        </p:txBody>
      </p:sp>
    </p:spTree>
    <p:extLst>
      <p:ext uri="{BB962C8B-B14F-4D97-AF65-F5344CB8AC3E}">
        <p14:creationId xmlns:p14="http://schemas.microsoft.com/office/powerpoint/2010/main" val="157342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NOTE for the Partner: </a:t>
            </a:r>
            <a:r>
              <a:rPr lang="en-AU" b="0" baseline="0" dirty="0"/>
              <a:t>Use this slide to help the client work out how to calculate the square metre model, potentially using their building to calculate.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b="0" baseline="0" dirty="0"/>
              <a:t>This is an example for you to use only</a:t>
            </a:r>
            <a:endParaRPr lang="en-US" b="1" dirty="0"/>
          </a:p>
          <a:p>
            <a:pPr marL="171450" indent="-171450">
              <a:buFont typeface="Arial" panose="020B0604020202020204" pitchFamily="34" charset="0"/>
              <a:buChar char="•"/>
            </a:pPr>
            <a:r>
              <a:rPr lang="en-US" dirty="0"/>
              <a:t>If you 1000m2 x $1.00 = $1000 </a:t>
            </a:r>
          </a:p>
          <a:p>
            <a:pPr marL="171450" indent="-171450">
              <a:buFont typeface="Arial" panose="020B0604020202020204" pitchFamily="34" charset="0"/>
              <a:buChar char="•"/>
            </a:pPr>
            <a:r>
              <a:rPr lang="en-US" dirty="0"/>
              <a:t>$83.33 per month  or you may want to charge the client the total fee up front or give them the option. </a:t>
            </a:r>
          </a:p>
          <a:p>
            <a:pPr marL="171450" indent="-171450">
              <a:buFont typeface="Arial" panose="020B0604020202020204" pitchFamily="34" charset="0"/>
              <a:buChar char="•"/>
            </a:pPr>
            <a:r>
              <a:rPr lang="en-US" dirty="0"/>
              <a:t>We recommend $1 a square metre</a:t>
            </a:r>
          </a:p>
          <a:p>
            <a:pPr marL="171450" indent="-171450">
              <a:buFont typeface="Arial" panose="020B0604020202020204" pitchFamily="34" charset="0"/>
              <a:buChar char="•"/>
            </a:pPr>
            <a:r>
              <a:rPr lang="en-US" dirty="0"/>
              <a:t>Block Plans  approximately $1000</a:t>
            </a:r>
          </a:p>
          <a:p>
            <a:pPr marL="171450" indent="-171450">
              <a:buFont typeface="Arial" panose="020B0604020202020204" pitchFamily="34" charset="0"/>
              <a:buChar char="•"/>
            </a:pPr>
            <a:r>
              <a:rPr lang="en-US" dirty="0"/>
              <a:t>F&amp;E Plan approximately $1000</a:t>
            </a:r>
          </a:p>
          <a:p>
            <a:pPr marL="171450" indent="-171450">
              <a:buFont typeface="Arial" panose="020B0604020202020204" pitchFamily="34" charset="0"/>
              <a:buChar char="•"/>
            </a:pPr>
            <a:r>
              <a:rPr lang="en-US" dirty="0"/>
              <a:t>Evacuation Signs approximately $100</a:t>
            </a:r>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5</a:t>
            </a:fld>
            <a:endParaRPr lang="en-AU"/>
          </a:p>
        </p:txBody>
      </p:sp>
    </p:spTree>
    <p:extLst>
      <p:ext uri="{BB962C8B-B14F-4D97-AF65-F5344CB8AC3E}">
        <p14:creationId xmlns:p14="http://schemas.microsoft.com/office/powerpoint/2010/main" val="101758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slide to discuss the two online courses offered on PlanSafe. </a:t>
            </a:r>
            <a:endParaRPr lang="en-AU" b="0" dirty="0"/>
          </a:p>
          <a:p>
            <a:endParaRPr lang="en-AU" b="1" dirty="0"/>
          </a:p>
          <a:p>
            <a:r>
              <a:rPr lang="en-AU" b="1" dirty="0"/>
              <a:t>SAY: </a:t>
            </a:r>
            <a:r>
              <a:rPr lang="en-AU" dirty="0"/>
              <a:t>What do we offer?  We offer two online courses, General Evacuation and First Response Training which includes first fire attack firefighting equipment training and ECO Training on how they operate as part of the ECO, all of which is compliant with Australian Standards.  These courses are 15-20 minutes long per training and once completion of the online assessment a record and statement of online completion is recorded for the learner for that specific building.</a:t>
            </a:r>
          </a:p>
        </p:txBody>
      </p:sp>
      <p:sp>
        <p:nvSpPr>
          <p:cNvPr id="4" name="Slide Number Placeholder 3"/>
          <p:cNvSpPr>
            <a:spLocks noGrp="1"/>
          </p:cNvSpPr>
          <p:nvPr>
            <p:ph type="sldNum" sz="quarter" idx="5"/>
          </p:nvPr>
        </p:nvSpPr>
        <p:spPr/>
        <p:txBody>
          <a:bodyPr/>
          <a:lstStyle/>
          <a:p>
            <a:fld id="{C8D8E006-6735-455F-88B0-704F4568305F}" type="slidenum">
              <a:rPr lang="en-AU" smtClean="0"/>
              <a:t>6</a:t>
            </a:fld>
            <a:endParaRPr lang="en-AU"/>
          </a:p>
        </p:txBody>
      </p:sp>
    </p:spTree>
    <p:extLst>
      <p:ext uri="{BB962C8B-B14F-4D97-AF65-F5344CB8AC3E}">
        <p14:creationId xmlns:p14="http://schemas.microsoft.com/office/powerpoint/2010/main" val="2323264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testimonial and swap out relevance to presentation of the company.</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7</a:t>
            </a:fld>
            <a:endParaRPr lang="en-AU"/>
          </a:p>
        </p:txBody>
      </p:sp>
    </p:spTree>
    <p:extLst>
      <p:ext uri="{BB962C8B-B14F-4D97-AF65-F5344CB8AC3E}">
        <p14:creationId xmlns:p14="http://schemas.microsoft.com/office/powerpoint/2010/main" val="3557562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testimonial and swap out relevance to presentation of the company.</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8</a:t>
            </a:fld>
            <a:endParaRPr lang="en-AU"/>
          </a:p>
        </p:txBody>
      </p:sp>
    </p:spTree>
    <p:extLst>
      <p:ext uri="{BB962C8B-B14F-4D97-AF65-F5344CB8AC3E}">
        <p14:creationId xmlns:p14="http://schemas.microsoft.com/office/powerpoint/2010/main" val="3597093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testimonial and swap out relevance to presentation of the company.</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9</a:t>
            </a:fld>
            <a:endParaRPr lang="en-AU"/>
          </a:p>
        </p:txBody>
      </p:sp>
    </p:spTree>
    <p:extLst>
      <p:ext uri="{BB962C8B-B14F-4D97-AF65-F5344CB8AC3E}">
        <p14:creationId xmlns:p14="http://schemas.microsoft.com/office/powerpoint/2010/main" val="959333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testimonial and swap out relevance to presentation of the company.</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10</a:t>
            </a:fld>
            <a:endParaRPr lang="en-AU"/>
          </a:p>
        </p:txBody>
      </p:sp>
    </p:spTree>
    <p:extLst>
      <p:ext uri="{BB962C8B-B14F-4D97-AF65-F5344CB8AC3E}">
        <p14:creationId xmlns:p14="http://schemas.microsoft.com/office/powerpoint/2010/main" val="1846464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NOTE</a:t>
            </a:r>
            <a:r>
              <a:rPr lang="en-AU" b="1" baseline="0" dirty="0"/>
              <a:t> TO PARTNER: </a:t>
            </a:r>
            <a:r>
              <a:rPr lang="en-AU" b="0" baseline="0" dirty="0"/>
              <a:t>Use this testimonial and swap out relevance to presentation of the company.</a:t>
            </a:r>
            <a:endParaRPr lang="en-AU" b="0" dirty="0"/>
          </a:p>
          <a:p>
            <a:endParaRPr lang="en-AU" dirty="0"/>
          </a:p>
        </p:txBody>
      </p:sp>
      <p:sp>
        <p:nvSpPr>
          <p:cNvPr id="4" name="Slide Number Placeholder 3"/>
          <p:cNvSpPr>
            <a:spLocks noGrp="1"/>
          </p:cNvSpPr>
          <p:nvPr>
            <p:ph type="sldNum" sz="quarter" idx="5"/>
          </p:nvPr>
        </p:nvSpPr>
        <p:spPr/>
        <p:txBody>
          <a:bodyPr/>
          <a:lstStyle/>
          <a:p>
            <a:fld id="{C8D8E006-6735-455F-88B0-704F4568305F}" type="slidenum">
              <a:rPr lang="en-AU" smtClean="0"/>
              <a:t>11</a:t>
            </a:fld>
            <a:endParaRPr lang="en-AU"/>
          </a:p>
        </p:txBody>
      </p:sp>
    </p:spTree>
    <p:extLst>
      <p:ext uri="{BB962C8B-B14F-4D97-AF65-F5344CB8AC3E}">
        <p14:creationId xmlns:p14="http://schemas.microsoft.com/office/powerpoint/2010/main" val="208648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a:t>
            </a:r>
            <a:r>
              <a:rPr lang="en-AU" b="1" baseline="0" dirty="0"/>
              <a:t> TO PARTNER: </a:t>
            </a:r>
            <a:r>
              <a:rPr lang="en-AU" b="0" baseline="0" dirty="0"/>
              <a:t>This is where you can go into a PlanSafe demonstration to the company</a:t>
            </a:r>
            <a:endParaRPr lang="en-AU" b="0" dirty="0"/>
          </a:p>
        </p:txBody>
      </p:sp>
      <p:sp>
        <p:nvSpPr>
          <p:cNvPr id="4" name="Slide Number Placeholder 3"/>
          <p:cNvSpPr>
            <a:spLocks noGrp="1"/>
          </p:cNvSpPr>
          <p:nvPr>
            <p:ph type="sldNum" sz="quarter" idx="5"/>
          </p:nvPr>
        </p:nvSpPr>
        <p:spPr/>
        <p:txBody>
          <a:bodyPr/>
          <a:lstStyle/>
          <a:p>
            <a:fld id="{C8D8E006-6735-455F-88B0-704F4568305F}" type="slidenum">
              <a:rPr lang="en-AU" smtClean="0"/>
              <a:t>12</a:t>
            </a:fld>
            <a:endParaRPr lang="en-AU"/>
          </a:p>
        </p:txBody>
      </p:sp>
    </p:spTree>
    <p:extLst>
      <p:ext uri="{BB962C8B-B14F-4D97-AF65-F5344CB8AC3E}">
        <p14:creationId xmlns:p14="http://schemas.microsoft.com/office/powerpoint/2010/main" val="2664998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a:t>
            </a:r>
            <a:r>
              <a:rPr lang="en-AU" b="1" baseline="0" dirty="0"/>
              <a:t> : </a:t>
            </a:r>
            <a:r>
              <a:rPr lang="en-AU" b="0" baseline="0" dirty="0"/>
              <a:t>Add your contact details or business card details to this slide.</a:t>
            </a:r>
            <a:endParaRPr lang="en-AU" b="0" dirty="0"/>
          </a:p>
        </p:txBody>
      </p:sp>
      <p:sp>
        <p:nvSpPr>
          <p:cNvPr id="4" name="Slide Number Placeholder 3"/>
          <p:cNvSpPr>
            <a:spLocks noGrp="1"/>
          </p:cNvSpPr>
          <p:nvPr>
            <p:ph type="sldNum" sz="quarter" idx="5"/>
          </p:nvPr>
        </p:nvSpPr>
        <p:spPr/>
        <p:txBody>
          <a:bodyPr/>
          <a:lstStyle/>
          <a:p>
            <a:fld id="{C8D8E006-6735-455F-88B0-704F4568305F}" type="slidenum">
              <a:rPr lang="en-AU" smtClean="0"/>
              <a:t>13</a:t>
            </a:fld>
            <a:endParaRPr lang="en-AU"/>
          </a:p>
        </p:txBody>
      </p:sp>
    </p:spTree>
    <p:extLst>
      <p:ext uri="{BB962C8B-B14F-4D97-AF65-F5344CB8AC3E}">
        <p14:creationId xmlns:p14="http://schemas.microsoft.com/office/powerpoint/2010/main" val="4102549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217443" y="116060"/>
            <a:ext cx="7669212" cy="1659255"/>
          </a:xfrm>
          <a:prstGeom prst="rect">
            <a:avLst/>
          </a:prstGeom>
        </p:spPr>
        <p:txBody>
          <a:bodyPr wrap="square" lIns="0" tIns="0" rIns="0" bIns="0">
            <a:spAutoFit/>
          </a:bodyPr>
          <a:lstStyle>
            <a:lvl1pPr>
              <a:defRPr sz="10700" b="1" i="0">
                <a:solidFill>
                  <a:schemeClr val="bg1"/>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700" b="1" i="0">
                <a:solidFill>
                  <a:schemeClr val="bg1"/>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7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ustDataLst>
      <p:tags r:id="rId1"/>
    </p:custData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3/22/2021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ustDataLst>
      <p:tags r:id="rId1"/>
    </p:custData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4031" y="837"/>
            <a:ext cx="20100290" cy="11308080"/>
          </a:xfrm>
          <a:custGeom>
            <a:avLst/>
            <a:gdLst/>
            <a:ahLst/>
            <a:cxnLst/>
            <a:rect l="l" t="t" r="r" b="b"/>
            <a:pathLst>
              <a:path w="20100290" h="11308080">
                <a:moveTo>
                  <a:pt x="20100016" y="0"/>
                </a:moveTo>
                <a:lnTo>
                  <a:pt x="0" y="0"/>
                </a:lnTo>
                <a:lnTo>
                  <a:pt x="0" y="11307718"/>
                </a:lnTo>
                <a:lnTo>
                  <a:pt x="20100016" y="11307718"/>
                </a:lnTo>
                <a:lnTo>
                  <a:pt x="20100016" y="0"/>
                </a:lnTo>
                <a:close/>
              </a:path>
            </a:pathLst>
          </a:custGeom>
          <a:solidFill>
            <a:srgbClr val="3FA9F5"/>
          </a:solidFill>
        </p:spPr>
        <p:txBody>
          <a:bodyPr wrap="square" lIns="0" tIns="0" rIns="0" bIns="0" rtlCol="0"/>
          <a:lstStyle/>
          <a:p>
            <a:endParaRPr/>
          </a:p>
        </p:txBody>
      </p:sp>
      <p:sp>
        <p:nvSpPr>
          <p:cNvPr id="2" name="Holder 2"/>
          <p:cNvSpPr>
            <a:spLocks noGrp="1"/>
          </p:cNvSpPr>
          <p:nvPr>
            <p:ph type="title"/>
          </p:nvPr>
        </p:nvSpPr>
        <p:spPr>
          <a:xfrm>
            <a:off x="6738120" y="116060"/>
            <a:ext cx="6627859" cy="1659255"/>
          </a:xfrm>
          <a:prstGeom prst="rect">
            <a:avLst/>
          </a:prstGeom>
        </p:spPr>
        <p:txBody>
          <a:bodyPr wrap="square" lIns="0" tIns="0" rIns="0" bIns="0">
            <a:spAutoFit/>
          </a:bodyPr>
          <a:lstStyle>
            <a:lvl1pPr>
              <a:defRPr sz="107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3/22/2021</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ustDataLst>
      <p:tags r:id="rId6"/>
    </p:custData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8.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monitor, electronics, screen&#10;&#10;Description automatically generated">
            <a:extLst>
              <a:ext uri="{FF2B5EF4-FFF2-40B4-BE49-F238E27FC236}">
                <a16:creationId xmlns:a16="http://schemas.microsoft.com/office/drawing/2014/main" id="{6A975334-D676-45F4-A975-85C42D525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350" y="1151843"/>
            <a:ext cx="12146336" cy="8675954"/>
          </a:xfrm>
          <a:prstGeom prst="rect">
            <a:avLst/>
          </a:prstGeom>
        </p:spPr>
      </p:pic>
      <p:sp>
        <p:nvSpPr>
          <p:cNvPr id="6" name="object 11">
            <a:extLst>
              <a:ext uri="{FF2B5EF4-FFF2-40B4-BE49-F238E27FC236}">
                <a16:creationId xmlns:a16="http://schemas.microsoft.com/office/drawing/2014/main" id="{4EC2520E-F3FE-4524-A8D4-1299ACA03B6C}"/>
              </a:ext>
            </a:extLst>
          </p:cNvPr>
          <p:cNvSpPr/>
          <p:nvPr/>
        </p:nvSpPr>
        <p:spPr>
          <a:xfrm>
            <a:off x="16650695" y="2331407"/>
            <a:ext cx="2268855" cy="1602105"/>
          </a:xfrm>
          <a:custGeom>
            <a:avLst/>
            <a:gdLst/>
            <a:ahLst/>
            <a:cxnLst/>
            <a:rect l="l" t="t" r="r" b="b"/>
            <a:pathLst>
              <a:path w="2268854" h="1602104">
                <a:moveTo>
                  <a:pt x="1883775" y="0"/>
                </a:moveTo>
                <a:lnTo>
                  <a:pt x="384459" y="0"/>
                </a:lnTo>
                <a:lnTo>
                  <a:pt x="336234" y="2995"/>
                </a:lnTo>
                <a:lnTo>
                  <a:pt x="289796" y="11741"/>
                </a:lnTo>
                <a:lnTo>
                  <a:pt x="245506" y="25878"/>
                </a:lnTo>
                <a:lnTo>
                  <a:pt x="203724" y="45045"/>
                </a:lnTo>
                <a:lnTo>
                  <a:pt x="164810" y="68883"/>
                </a:lnTo>
                <a:lnTo>
                  <a:pt x="129125" y="97029"/>
                </a:lnTo>
                <a:lnTo>
                  <a:pt x="97029" y="129125"/>
                </a:lnTo>
                <a:lnTo>
                  <a:pt x="68883" y="164810"/>
                </a:lnTo>
                <a:lnTo>
                  <a:pt x="45045" y="203724"/>
                </a:lnTo>
                <a:lnTo>
                  <a:pt x="25878" y="245506"/>
                </a:lnTo>
                <a:lnTo>
                  <a:pt x="11741" y="289796"/>
                </a:lnTo>
                <a:lnTo>
                  <a:pt x="2995" y="336234"/>
                </a:lnTo>
                <a:lnTo>
                  <a:pt x="0" y="384459"/>
                </a:lnTo>
                <a:lnTo>
                  <a:pt x="0" y="1217585"/>
                </a:lnTo>
                <a:lnTo>
                  <a:pt x="2995" y="1265811"/>
                </a:lnTo>
                <a:lnTo>
                  <a:pt x="11741" y="1312249"/>
                </a:lnTo>
                <a:lnTo>
                  <a:pt x="25878" y="1356539"/>
                </a:lnTo>
                <a:lnTo>
                  <a:pt x="45045" y="1398321"/>
                </a:lnTo>
                <a:lnTo>
                  <a:pt x="68883" y="1437234"/>
                </a:lnTo>
                <a:lnTo>
                  <a:pt x="97029" y="1472919"/>
                </a:lnTo>
                <a:lnTo>
                  <a:pt x="129125" y="1505015"/>
                </a:lnTo>
                <a:lnTo>
                  <a:pt x="164810" y="1533162"/>
                </a:lnTo>
                <a:lnTo>
                  <a:pt x="203724" y="1556999"/>
                </a:lnTo>
                <a:lnTo>
                  <a:pt x="245506" y="1576166"/>
                </a:lnTo>
                <a:lnTo>
                  <a:pt x="289796" y="1590303"/>
                </a:lnTo>
                <a:lnTo>
                  <a:pt x="336234" y="1599049"/>
                </a:lnTo>
                <a:lnTo>
                  <a:pt x="384459" y="1602045"/>
                </a:lnTo>
                <a:lnTo>
                  <a:pt x="1883775" y="1602045"/>
                </a:lnTo>
                <a:lnTo>
                  <a:pt x="1932000" y="1599049"/>
                </a:lnTo>
                <a:lnTo>
                  <a:pt x="1978438" y="1590303"/>
                </a:lnTo>
                <a:lnTo>
                  <a:pt x="2022728" y="1576166"/>
                </a:lnTo>
                <a:lnTo>
                  <a:pt x="2064510" y="1556999"/>
                </a:lnTo>
                <a:lnTo>
                  <a:pt x="2103423" y="1533162"/>
                </a:lnTo>
                <a:lnTo>
                  <a:pt x="2139108" y="1505015"/>
                </a:lnTo>
                <a:lnTo>
                  <a:pt x="2171204" y="1472919"/>
                </a:lnTo>
                <a:lnTo>
                  <a:pt x="2199351" y="1437234"/>
                </a:lnTo>
                <a:lnTo>
                  <a:pt x="2223188" y="1398321"/>
                </a:lnTo>
                <a:lnTo>
                  <a:pt x="2242355" y="1356539"/>
                </a:lnTo>
                <a:lnTo>
                  <a:pt x="2256492" y="1312249"/>
                </a:lnTo>
                <a:lnTo>
                  <a:pt x="2265239" y="1265811"/>
                </a:lnTo>
                <a:lnTo>
                  <a:pt x="2268234" y="1217585"/>
                </a:lnTo>
                <a:lnTo>
                  <a:pt x="2268234" y="384459"/>
                </a:lnTo>
                <a:lnTo>
                  <a:pt x="2265239" y="336234"/>
                </a:lnTo>
                <a:lnTo>
                  <a:pt x="2256492" y="289796"/>
                </a:lnTo>
                <a:lnTo>
                  <a:pt x="2242355" y="245506"/>
                </a:lnTo>
                <a:lnTo>
                  <a:pt x="2223188" y="203724"/>
                </a:lnTo>
                <a:lnTo>
                  <a:pt x="2199351" y="164810"/>
                </a:lnTo>
                <a:lnTo>
                  <a:pt x="2171204" y="129125"/>
                </a:lnTo>
                <a:lnTo>
                  <a:pt x="2139108" y="97029"/>
                </a:lnTo>
                <a:lnTo>
                  <a:pt x="2103423" y="68883"/>
                </a:lnTo>
                <a:lnTo>
                  <a:pt x="2064510" y="45045"/>
                </a:lnTo>
                <a:lnTo>
                  <a:pt x="2022728" y="25878"/>
                </a:lnTo>
                <a:lnTo>
                  <a:pt x="1978438" y="11741"/>
                </a:lnTo>
                <a:lnTo>
                  <a:pt x="1932000" y="2995"/>
                </a:lnTo>
                <a:lnTo>
                  <a:pt x="1883775" y="0"/>
                </a:lnTo>
                <a:close/>
              </a:path>
            </a:pathLst>
          </a:custGeom>
          <a:solidFill>
            <a:srgbClr val="FFFFFF"/>
          </a:solidFill>
        </p:spPr>
        <p:txBody>
          <a:bodyPr wrap="square" lIns="0" tIns="0" rIns="0" bIns="0" rtlCol="0"/>
          <a:lstStyle/>
          <a:p>
            <a:endParaRPr/>
          </a:p>
        </p:txBody>
      </p:sp>
      <p:sp>
        <p:nvSpPr>
          <p:cNvPr id="10" name="TextBox 9">
            <a:extLst>
              <a:ext uri="{FF2B5EF4-FFF2-40B4-BE49-F238E27FC236}">
                <a16:creationId xmlns:a16="http://schemas.microsoft.com/office/drawing/2014/main" id="{11285401-C5BB-4B13-B780-5E304804170E}"/>
              </a:ext>
            </a:extLst>
          </p:cNvPr>
          <p:cNvSpPr txBox="1"/>
          <p:nvPr/>
        </p:nvSpPr>
        <p:spPr>
          <a:xfrm>
            <a:off x="10717494" y="3841465"/>
            <a:ext cx="7537033" cy="1354217"/>
          </a:xfrm>
          <a:prstGeom prst="rect">
            <a:avLst/>
          </a:prstGeom>
          <a:noFill/>
        </p:spPr>
        <p:txBody>
          <a:bodyPr wrap="square" rtlCol="0">
            <a:spAutoFit/>
          </a:bodyPr>
          <a:lstStyle/>
          <a:p>
            <a:r>
              <a:rPr lang="en-AU" sz="4100" dirty="0">
                <a:solidFill>
                  <a:srgbClr val="314060"/>
                </a:solidFill>
                <a:latin typeface="Arial" panose="020B0604020202020204" pitchFamily="34" charset="0"/>
                <a:cs typeface="Arial" panose="020B0604020202020204" pitchFamily="34" charset="0"/>
              </a:rPr>
              <a:t>Online Safety Induction and Emergency Management Plan</a:t>
            </a:r>
          </a:p>
        </p:txBody>
      </p:sp>
      <p:sp>
        <p:nvSpPr>
          <p:cNvPr id="13" name="Rectangle 12">
            <a:extLst>
              <a:ext uri="{FF2B5EF4-FFF2-40B4-BE49-F238E27FC236}">
                <a16:creationId xmlns:a16="http://schemas.microsoft.com/office/drawing/2014/main" id="{7F4172C8-B7A4-478B-BBE1-DE458B360EF4}"/>
              </a:ext>
            </a:extLst>
          </p:cNvPr>
          <p:cNvSpPr/>
          <p:nvPr/>
        </p:nvSpPr>
        <p:spPr>
          <a:xfrm>
            <a:off x="11576050" y="5359826"/>
            <a:ext cx="5481711" cy="1354217"/>
          </a:xfrm>
          <a:prstGeom prst="rect">
            <a:avLst/>
          </a:prstGeom>
          <a:gradFill flip="none" rotWithShape="1">
            <a:gsLst>
              <a:gs pos="0">
                <a:srgbClr val="314060">
                  <a:shade val="30000"/>
                  <a:satMod val="115000"/>
                </a:srgbClr>
              </a:gs>
              <a:gs pos="50000">
                <a:srgbClr val="314060">
                  <a:shade val="67500"/>
                  <a:satMod val="115000"/>
                </a:srgbClr>
              </a:gs>
              <a:gs pos="100000">
                <a:srgbClr val="314060">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dirty="0">
                <a:latin typeface="Arial" panose="020B0604020202020204" pitchFamily="34" charset="0"/>
                <a:cs typeface="Arial" panose="020B0604020202020204" pitchFamily="34" charset="0"/>
              </a:rPr>
              <a:t>Our Software Saves Lives</a:t>
            </a:r>
          </a:p>
        </p:txBody>
      </p:sp>
      <p:sp>
        <p:nvSpPr>
          <p:cNvPr id="2" name="Title 1">
            <a:extLst>
              <a:ext uri="{FF2B5EF4-FFF2-40B4-BE49-F238E27FC236}">
                <a16:creationId xmlns:a16="http://schemas.microsoft.com/office/drawing/2014/main" id="{2314D51B-34AD-45E2-AE23-79CBC04F52F4}"/>
              </a:ext>
            </a:extLst>
          </p:cNvPr>
          <p:cNvSpPr>
            <a:spLocks noGrp="1"/>
          </p:cNvSpPr>
          <p:nvPr>
            <p:ph type="title" idx="4294967295"/>
          </p:nvPr>
        </p:nvSpPr>
        <p:spPr>
          <a:xfrm>
            <a:off x="10803760" y="2433221"/>
            <a:ext cx="6627859" cy="1659255"/>
          </a:xfrm>
        </p:spPr>
        <p:txBody>
          <a:bodyPr/>
          <a:lstStyle/>
          <a:p>
            <a:r>
              <a:rPr lang="en-AU" dirty="0"/>
              <a:t>PlanSafe</a:t>
            </a:r>
          </a:p>
        </p:txBody>
      </p:sp>
      <p:pic>
        <p:nvPicPr>
          <p:cNvPr id="11" name="Picture 10" descr="Icon&#10;&#10;Description automatically generated">
            <a:extLst>
              <a:ext uri="{FF2B5EF4-FFF2-40B4-BE49-F238E27FC236}">
                <a16:creationId xmlns:a16="http://schemas.microsoft.com/office/drawing/2014/main" id="{950BBA45-7DA2-4DB6-88B0-DB55C8B597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62068" y="2558688"/>
            <a:ext cx="1046110" cy="1147545"/>
          </a:xfrm>
          <a:prstGeom prst="rect">
            <a:avLst/>
          </a:prstGeom>
        </p:spPr>
      </p:pic>
    </p:spTree>
    <p:custDataLst>
      <p:tags r:id="rId1"/>
    </p:custDataLst>
    <p:extLst>
      <p:ext uri="{BB962C8B-B14F-4D97-AF65-F5344CB8AC3E}">
        <p14:creationId xmlns:p14="http://schemas.microsoft.com/office/powerpoint/2010/main" val="383063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aphical user interface&#10;&#10;Description automatically generated">
            <a:extLst>
              <a:ext uri="{FF2B5EF4-FFF2-40B4-BE49-F238E27FC236}">
                <a16:creationId xmlns:a16="http://schemas.microsoft.com/office/drawing/2014/main" id="{486B931D-3EA8-435D-924E-23488A7827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9050" y="2435842"/>
            <a:ext cx="8431143" cy="7790832"/>
          </a:xfrm>
          <a:prstGeom prst="rect">
            <a:avLst/>
          </a:prstGeom>
        </p:spPr>
      </p:pic>
      <p:sp>
        <p:nvSpPr>
          <p:cNvPr id="8" name="Rectangle 7">
            <a:extLst>
              <a:ext uri="{FF2B5EF4-FFF2-40B4-BE49-F238E27FC236}">
                <a16:creationId xmlns:a16="http://schemas.microsoft.com/office/drawing/2014/main" id="{AEC424C8-59B0-429E-8811-85A5FDC8CF47}"/>
              </a:ext>
            </a:extLst>
          </p:cNvPr>
          <p:cNvSpPr/>
          <p:nvPr/>
        </p:nvSpPr>
        <p:spPr>
          <a:xfrm>
            <a:off x="1138422" y="2331191"/>
            <a:ext cx="8517656" cy="7895483"/>
          </a:xfrm>
          <a:prstGeom prst="rect">
            <a:avLst/>
          </a:prstGeom>
          <a:solidFill>
            <a:srgbClr val="314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bject 16">
            <a:extLst>
              <a:ext uri="{FF2B5EF4-FFF2-40B4-BE49-F238E27FC236}">
                <a16:creationId xmlns:a16="http://schemas.microsoft.com/office/drawing/2014/main" id="{7063AF89-E30B-48F3-8202-D056016C33B0}"/>
              </a:ext>
            </a:extLst>
          </p:cNvPr>
          <p:cNvSpPr txBox="1">
            <a:spLocks/>
          </p:cNvSpPr>
          <p:nvPr/>
        </p:nvSpPr>
        <p:spPr>
          <a:xfrm>
            <a:off x="1214618" y="2817055"/>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Introduction</a:t>
            </a:r>
          </a:p>
        </p:txBody>
      </p:sp>
      <p:sp>
        <p:nvSpPr>
          <p:cNvPr id="10" name="object 16">
            <a:extLst>
              <a:ext uri="{FF2B5EF4-FFF2-40B4-BE49-F238E27FC236}">
                <a16:creationId xmlns:a16="http://schemas.microsoft.com/office/drawing/2014/main" id="{A676F1FE-4DA6-460C-8FBE-A5396668E2D1}"/>
              </a:ext>
            </a:extLst>
          </p:cNvPr>
          <p:cNvSpPr txBox="1">
            <a:spLocks/>
          </p:cNvSpPr>
          <p:nvPr/>
        </p:nvSpPr>
        <p:spPr>
          <a:xfrm>
            <a:off x="1214618" y="3768351"/>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Our Background</a:t>
            </a:r>
          </a:p>
        </p:txBody>
      </p:sp>
      <p:sp>
        <p:nvSpPr>
          <p:cNvPr id="16" name="object 16">
            <a:extLst>
              <a:ext uri="{FF2B5EF4-FFF2-40B4-BE49-F238E27FC236}">
                <a16:creationId xmlns:a16="http://schemas.microsoft.com/office/drawing/2014/main" id="{79DF6DB5-E9C8-4058-B542-E1F83EF4BFAD}"/>
              </a:ext>
            </a:extLst>
          </p:cNvPr>
          <p:cNvSpPr txBox="1">
            <a:spLocks/>
          </p:cNvSpPr>
          <p:nvPr/>
        </p:nvSpPr>
        <p:spPr>
          <a:xfrm>
            <a:off x="1295809" y="4719647"/>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Features &amp; Benefits</a:t>
            </a:r>
          </a:p>
        </p:txBody>
      </p:sp>
      <p:sp>
        <p:nvSpPr>
          <p:cNvPr id="24" name="object 16">
            <a:extLst>
              <a:ext uri="{FF2B5EF4-FFF2-40B4-BE49-F238E27FC236}">
                <a16:creationId xmlns:a16="http://schemas.microsoft.com/office/drawing/2014/main" id="{CBA78545-D125-4E2C-9604-2EE3E68760E8}"/>
              </a:ext>
            </a:extLst>
          </p:cNvPr>
          <p:cNvSpPr txBox="1">
            <a:spLocks/>
          </p:cNvSpPr>
          <p:nvPr/>
        </p:nvSpPr>
        <p:spPr>
          <a:xfrm>
            <a:off x="1295809" y="5670943"/>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SQM Pricing Model</a:t>
            </a:r>
          </a:p>
        </p:txBody>
      </p:sp>
      <p:sp>
        <p:nvSpPr>
          <p:cNvPr id="26" name="object 16">
            <a:extLst>
              <a:ext uri="{FF2B5EF4-FFF2-40B4-BE49-F238E27FC236}">
                <a16:creationId xmlns:a16="http://schemas.microsoft.com/office/drawing/2014/main" id="{428573E7-6139-464E-BBC5-610D6833525C}"/>
              </a:ext>
            </a:extLst>
          </p:cNvPr>
          <p:cNvSpPr txBox="1">
            <a:spLocks/>
          </p:cNvSpPr>
          <p:nvPr/>
        </p:nvSpPr>
        <p:spPr>
          <a:xfrm>
            <a:off x="1384505" y="6622239"/>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Our Courses</a:t>
            </a:r>
          </a:p>
        </p:txBody>
      </p:sp>
      <p:sp>
        <p:nvSpPr>
          <p:cNvPr id="28" name="object 16">
            <a:extLst>
              <a:ext uri="{FF2B5EF4-FFF2-40B4-BE49-F238E27FC236}">
                <a16:creationId xmlns:a16="http://schemas.microsoft.com/office/drawing/2014/main" id="{51B93587-E83F-48E9-837F-3C1B11DBD9E7}"/>
              </a:ext>
            </a:extLst>
          </p:cNvPr>
          <p:cNvSpPr txBox="1">
            <a:spLocks/>
          </p:cNvSpPr>
          <p:nvPr/>
        </p:nvSpPr>
        <p:spPr>
          <a:xfrm>
            <a:off x="1377000" y="7573535"/>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Testimonials</a:t>
            </a:r>
          </a:p>
        </p:txBody>
      </p:sp>
      <p:sp>
        <p:nvSpPr>
          <p:cNvPr id="31" name="Title 30">
            <a:extLst>
              <a:ext uri="{FF2B5EF4-FFF2-40B4-BE49-F238E27FC236}">
                <a16:creationId xmlns:a16="http://schemas.microsoft.com/office/drawing/2014/main" id="{50E0F943-1B7F-4F31-A4D6-43BA328FC032}"/>
              </a:ext>
            </a:extLst>
          </p:cNvPr>
          <p:cNvSpPr>
            <a:spLocks noGrp="1"/>
          </p:cNvSpPr>
          <p:nvPr>
            <p:ph type="title" idx="4294967295"/>
          </p:nvPr>
        </p:nvSpPr>
        <p:spPr>
          <a:xfrm>
            <a:off x="0" y="254340"/>
            <a:ext cx="19881850" cy="1659255"/>
          </a:xfrm>
        </p:spPr>
        <p:txBody>
          <a:bodyPr/>
          <a:lstStyle/>
          <a:p>
            <a:pPr algn="ctr"/>
            <a:r>
              <a:rPr lang="en-AU" dirty="0"/>
              <a:t>Content Outline</a:t>
            </a:r>
          </a:p>
        </p:txBody>
      </p:sp>
      <p:sp>
        <p:nvSpPr>
          <p:cNvPr id="33" name="TextBox 32">
            <a:extLst>
              <a:ext uri="{FF2B5EF4-FFF2-40B4-BE49-F238E27FC236}">
                <a16:creationId xmlns:a16="http://schemas.microsoft.com/office/drawing/2014/main" id="{E03C84B0-E1D1-4AF6-B83E-DDFC52A3BCC8}"/>
              </a:ext>
            </a:extLst>
          </p:cNvPr>
          <p:cNvSpPr txBox="1"/>
          <p:nvPr/>
        </p:nvSpPr>
        <p:spPr>
          <a:xfrm>
            <a:off x="17519650" y="10563544"/>
            <a:ext cx="2209800" cy="261610"/>
          </a:xfrm>
          <a:prstGeom prst="rect">
            <a:avLst/>
          </a:prstGeom>
          <a:noFill/>
        </p:spPr>
        <p:txBody>
          <a:bodyPr wrap="square" rtlCol="0">
            <a:spAutoFit/>
          </a:bodyPr>
          <a:lstStyle/>
          <a:p>
            <a:pPr algn="ctr"/>
            <a:r>
              <a:rPr lang="en-AU" sz="1100" b="1" dirty="0">
                <a:solidFill>
                  <a:schemeClr val="bg1"/>
                </a:solidFill>
                <a:latin typeface="Arial" panose="020B0604020202020204" pitchFamily="34" charset="0"/>
                <a:cs typeface="Arial" panose="020B0604020202020204" pitchFamily="34" charset="0"/>
              </a:rPr>
              <a:t>INSERT YOUR LOGO HERE</a:t>
            </a:r>
          </a:p>
        </p:txBody>
      </p:sp>
      <p:sp>
        <p:nvSpPr>
          <p:cNvPr id="2" name="object 16">
            <a:extLst>
              <a:ext uri="{FF2B5EF4-FFF2-40B4-BE49-F238E27FC236}">
                <a16:creationId xmlns:a16="http://schemas.microsoft.com/office/drawing/2014/main" id="{A5611637-459A-404B-9329-CFE913D1BA25}"/>
              </a:ext>
            </a:extLst>
          </p:cNvPr>
          <p:cNvSpPr txBox="1">
            <a:spLocks/>
          </p:cNvSpPr>
          <p:nvPr/>
        </p:nvSpPr>
        <p:spPr>
          <a:xfrm>
            <a:off x="1386936" y="8524828"/>
            <a:ext cx="8517659" cy="753410"/>
          </a:xfrm>
          <a:prstGeom prst="rect">
            <a:avLst/>
          </a:prstGeom>
        </p:spPr>
        <p:txBody>
          <a:bodyPr vert="horz" wrap="square" lIns="0" tIns="14604" rIns="0" bIns="0" rtlCol="0">
            <a:spAutoFit/>
          </a:bodyPr>
          <a:lstStyle>
            <a:lvl1pPr>
              <a:defRPr>
                <a:latin typeface="+mj-lt"/>
                <a:ea typeface="+mj-ea"/>
                <a:cs typeface="+mj-cs"/>
              </a:defRPr>
            </a:lvl1pPr>
          </a:lstStyle>
          <a:p>
            <a:pPr marL="12700" algn="ctr">
              <a:spcBef>
                <a:spcPts val="114"/>
              </a:spcBef>
            </a:pPr>
            <a:r>
              <a:rPr lang="en-AU" sz="4800" kern="0" spc="-150" dirty="0">
                <a:solidFill>
                  <a:schemeClr val="bg1"/>
                </a:solidFill>
                <a:latin typeface="Arial" panose="020B0604020202020204" pitchFamily="34" charset="0"/>
                <a:cs typeface="Arial" panose="020B0604020202020204" pitchFamily="34" charset="0"/>
              </a:rPr>
              <a:t>Client Success Stories</a:t>
            </a:r>
          </a:p>
        </p:txBody>
      </p:sp>
    </p:spTree>
    <p:custDataLst>
      <p:tags r:id="rId1"/>
    </p:custDataLst>
    <p:extLst>
      <p:ext uri="{BB962C8B-B14F-4D97-AF65-F5344CB8AC3E}">
        <p14:creationId xmlns:p14="http://schemas.microsoft.com/office/powerpoint/2010/main" val="955849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FF0ADA4A-72F3-4232-BAF4-AB381A8AB3C1}"/>
              </a:ext>
            </a:extLst>
          </p:cNvPr>
          <p:cNvSpPr/>
          <p:nvPr/>
        </p:nvSpPr>
        <p:spPr>
          <a:xfrm>
            <a:off x="325376" y="5862581"/>
            <a:ext cx="8952230" cy="2389054"/>
          </a:xfrm>
          <a:prstGeom prst="rect">
            <a:avLst/>
          </a:prstGeom>
          <a:solidFill>
            <a:srgbClr val="314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a:extLst>
              <a:ext uri="{FF2B5EF4-FFF2-40B4-BE49-F238E27FC236}">
                <a16:creationId xmlns:a16="http://schemas.microsoft.com/office/drawing/2014/main" id="{9D772220-AA85-4FB2-AF45-22B15DC81D12}"/>
              </a:ext>
            </a:extLst>
          </p:cNvPr>
          <p:cNvSpPr txBox="1"/>
          <p:nvPr/>
        </p:nvSpPr>
        <p:spPr>
          <a:xfrm>
            <a:off x="17588434" y="10683875"/>
            <a:ext cx="1676400" cy="261610"/>
          </a:xfrm>
          <a:prstGeom prst="rect">
            <a:avLst/>
          </a:prstGeom>
          <a:noFill/>
        </p:spPr>
        <p:txBody>
          <a:bodyPr wrap="square" rtlCol="0">
            <a:spAutoFit/>
          </a:bodyPr>
          <a:lstStyle/>
          <a:p>
            <a:pPr algn="ctr"/>
            <a:r>
              <a:rPr lang="en-AU" sz="1100" b="1" dirty="0">
                <a:solidFill>
                  <a:schemeClr val="bg1"/>
                </a:solidFill>
                <a:latin typeface="Arial" panose="020B0604020202020204" pitchFamily="34" charset="0"/>
                <a:cs typeface="Arial" panose="020B0604020202020204" pitchFamily="34" charset="0"/>
              </a:rPr>
              <a:t>YOUR LOGO HERE</a:t>
            </a:r>
          </a:p>
        </p:txBody>
      </p:sp>
      <p:sp>
        <p:nvSpPr>
          <p:cNvPr id="90" name="Title 6">
            <a:extLst>
              <a:ext uri="{FF2B5EF4-FFF2-40B4-BE49-F238E27FC236}">
                <a16:creationId xmlns:a16="http://schemas.microsoft.com/office/drawing/2014/main" id="{E9D91067-A315-4FF4-8A69-8F009DFDA762}"/>
              </a:ext>
            </a:extLst>
          </p:cNvPr>
          <p:cNvSpPr txBox="1">
            <a:spLocks/>
          </p:cNvSpPr>
          <p:nvPr/>
        </p:nvSpPr>
        <p:spPr>
          <a:xfrm>
            <a:off x="345790" y="4646283"/>
            <a:ext cx="8952230" cy="1231106"/>
          </a:xfrm>
          <a:prstGeom prst="rect">
            <a:avLst/>
          </a:prstGeom>
        </p:spPr>
        <p:txBody>
          <a:bodyPr wrap="square" lIns="0" tIns="0" rIns="0" bIns="0">
            <a:spAutoFit/>
          </a:bodyPr>
          <a:lstStyle>
            <a:lvl1pPr>
              <a:defRPr sz="10700" b="1" i="0">
                <a:solidFill>
                  <a:schemeClr val="bg1"/>
                </a:solidFill>
                <a:latin typeface="Arial"/>
                <a:ea typeface="+mj-ea"/>
                <a:cs typeface="Arial"/>
              </a:defRPr>
            </a:lvl1pPr>
          </a:lstStyle>
          <a:p>
            <a:r>
              <a:rPr lang="en-AU" sz="8000" kern="0" dirty="0">
                <a:solidFill>
                  <a:srgbClr val="FFFFFF"/>
                </a:solidFill>
              </a:rPr>
              <a:t>Company Name</a:t>
            </a:r>
            <a:endParaRPr lang="en-AU" sz="8000" kern="0" dirty="0"/>
          </a:p>
        </p:txBody>
      </p:sp>
      <p:pic>
        <p:nvPicPr>
          <p:cNvPr id="82" name="Picture 81" descr="Icon&#10;&#10;Description automatically generated">
            <a:extLst>
              <a:ext uri="{FF2B5EF4-FFF2-40B4-BE49-F238E27FC236}">
                <a16:creationId xmlns:a16="http://schemas.microsoft.com/office/drawing/2014/main" id="{F57586FD-48D6-4F8F-9196-9E408E73D7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423307">
            <a:off x="7636949" y="3618809"/>
            <a:ext cx="2548287" cy="2548287"/>
          </a:xfrm>
          <a:prstGeom prst="rect">
            <a:avLst/>
          </a:prstGeom>
        </p:spPr>
      </p:pic>
      <p:sp>
        <p:nvSpPr>
          <p:cNvPr id="94" name="Title 93">
            <a:extLst>
              <a:ext uri="{FF2B5EF4-FFF2-40B4-BE49-F238E27FC236}">
                <a16:creationId xmlns:a16="http://schemas.microsoft.com/office/drawing/2014/main" id="{33A954EF-9343-412C-BF3D-AD936369FB25}"/>
              </a:ext>
            </a:extLst>
          </p:cNvPr>
          <p:cNvSpPr>
            <a:spLocks noGrp="1"/>
          </p:cNvSpPr>
          <p:nvPr>
            <p:ph type="title" idx="4294967295"/>
          </p:nvPr>
        </p:nvSpPr>
        <p:spPr>
          <a:xfrm>
            <a:off x="0" y="116060"/>
            <a:ext cx="20104100" cy="1659255"/>
          </a:xfrm>
        </p:spPr>
        <p:txBody>
          <a:bodyPr/>
          <a:lstStyle/>
          <a:p>
            <a:pPr algn="ctr"/>
            <a:r>
              <a:rPr lang="en-AU" dirty="0"/>
              <a:t>Our Background</a:t>
            </a:r>
          </a:p>
        </p:txBody>
      </p:sp>
      <p:sp>
        <p:nvSpPr>
          <p:cNvPr id="105" name="TextBox 8">
            <a:extLst>
              <a:ext uri="{FF2B5EF4-FFF2-40B4-BE49-F238E27FC236}">
                <a16:creationId xmlns:a16="http://schemas.microsoft.com/office/drawing/2014/main" id="{6A026B1D-8555-4199-8567-5B1064655F31}"/>
              </a:ext>
            </a:extLst>
          </p:cNvPr>
          <p:cNvSpPr txBox="1"/>
          <p:nvPr/>
        </p:nvSpPr>
        <p:spPr>
          <a:xfrm>
            <a:off x="10814052" y="4511613"/>
            <a:ext cx="2061969" cy="462627"/>
          </a:xfrm>
          <a:prstGeom prst="rect">
            <a:avLst/>
          </a:prstGeom>
        </p:spPr>
        <p:txBody>
          <a:bodyPr lIns="0" tIns="0" rIns="0" bIns="0" rtlCol="0" anchor="t">
            <a:spAutoFit/>
          </a:bodyPr>
          <a:lstStyle/>
          <a:p>
            <a:pPr marL="0" lvl="0" indent="0" algn="ctr">
              <a:lnSpc>
                <a:spcPts val="3900"/>
              </a:lnSpc>
              <a:spcBef>
                <a:spcPct val="0"/>
              </a:spcBef>
            </a:pPr>
            <a:r>
              <a:rPr lang="en-US" sz="3000" u="none" spc="-30" dirty="0">
                <a:solidFill>
                  <a:srgbClr val="ECF2FE"/>
                </a:solidFill>
                <a:latin typeface="Arial" panose="020B0604020202020204" pitchFamily="34" charset="0"/>
                <a:cs typeface="Arial" panose="020B0604020202020204" pitchFamily="34" charset="0"/>
              </a:rPr>
              <a:t>Step 1</a:t>
            </a:r>
          </a:p>
        </p:txBody>
      </p:sp>
      <p:sp>
        <p:nvSpPr>
          <p:cNvPr id="106" name="TextBox 9">
            <a:extLst>
              <a:ext uri="{FF2B5EF4-FFF2-40B4-BE49-F238E27FC236}">
                <a16:creationId xmlns:a16="http://schemas.microsoft.com/office/drawing/2014/main" id="{C4C865B1-7020-49DF-9A2B-4892E574EE84}"/>
              </a:ext>
            </a:extLst>
          </p:cNvPr>
          <p:cNvSpPr txBox="1"/>
          <p:nvPr/>
        </p:nvSpPr>
        <p:spPr>
          <a:xfrm>
            <a:off x="15645255" y="4527011"/>
            <a:ext cx="2061969" cy="435726"/>
          </a:xfrm>
          <a:prstGeom prst="rect">
            <a:avLst/>
          </a:prstGeom>
        </p:spPr>
        <p:txBody>
          <a:bodyPr lIns="0" tIns="0" rIns="0" bIns="0" rtlCol="0" anchor="t">
            <a:spAutoFit/>
          </a:bodyPr>
          <a:lstStyle/>
          <a:p>
            <a:pPr marL="0" lvl="0" indent="0" algn="ctr">
              <a:lnSpc>
                <a:spcPts val="3550"/>
              </a:lnSpc>
            </a:pPr>
            <a:r>
              <a:rPr lang="en-US" sz="2500" u="none" dirty="0">
                <a:solidFill>
                  <a:srgbClr val="ECF2FE"/>
                </a:solidFill>
                <a:latin typeface="Arial" panose="020B0604020202020204" pitchFamily="34" charset="0"/>
                <a:cs typeface="Arial" panose="020B0604020202020204" pitchFamily="34" charset="0"/>
              </a:rPr>
              <a:t>Insert Year</a:t>
            </a:r>
          </a:p>
        </p:txBody>
      </p:sp>
      <p:grpSp>
        <p:nvGrpSpPr>
          <p:cNvPr id="107" name="Group 10">
            <a:extLst>
              <a:ext uri="{FF2B5EF4-FFF2-40B4-BE49-F238E27FC236}">
                <a16:creationId xmlns:a16="http://schemas.microsoft.com/office/drawing/2014/main" id="{FCD7568B-38CA-450E-91CC-F104C885DF6C}"/>
              </a:ext>
            </a:extLst>
          </p:cNvPr>
          <p:cNvGrpSpPr/>
          <p:nvPr/>
        </p:nvGrpSpPr>
        <p:grpSpPr>
          <a:xfrm>
            <a:off x="13813827" y="3429198"/>
            <a:ext cx="925590" cy="6797477"/>
            <a:chOff x="0" y="0"/>
            <a:chExt cx="1234120" cy="9063303"/>
          </a:xfrm>
        </p:grpSpPr>
        <p:grpSp>
          <p:nvGrpSpPr>
            <p:cNvPr id="108" name="Group 11">
              <a:extLst>
                <a:ext uri="{FF2B5EF4-FFF2-40B4-BE49-F238E27FC236}">
                  <a16:creationId xmlns:a16="http://schemas.microsoft.com/office/drawing/2014/main" id="{A5E78D29-1276-445D-8FE8-82D2CD26222A}"/>
                </a:ext>
              </a:extLst>
            </p:cNvPr>
            <p:cNvGrpSpPr/>
            <p:nvPr/>
          </p:nvGrpSpPr>
          <p:grpSpPr>
            <a:xfrm rot="-5400000">
              <a:off x="-3935903" y="4307385"/>
              <a:ext cx="9063303" cy="448532"/>
              <a:chOff x="0" y="0"/>
              <a:chExt cx="10264945" cy="508000"/>
            </a:xfrm>
          </p:grpSpPr>
          <p:sp>
            <p:nvSpPr>
              <p:cNvPr id="115" name="Freeform 12">
                <a:extLst>
                  <a:ext uri="{FF2B5EF4-FFF2-40B4-BE49-F238E27FC236}">
                    <a16:creationId xmlns:a16="http://schemas.microsoft.com/office/drawing/2014/main" id="{34FBCB36-21E3-49DD-B4D4-E25FD696C92B}"/>
                  </a:ext>
                </a:extLst>
              </p:cNvPr>
              <p:cNvSpPr/>
              <p:nvPr/>
            </p:nvSpPr>
            <p:spPr>
              <a:xfrm>
                <a:off x="0" y="49530"/>
                <a:ext cx="10264945" cy="408940"/>
              </a:xfrm>
              <a:custGeom>
                <a:avLst/>
                <a:gdLst/>
                <a:ahLst/>
                <a:cxnLst/>
                <a:rect l="l" t="t" r="r" b="b"/>
                <a:pathLst>
                  <a:path w="10264945" h="408940">
                    <a:moveTo>
                      <a:pt x="10059205" y="0"/>
                    </a:moveTo>
                    <a:cubicBezTo>
                      <a:pt x="9958875" y="0"/>
                      <a:pt x="9876325" y="72390"/>
                      <a:pt x="9857275" y="166370"/>
                    </a:cubicBezTo>
                    <a:lnTo>
                      <a:pt x="406400" y="166370"/>
                    </a:lnTo>
                    <a:cubicBezTo>
                      <a:pt x="388620" y="71120"/>
                      <a:pt x="304800" y="0"/>
                      <a:pt x="204470" y="0"/>
                    </a:cubicBezTo>
                    <a:cubicBezTo>
                      <a:pt x="91440" y="0"/>
                      <a:pt x="0" y="91440"/>
                      <a:pt x="0" y="204470"/>
                    </a:cubicBezTo>
                    <a:cubicBezTo>
                      <a:pt x="0" y="317500"/>
                      <a:pt x="91440" y="408940"/>
                      <a:pt x="204470" y="408940"/>
                    </a:cubicBezTo>
                    <a:cubicBezTo>
                      <a:pt x="304800" y="408940"/>
                      <a:pt x="388620" y="337820"/>
                      <a:pt x="406400" y="242570"/>
                    </a:cubicBezTo>
                    <a:lnTo>
                      <a:pt x="9858545" y="242570"/>
                    </a:lnTo>
                    <a:cubicBezTo>
                      <a:pt x="9876325" y="337820"/>
                      <a:pt x="9960145" y="408940"/>
                      <a:pt x="10060475" y="408940"/>
                    </a:cubicBezTo>
                    <a:cubicBezTo>
                      <a:pt x="10173505" y="408940"/>
                      <a:pt x="10264945" y="317500"/>
                      <a:pt x="10264945" y="204470"/>
                    </a:cubicBezTo>
                    <a:cubicBezTo>
                      <a:pt x="10264945" y="91440"/>
                      <a:pt x="10172235" y="0"/>
                      <a:pt x="10059205" y="0"/>
                    </a:cubicBezTo>
                    <a:close/>
                  </a:path>
                </a:pathLst>
              </a:custGeom>
              <a:solidFill>
                <a:srgbClr val="ECF2FE"/>
              </a:solidFill>
            </p:spPr>
          </p:sp>
        </p:grpSp>
        <p:grpSp>
          <p:nvGrpSpPr>
            <p:cNvPr id="109" name="Group 13">
              <a:extLst>
                <a:ext uri="{FF2B5EF4-FFF2-40B4-BE49-F238E27FC236}">
                  <a16:creationId xmlns:a16="http://schemas.microsoft.com/office/drawing/2014/main" id="{DE24D20F-499B-4320-B288-06099EA8083C}"/>
                </a:ext>
              </a:extLst>
            </p:cNvPr>
            <p:cNvGrpSpPr/>
            <p:nvPr/>
          </p:nvGrpSpPr>
          <p:grpSpPr>
            <a:xfrm>
              <a:off x="0" y="1694215"/>
              <a:ext cx="1234120" cy="196238"/>
              <a:chOff x="0" y="0"/>
              <a:chExt cx="3594100" cy="571500"/>
            </a:xfrm>
          </p:grpSpPr>
          <p:sp>
            <p:nvSpPr>
              <p:cNvPr id="114" name="Freeform 14">
                <a:extLst>
                  <a:ext uri="{FF2B5EF4-FFF2-40B4-BE49-F238E27FC236}">
                    <a16:creationId xmlns:a16="http://schemas.microsoft.com/office/drawing/2014/main" id="{F79D6C22-EDCB-4F45-885E-452AD8C07699}"/>
                  </a:ext>
                </a:extLst>
              </p:cNvPr>
              <p:cNvSpPr/>
              <p:nvPr/>
            </p:nvSpPr>
            <p:spPr>
              <a:xfrm>
                <a:off x="0" y="255270"/>
                <a:ext cx="3594100" cy="69850"/>
              </a:xfrm>
              <a:custGeom>
                <a:avLst/>
                <a:gdLst/>
                <a:ahLst/>
                <a:cxnLst/>
                <a:rect l="l" t="t" r="r" b="b"/>
                <a:pathLst>
                  <a:path w="3594100" h="69850">
                    <a:moveTo>
                      <a:pt x="3303270" y="0"/>
                    </a:moveTo>
                    <a:lnTo>
                      <a:pt x="0" y="0"/>
                    </a:lnTo>
                    <a:lnTo>
                      <a:pt x="0" y="69850"/>
                    </a:lnTo>
                    <a:lnTo>
                      <a:pt x="3594100" y="69850"/>
                    </a:lnTo>
                    <a:lnTo>
                      <a:pt x="3594100" y="0"/>
                    </a:lnTo>
                    <a:close/>
                  </a:path>
                </a:pathLst>
              </a:custGeom>
              <a:solidFill>
                <a:srgbClr val="ECF2FE"/>
              </a:solidFill>
            </p:spPr>
          </p:sp>
        </p:grpSp>
        <p:grpSp>
          <p:nvGrpSpPr>
            <p:cNvPr id="110" name="Group 15">
              <a:extLst>
                <a:ext uri="{FF2B5EF4-FFF2-40B4-BE49-F238E27FC236}">
                  <a16:creationId xmlns:a16="http://schemas.microsoft.com/office/drawing/2014/main" id="{1D334F3C-23F9-448E-B0A9-4667276A7B81}"/>
                </a:ext>
              </a:extLst>
            </p:cNvPr>
            <p:cNvGrpSpPr/>
            <p:nvPr/>
          </p:nvGrpSpPr>
          <p:grpSpPr>
            <a:xfrm>
              <a:off x="0" y="4603960"/>
              <a:ext cx="1234120" cy="196238"/>
              <a:chOff x="0" y="0"/>
              <a:chExt cx="3594100" cy="571500"/>
            </a:xfrm>
          </p:grpSpPr>
          <p:sp>
            <p:nvSpPr>
              <p:cNvPr id="113" name="Freeform 16">
                <a:extLst>
                  <a:ext uri="{FF2B5EF4-FFF2-40B4-BE49-F238E27FC236}">
                    <a16:creationId xmlns:a16="http://schemas.microsoft.com/office/drawing/2014/main" id="{07F37EF0-DD07-4652-B7FE-9A8B97E13C51}"/>
                  </a:ext>
                </a:extLst>
              </p:cNvPr>
              <p:cNvSpPr/>
              <p:nvPr/>
            </p:nvSpPr>
            <p:spPr>
              <a:xfrm>
                <a:off x="0" y="255270"/>
                <a:ext cx="3594100" cy="69850"/>
              </a:xfrm>
              <a:custGeom>
                <a:avLst/>
                <a:gdLst/>
                <a:ahLst/>
                <a:cxnLst/>
                <a:rect l="l" t="t" r="r" b="b"/>
                <a:pathLst>
                  <a:path w="3594100" h="69850">
                    <a:moveTo>
                      <a:pt x="3303270" y="0"/>
                    </a:moveTo>
                    <a:lnTo>
                      <a:pt x="0" y="0"/>
                    </a:lnTo>
                    <a:lnTo>
                      <a:pt x="0" y="69850"/>
                    </a:lnTo>
                    <a:lnTo>
                      <a:pt x="3594100" y="69850"/>
                    </a:lnTo>
                    <a:lnTo>
                      <a:pt x="3594100" y="0"/>
                    </a:lnTo>
                    <a:close/>
                  </a:path>
                </a:pathLst>
              </a:custGeom>
              <a:solidFill>
                <a:srgbClr val="ECF2FE"/>
              </a:solidFill>
            </p:spPr>
          </p:sp>
        </p:grpSp>
        <p:grpSp>
          <p:nvGrpSpPr>
            <p:cNvPr id="111" name="Group 17">
              <a:extLst>
                <a:ext uri="{FF2B5EF4-FFF2-40B4-BE49-F238E27FC236}">
                  <a16:creationId xmlns:a16="http://schemas.microsoft.com/office/drawing/2014/main" id="{382C6CBC-5B12-46A4-88BE-1AEC1B2B4B10}"/>
                </a:ext>
              </a:extLst>
            </p:cNvPr>
            <p:cNvGrpSpPr/>
            <p:nvPr/>
          </p:nvGrpSpPr>
          <p:grpSpPr>
            <a:xfrm>
              <a:off x="0" y="7513706"/>
              <a:ext cx="1234120" cy="196238"/>
              <a:chOff x="0" y="0"/>
              <a:chExt cx="3594100" cy="571500"/>
            </a:xfrm>
          </p:grpSpPr>
          <p:sp>
            <p:nvSpPr>
              <p:cNvPr id="112" name="Freeform 18">
                <a:extLst>
                  <a:ext uri="{FF2B5EF4-FFF2-40B4-BE49-F238E27FC236}">
                    <a16:creationId xmlns:a16="http://schemas.microsoft.com/office/drawing/2014/main" id="{D2AEEF59-4992-43C9-806C-C37679F247BF}"/>
                  </a:ext>
                </a:extLst>
              </p:cNvPr>
              <p:cNvSpPr/>
              <p:nvPr/>
            </p:nvSpPr>
            <p:spPr>
              <a:xfrm>
                <a:off x="0" y="255270"/>
                <a:ext cx="3594100" cy="69850"/>
              </a:xfrm>
              <a:custGeom>
                <a:avLst/>
                <a:gdLst/>
                <a:ahLst/>
                <a:cxnLst/>
                <a:rect l="l" t="t" r="r" b="b"/>
                <a:pathLst>
                  <a:path w="3594100" h="69850">
                    <a:moveTo>
                      <a:pt x="3303270" y="0"/>
                    </a:moveTo>
                    <a:lnTo>
                      <a:pt x="0" y="0"/>
                    </a:lnTo>
                    <a:lnTo>
                      <a:pt x="0" y="69850"/>
                    </a:lnTo>
                    <a:lnTo>
                      <a:pt x="3594100" y="69850"/>
                    </a:lnTo>
                    <a:lnTo>
                      <a:pt x="3594100" y="0"/>
                    </a:lnTo>
                    <a:close/>
                  </a:path>
                </a:pathLst>
              </a:custGeom>
              <a:solidFill>
                <a:srgbClr val="ECF2FE"/>
              </a:solidFill>
            </p:spPr>
          </p:sp>
        </p:grpSp>
      </p:grpSp>
      <p:sp>
        <p:nvSpPr>
          <p:cNvPr id="116" name="TextBox 19">
            <a:extLst>
              <a:ext uri="{FF2B5EF4-FFF2-40B4-BE49-F238E27FC236}">
                <a16:creationId xmlns:a16="http://schemas.microsoft.com/office/drawing/2014/main" id="{C5DF9478-22D0-43D6-A6A3-8CACE1D0D236}"/>
              </a:ext>
            </a:extLst>
          </p:cNvPr>
          <p:cNvSpPr txBox="1"/>
          <p:nvPr/>
        </p:nvSpPr>
        <p:spPr>
          <a:xfrm>
            <a:off x="10814052" y="6693922"/>
            <a:ext cx="2061969" cy="462627"/>
          </a:xfrm>
          <a:prstGeom prst="rect">
            <a:avLst/>
          </a:prstGeom>
        </p:spPr>
        <p:txBody>
          <a:bodyPr lIns="0" tIns="0" rIns="0" bIns="0" rtlCol="0" anchor="t">
            <a:spAutoFit/>
          </a:bodyPr>
          <a:lstStyle/>
          <a:p>
            <a:pPr marL="0" lvl="0" indent="0" algn="ctr">
              <a:lnSpc>
                <a:spcPts val="3900"/>
              </a:lnSpc>
              <a:spcBef>
                <a:spcPct val="0"/>
              </a:spcBef>
            </a:pPr>
            <a:r>
              <a:rPr lang="en-US" sz="3000" u="none" spc="-30" dirty="0">
                <a:solidFill>
                  <a:srgbClr val="ECF2FE"/>
                </a:solidFill>
                <a:latin typeface="Arial" panose="020B0604020202020204" pitchFamily="34" charset="0"/>
                <a:cs typeface="Arial" panose="020B0604020202020204" pitchFamily="34" charset="0"/>
              </a:rPr>
              <a:t>Step 2</a:t>
            </a:r>
          </a:p>
        </p:txBody>
      </p:sp>
      <p:sp>
        <p:nvSpPr>
          <p:cNvPr id="117" name="TextBox 20">
            <a:extLst>
              <a:ext uri="{FF2B5EF4-FFF2-40B4-BE49-F238E27FC236}">
                <a16:creationId xmlns:a16="http://schemas.microsoft.com/office/drawing/2014/main" id="{5BD29703-5A15-4BAD-BAE3-0D11A250DA67}"/>
              </a:ext>
            </a:extLst>
          </p:cNvPr>
          <p:cNvSpPr txBox="1"/>
          <p:nvPr/>
        </p:nvSpPr>
        <p:spPr>
          <a:xfrm>
            <a:off x="15645255" y="6709320"/>
            <a:ext cx="2061969" cy="435726"/>
          </a:xfrm>
          <a:prstGeom prst="rect">
            <a:avLst/>
          </a:prstGeom>
        </p:spPr>
        <p:txBody>
          <a:bodyPr lIns="0" tIns="0" rIns="0" bIns="0" rtlCol="0" anchor="t">
            <a:spAutoFit/>
          </a:bodyPr>
          <a:lstStyle/>
          <a:p>
            <a:pPr marL="0" lvl="0" indent="0" algn="ctr">
              <a:lnSpc>
                <a:spcPts val="3550"/>
              </a:lnSpc>
            </a:pPr>
            <a:r>
              <a:rPr lang="en-US" sz="2500" u="none" dirty="0">
                <a:solidFill>
                  <a:srgbClr val="ECF2FE"/>
                </a:solidFill>
                <a:latin typeface="Arial" panose="020B0604020202020204" pitchFamily="34" charset="0"/>
                <a:cs typeface="Arial" panose="020B0604020202020204" pitchFamily="34" charset="0"/>
              </a:rPr>
              <a:t>Insert Year</a:t>
            </a:r>
          </a:p>
        </p:txBody>
      </p:sp>
      <p:sp>
        <p:nvSpPr>
          <p:cNvPr id="118" name="TextBox 21">
            <a:extLst>
              <a:ext uri="{FF2B5EF4-FFF2-40B4-BE49-F238E27FC236}">
                <a16:creationId xmlns:a16="http://schemas.microsoft.com/office/drawing/2014/main" id="{FFADD313-F54A-4916-8858-BFAC9FB6DD1E}"/>
              </a:ext>
            </a:extLst>
          </p:cNvPr>
          <p:cNvSpPr txBox="1"/>
          <p:nvPr/>
        </p:nvSpPr>
        <p:spPr>
          <a:xfrm>
            <a:off x="10814052" y="8802642"/>
            <a:ext cx="2061969" cy="462627"/>
          </a:xfrm>
          <a:prstGeom prst="rect">
            <a:avLst/>
          </a:prstGeom>
        </p:spPr>
        <p:txBody>
          <a:bodyPr lIns="0" tIns="0" rIns="0" bIns="0" rtlCol="0" anchor="t">
            <a:spAutoFit/>
          </a:bodyPr>
          <a:lstStyle/>
          <a:p>
            <a:pPr marL="0" lvl="0" indent="0" algn="ctr">
              <a:lnSpc>
                <a:spcPts val="3900"/>
              </a:lnSpc>
              <a:spcBef>
                <a:spcPct val="0"/>
              </a:spcBef>
            </a:pPr>
            <a:r>
              <a:rPr lang="en-US" sz="3000" u="none" spc="-30">
                <a:solidFill>
                  <a:srgbClr val="ECF2FE"/>
                </a:solidFill>
                <a:latin typeface="Arial" panose="020B0604020202020204" pitchFamily="34" charset="0"/>
                <a:cs typeface="Arial" panose="020B0604020202020204" pitchFamily="34" charset="0"/>
              </a:rPr>
              <a:t>Step 3</a:t>
            </a:r>
          </a:p>
        </p:txBody>
      </p:sp>
      <p:sp>
        <p:nvSpPr>
          <p:cNvPr id="119" name="TextBox 22">
            <a:extLst>
              <a:ext uri="{FF2B5EF4-FFF2-40B4-BE49-F238E27FC236}">
                <a16:creationId xmlns:a16="http://schemas.microsoft.com/office/drawing/2014/main" id="{DF8D31D5-D0CA-4A31-971D-7A992A2248B5}"/>
              </a:ext>
            </a:extLst>
          </p:cNvPr>
          <p:cNvSpPr txBox="1"/>
          <p:nvPr/>
        </p:nvSpPr>
        <p:spPr>
          <a:xfrm>
            <a:off x="15645255" y="8818040"/>
            <a:ext cx="2061969" cy="419282"/>
          </a:xfrm>
          <a:prstGeom prst="rect">
            <a:avLst/>
          </a:prstGeom>
        </p:spPr>
        <p:txBody>
          <a:bodyPr lIns="0" tIns="0" rIns="0" bIns="0" rtlCol="0" anchor="t">
            <a:spAutoFit/>
          </a:bodyPr>
          <a:lstStyle/>
          <a:p>
            <a:pPr marL="0" lvl="0" indent="0" algn="ctr">
              <a:lnSpc>
                <a:spcPts val="3550"/>
              </a:lnSpc>
            </a:pPr>
            <a:r>
              <a:rPr lang="en-US" sz="2500" u="none" dirty="0">
                <a:solidFill>
                  <a:srgbClr val="ECF2FE"/>
                </a:solidFill>
                <a:latin typeface="Arial" panose="020B0604020202020204" pitchFamily="34" charset="0"/>
                <a:cs typeface="Arial" panose="020B0604020202020204" pitchFamily="34" charset="0"/>
              </a:rPr>
              <a:t>Insert Year</a:t>
            </a:r>
          </a:p>
        </p:txBody>
      </p:sp>
      <p:sp>
        <p:nvSpPr>
          <p:cNvPr id="121" name="TextBox 7">
            <a:extLst>
              <a:ext uri="{FF2B5EF4-FFF2-40B4-BE49-F238E27FC236}">
                <a16:creationId xmlns:a16="http://schemas.microsoft.com/office/drawing/2014/main" id="{E59BB6DB-FDD5-4D5A-8C68-1EA5F0CCA9D9}"/>
              </a:ext>
            </a:extLst>
          </p:cNvPr>
          <p:cNvSpPr txBox="1"/>
          <p:nvPr/>
        </p:nvSpPr>
        <p:spPr>
          <a:xfrm>
            <a:off x="13938250" y="2090046"/>
            <a:ext cx="5801970" cy="1380763"/>
          </a:xfrm>
          <a:prstGeom prst="rect">
            <a:avLst/>
          </a:prstGeom>
        </p:spPr>
        <p:txBody>
          <a:bodyPr lIns="0" tIns="0" rIns="0" bIns="0" rtlCol="0" anchor="t">
            <a:spAutoFit/>
          </a:bodyPr>
          <a:lstStyle/>
          <a:p>
            <a:pPr marL="0" lvl="0" indent="0" algn="r">
              <a:lnSpc>
                <a:spcPts val="3692"/>
              </a:lnSpc>
              <a:spcBef>
                <a:spcPct val="0"/>
              </a:spcBef>
            </a:pPr>
            <a:r>
              <a:rPr lang="en-US" sz="2600" u="none" dirty="0">
                <a:solidFill>
                  <a:srgbClr val="ECF2FE"/>
                </a:solidFill>
                <a:latin typeface="Arial" panose="020B0604020202020204" pitchFamily="34" charset="0"/>
                <a:cs typeface="Arial" panose="020B0604020202020204" pitchFamily="34" charset="0"/>
              </a:rPr>
              <a:t>A simple timeline on how your partner led strategy came to be is a helpful way of visualise your company story. </a:t>
            </a:r>
          </a:p>
        </p:txBody>
      </p:sp>
      <p:sp>
        <p:nvSpPr>
          <p:cNvPr id="4" name="TextBox 7">
            <a:extLst>
              <a:ext uri="{FF2B5EF4-FFF2-40B4-BE49-F238E27FC236}">
                <a16:creationId xmlns:a16="http://schemas.microsoft.com/office/drawing/2014/main" id="{985A16DF-CB70-4FB4-8F73-F5710DFBD5EF}"/>
              </a:ext>
            </a:extLst>
          </p:cNvPr>
          <p:cNvSpPr txBox="1"/>
          <p:nvPr/>
        </p:nvSpPr>
        <p:spPr>
          <a:xfrm>
            <a:off x="746732" y="6547107"/>
            <a:ext cx="8109518" cy="906274"/>
          </a:xfrm>
          <a:prstGeom prst="rect">
            <a:avLst/>
          </a:prstGeom>
        </p:spPr>
        <p:txBody>
          <a:bodyPr wrap="square" lIns="0" tIns="0" rIns="0" bIns="0" rtlCol="0" anchor="t">
            <a:spAutoFit/>
          </a:bodyPr>
          <a:lstStyle/>
          <a:p>
            <a:pPr marL="0" lvl="0" indent="0" algn="ctr">
              <a:lnSpc>
                <a:spcPts val="3692"/>
              </a:lnSpc>
              <a:spcBef>
                <a:spcPct val="0"/>
              </a:spcBef>
            </a:pPr>
            <a:r>
              <a:rPr lang="en-US" sz="2600" u="none" dirty="0">
                <a:solidFill>
                  <a:srgbClr val="ECF2FE"/>
                </a:solidFill>
                <a:latin typeface="Arial" panose="020B0604020202020204" pitchFamily="34" charset="0"/>
                <a:cs typeface="Arial" panose="020B0604020202020204" pitchFamily="34" charset="0"/>
              </a:rPr>
              <a:t>Write your company name above and a summary of what your company does here. </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2C45EEC-0B00-4000-BB73-5F58A5D7461D}"/>
              </a:ext>
            </a:extLst>
          </p:cNvPr>
          <p:cNvGrpSpPr/>
          <p:nvPr/>
        </p:nvGrpSpPr>
        <p:grpSpPr>
          <a:xfrm>
            <a:off x="5403376" y="6720914"/>
            <a:ext cx="4267200" cy="3832065"/>
            <a:chOff x="4032248" y="2623257"/>
            <a:chExt cx="3529965" cy="3832065"/>
          </a:xfrm>
        </p:grpSpPr>
        <p:sp>
          <p:nvSpPr>
            <p:cNvPr id="9" name="object 9"/>
            <p:cNvSpPr/>
            <p:nvPr/>
          </p:nvSpPr>
          <p:spPr>
            <a:xfrm>
              <a:off x="5338020" y="2623257"/>
              <a:ext cx="1019758" cy="1074419"/>
            </a:xfrm>
            <a:custGeom>
              <a:avLst/>
              <a:gdLst/>
              <a:ahLst/>
              <a:cxnLst/>
              <a:rect l="l" t="t" r="r" b="b"/>
              <a:pathLst>
                <a:path w="922020" h="922020">
                  <a:moveTo>
                    <a:pt x="307149" y="512229"/>
                  </a:moveTo>
                  <a:lnTo>
                    <a:pt x="204762" y="512229"/>
                  </a:lnTo>
                  <a:lnTo>
                    <a:pt x="204762" y="614616"/>
                  </a:lnTo>
                  <a:lnTo>
                    <a:pt x="307149" y="614616"/>
                  </a:lnTo>
                  <a:lnTo>
                    <a:pt x="307149" y="512229"/>
                  </a:lnTo>
                  <a:close/>
                </a:path>
                <a:path w="922020" h="922020">
                  <a:moveTo>
                    <a:pt x="307149" y="307454"/>
                  </a:moveTo>
                  <a:lnTo>
                    <a:pt x="204762" y="307454"/>
                  </a:lnTo>
                  <a:lnTo>
                    <a:pt x="204762" y="409841"/>
                  </a:lnTo>
                  <a:lnTo>
                    <a:pt x="307149" y="409841"/>
                  </a:lnTo>
                  <a:lnTo>
                    <a:pt x="307149" y="307454"/>
                  </a:lnTo>
                  <a:close/>
                </a:path>
                <a:path w="922020" h="922020">
                  <a:moveTo>
                    <a:pt x="511898" y="512229"/>
                  </a:moveTo>
                  <a:lnTo>
                    <a:pt x="409524" y="512229"/>
                  </a:lnTo>
                  <a:lnTo>
                    <a:pt x="409524" y="614616"/>
                  </a:lnTo>
                  <a:lnTo>
                    <a:pt x="511898" y="614616"/>
                  </a:lnTo>
                  <a:lnTo>
                    <a:pt x="511898" y="512229"/>
                  </a:lnTo>
                  <a:close/>
                </a:path>
                <a:path w="922020" h="922020">
                  <a:moveTo>
                    <a:pt x="511898" y="307454"/>
                  </a:moveTo>
                  <a:lnTo>
                    <a:pt x="409524" y="307454"/>
                  </a:lnTo>
                  <a:lnTo>
                    <a:pt x="409524" y="409841"/>
                  </a:lnTo>
                  <a:lnTo>
                    <a:pt x="511898" y="409841"/>
                  </a:lnTo>
                  <a:lnTo>
                    <a:pt x="511898" y="307454"/>
                  </a:lnTo>
                  <a:close/>
                </a:path>
                <a:path w="922020" h="922020">
                  <a:moveTo>
                    <a:pt x="716673" y="512229"/>
                  </a:moveTo>
                  <a:lnTo>
                    <a:pt x="614286" y="512229"/>
                  </a:lnTo>
                  <a:lnTo>
                    <a:pt x="614286" y="614616"/>
                  </a:lnTo>
                  <a:lnTo>
                    <a:pt x="716673" y="614616"/>
                  </a:lnTo>
                  <a:lnTo>
                    <a:pt x="716673" y="512229"/>
                  </a:lnTo>
                  <a:close/>
                </a:path>
                <a:path w="922020" h="922020">
                  <a:moveTo>
                    <a:pt x="716673" y="307454"/>
                  </a:moveTo>
                  <a:lnTo>
                    <a:pt x="614286" y="307454"/>
                  </a:lnTo>
                  <a:lnTo>
                    <a:pt x="614286" y="409841"/>
                  </a:lnTo>
                  <a:lnTo>
                    <a:pt x="716673" y="409841"/>
                  </a:lnTo>
                  <a:lnTo>
                    <a:pt x="716673" y="307454"/>
                  </a:lnTo>
                  <a:close/>
                </a:path>
                <a:path w="922020" h="922020">
                  <a:moveTo>
                    <a:pt x="921435" y="512229"/>
                  </a:moveTo>
                  <a:lnTo>
                    <a:pt x="819048" y="512229"/>
                  </a:lnTo>
                  <a:lnTo>
                    <a:pt x="819048" y="614616"/>
                  </a:lnTo>
                  <a:lnTo>
                    <a:pt x="921435" y="614616"/>
                  </a:lnTo>
                  <a:lnTo>
                    <a:pt x="921435" y="512229"/>
                  </a:lnTo>
                  <a:close/>
                </a:path>
                <a:path w="922020" h="922020">
                  <a:moveTo>
                    <a:pt x="921435" y="410210"/>
                  </a:moveTo>
                  <a:lnTo>
                    <a:pt x="102374" y="410210"/>
                  </a:lnTo>
                  <a:lnTo>
                    <a:pt x="102374" y="307340"/>
                  </a:lnTo>
                  <a:lnTo>
                    <a:pt x="716673" y="307340"/>
                  </a:lnTo>
                  <a:lnTo>
                    <a:pt x="716673" y="204470"/>
                  </a:lnTo>
                  <a:lnTo>
                    <a:pt x="716673" y="102870"/>
                  </a:lnTo>
                  <a:lnTo>
                    <a:pt x="716673" y="0"/>
                  </a:lnTo>
                  <a:lnTo>
                    <a:pt x="614286" y="0"/>
                  </a:lnTo>
                  <a:lnTo>
                    <a:pt x="614286" y="102870"/>
                  </a:lnTo>
                  <a:lnTo>
                    <a:pt x="614286" y="204470"/>
                  </a:lnTo>
                  <a:lnTo>
                    <a:pt x="511898" y="204470"/>
                  </a:lnTo>
                  <a:lnTo>
                    <a:pt x="511898" y="102870"/>
                  </a:lnTo>
                  <a:lnTo>
                    <a:pt x="614286" y="102870"/>
                  </a:lnTo>
                  <a:lnTo>
                    <a:pt x="614286" y="0"/>
                  </a:lnTo>
                  <a:lnTo>
                    <a:pt x="409524" y="0"/>
                  </a:lnTo>
                  <a:lnTo>
                    <a:pt x="409524" y="102870"/>
                  </a:lnTo>
                  <a:lnTo>
                    <a:pt x="409524" y="204470"/>
                  </a:lnTo>
                  <a:lnTo>
                    <a:pt x="307149" y="204470"/>
                  </a:lnTo>
                  <a:lnTo>
                    <a:pt x="307149" y="102870"/>
                  </a:lnTo>
                  <a:lnTo>
                    <a:pt x="409524" y="102870"/>
                  </a:lnTo>
                  <a:lnTo>
                    <a:pt x="409524" y="0"/>
                  </a:lnTo>
                  <a:lnTo>
                    <a:pt x="204762" y="0"/>
                  </a:lnTo>
                  <a:lnTo>
                    <a:pt x="204762" y="102870"/>
                  </a:lnTo>
                  <a:lnTo>
                    <a:pt x="204762" y="204470"/>
                  </a:lnTo>
                  <a:lnTo>
                    <a:pt x="0" y="204470"/>
                  </a:lnTo>
                  <a:lnTo>
                    <a:pt x="0" y="307340"/>
                  </a:lnTo>
                  <a:lnTo>
                    <a:pt x="0" y="410210"/>
                  </a:lnTo>
                  <a:lnTo>
                    <a:pt x="0" y="922020"/>
                  </a:lnTo>
                  <a:lnTo>
                    <a:pt x="409524" y="922020"/>
                  </a:lnTo>
                  <a:lnTo>
                    <a:pt x="409524" y="819365"/>
                  </a:lnTo>
                  <a:lnTo>
                    <a:pt x="409524" y="819150"/>
                  </a:lnTo>
                  <a:lnTo>
                    <a:pt x="409524" y="717550"/>
                  </a:lnTo>
                  <a:lnTo>
                    <a:pt x="511911" y="717550"/>
                  </a:lnTo>
                  <a:lnTo>
                    <a:pt x="511911" y="819150"/>
                  </a:lnTo>
                  <a:lnTo>
                    <a:pt x="511911" y="922020"/>
                  </a:lnTo>
                  <a:lnTo>
                    <a:pt x="921435" y="922020"/>
                  </a:lnTo>
                  <a:lnTo>
                    <a:pt x="921435" y="614680"/>
                  </a:lnTo>
                  <a:lnTo>
                    <a:pt x="819048" y="614680"/>
                  </a:lnTo>
                  <a:lnTo>
                    <a:pt x="819048" y="717550"/>
                  </a:lnTo>
                  <a:lnTo>
                    <a:pt x="819048" y="819150"/>
                  </a:lnTo>
                  <a:lnTo>
                    <a:pt x="716673" y="819150"/>
                  </a:lnTo>
                  <a:lnTo>
                    <a:pt x="716673" y="717550"/>
                  </a:lnTo>
                  <a:lnTo>
                    <a:pt x="819048" y="717550"/>
                  </a:lnTo>
                  <a:lnTo>
                    <a:pt x="819048" y="614680"/>
                  </a:lnTo>
                  <a:lnTo>
                    <a:pt x="204762" y="614680"/>
                  </a:lnTo>
                  <a:lnTo>
                    <a:pt x="204762" y="717550"/>
                  </a:lnTo>
                  <a:lnTo>
                    <a:pt x="204762" y="819150"/>
                  </a:lnTo>
                  <a:lnTo>
                    <a:pt x="102374" y="819150"/>
                  </a:lnTo>
                  <a:lnTo>
                    <a:pt x="102374" y="717550"/>
                  </a:lnTo>
                  <a:lnTo>
                    <a:pt x="204762" y="717550"/>
                  </a:lnTo>
                  <a:lnTo>
                    <a:pt x="204762" y="614680"/>
                  </a:lnTo>
                  <a:lnTo>
                    <a:pt x="102374" y="614680"/>
                  </a:lnTo>
                  <a:lnTo>
                    <a:pt x="102374" y="511810"/>
                  </a:lnTo>
                  <a:lnTo>
                    <a:pt x="921435" y="511810"/>
                  </a:lnTo>
                  <a:lnTo>
                    <a:pt x="921435" y="410210"/>
                  </a:lnTo>
                  <a:close/>
                </a:path>
              </a:pathLst>
            </a:custGeom>
            <a:solidFill>
              <a:schemeClr val="bg1"/>
            </a:solidFill>
          </p:spPr>
          <p:txBody>
            <a:bodyPr wrap="square" lIns="0" tIns="0" rIns="0" bIns="0" rtlCol="0"/>
            <a:lstStyle/>
            <a:p>
              <a:endParaRPr/>
            </a:p>
          </p:txBody>
        </p:sp>
        <p:sp>
          <p:nvSpPr>
            <p:cNvPr id="2" name="object 13">
              <a:extLst>
                <a:ext uri="{FF2B5EF4-FFF2-40B4-BE49-F238E27FC236}">
                  <a16:creationId xmlns:a16="http://schemas.microsoft.com/office/drawing/2014/main" id="{EA608EA9-0863-421B-B99B-E0A37C30352D}"/>
                </a:ext>
              </a:extLst>
            </p:cNvPr>
            <p:cNvSpPr txBox="1"/>
            <p:nvPr/>
          </p:nvSpPr>
          <p:spPr>
            <a:xfrm>
              <a:off x="4032248" y="3728230"/>
              <a:ext cx="3529965" cy="2727092"/>
            </a:xfrm>
            <a:prstGeom prst="rect">
              <a:avLst/>
            </a:prstGeom>
          </p:spPr>
          <p:txBody>
            <a:bodyPr vert="horz" wrap="square" lIns="0" tIns="14604" rIns="0" bIns="0" rtlCol="0">
              <a:spAutoFit/>
            </a:bodyPr>
            <a:lstStyle/>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Site Specific </a:t>
              </a:r>
            </a:p>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Online Training</a:t>
              </a:r>
              <a:endParaRPr lang="en-US" sz="2950" dirty="0">
                <a:latin typeface="Arial" panose="020B0604020202020204" pitchFamily="34" charset="0"/>
                <a:cs typeface="Arial" panose="020B0604020202020204" pitchFamily="34" charset="0"/>
              </a:endParaRPr>
            </a:p>
            <a:p>
              <a:pPr marL="12700" marR="5080" indent="-2540" algn="ctr">
                <a:lnSpc>
                  <a:spcPct val="101499"/>
                </a:lnSpc>
                <a:spcBef>
                  <a:spcPts val="2295"/>
                </a:spcBef>
              </a:pPr>
              <a:r>
                <a:rPr lang="en-US" sz="1950" dirty="0">
                  <a:solidFill>
                    <a:schemeClr val="bg1"/>
                  </a:solidFill>
                  <a:latin typeface="Arial" panose="020B0604020202020204" pitchFamily="34" charset="0"/>
                  <a:cs typeface="Arial" panose="020B0604020202020204" pitchFamily="34" charset="0"/>
                </a:rPr>
                <a:t>Your staff complete online training that is relevant to their own building. This avoids time spent learning information irrelevant to their building.  </a:t>
              </a:r>
            </a:p>
          </p:txBody>
        </p:sp>
      </p:grpSp>
      <p:grpSp>
        <p:nvGrpSpPr>
          <p:cNvPr id="40" name="Group 39">
            <a:extLst>
              <a:ext uri="{FF2B5EF4-FFF2-40B4-BE49-F238E27FC236}">
                <a16:creationId xmlns:a16="http://schemas.microsoft.com/office/drawing/2014/main" id="{4EA89D50-9246-4328-9905-FD9F001939AD}"/>
              </a:ext>
            </a:extLst>
          </p:cNvPr>
          <p:cNvGrpSpPr/>
          <p:nvPr/>
        </p:nvGrpSpPr>
        <p:grpSpPr>
          <a:xfrm>
            <a:off x="15260654" y="1632850"/>
            <a:ext cx="4269106" cy="4179999"/>
            <a:chOff x="6232982" y="3009976"/>
            <a:chExt cx="4269106" cy="4179999"/>
          </a:xfrm>
        </p:grpSpPr>
        <p:sp>
          <p:nvSpPr>
            <p:cNvPr id="41" name="object 13">
              <a:extLst>
                <a:ext uri="{FF2B5EF4-FFF2-40B4-BE49-F238E27FC236}">
                  <a16:creationId xmlns:a16="http://schemas.microsoft.com/office/drawing/2014/main" id="{1C35D424-C5A6-4E42-A377-123A5868168C}"/>
                </a:ext>
              </a:extLst>
            </p:cNvPr>
            <p:cNvSpPr txBox="1"/>
            <p:nvPr/>
          </p:nvSpPr>
          <p:spPr>
            <a:xfrm>
              <a:off x="6232982" y="4659155"/>
              <a:ext cx="4269106" cy="2530820"/>
            </a:xfrm>
            <a:prstGeom prst="rect">
              <a:avLst/>
            </a:prstGeom>
          </p:spPr>
          <p:txBody>
            <a:bodyPr vert="horz" wrap="square" lIns="0" tIns="14604" rIns="0" bIns="0" rtlCol="0">
              <a:spAutoFit/>
            </a:bodyPr>
            <a:lstStyle/>
            <a:p>
              <a:pPr marL="12700" algn="ctr">
                <a:lnSpc>
                  <a:spcPct val="100000"/>
                </a:lnSpc>
                <a:spcBef>
                  <a:spcPts val="114"/>
                </a:spcBef>
              </a:pPr>
              <a:r>
                <a:rPr lang="en-AU" sz="2950" b="1" spc="-235" dirty="0">
                  <a:solidFill>
                    <a:srgbClr val="FFFFFF"/>
                  </a:solidFill>
                  <a:latin typeface="Arial" panose="020B0604020202020204" pitchFamily="34" charset="0"/>
                  <a:cs typeface="Arial" panose="020B0604020202020204" pitchFamily="34" charset="0"/>
                </a:rPr>
                <a:t>First </a:t>
              </a:r>
            </a:p>
            <a:p>
              <a:pPr marL="12700" algn="ctr">
                <a:lnSpc>
                  <a:spcPct val="100000"/>
                </a:lnSpc>
                <a:spcBef>
                  <a:spcPts val="114"/>
                </a:spcBef>
              </a:pPr>
              <a:r>
                <a:rPr lang="en-AU" sz="2950" b="1" spc="-235" dirty="0">
                  <a:solidFill>
                    <a:srgbClr val="FFFFFF"/>
                  </a:solidFill>
                  <a:latin typeface="Arial" panose="020B0604020202020204" pitchFamily="34" charset="0"/>
                  <a:cs typeface="Arial" panose="020B0604020202020204" pitchFamily="34" charset="0"/>
                </a:rPr>
                <a:t>Responders </a:t>
              </a:r>
            </a:p>
            <a:p>
              <a:pPr marL="12700" algn="ctr">
                <a:lnSpc>
                  <a:spcPct val="100000"/>
                </a:lnSpc>
                <a:spcBef>
                  <a:spcPts val="114"/>
                </a:spcBef>
              </a:pPr>
              <a:endParaRPr lang="en-AU" sz="2400" b="1" spc="-235" dirty="0">
                <a:solidFill>
                  <a:srgbClr val="FFFFFF"/>
                </a:solidFill>
                <a:latin typeface="Arial" panose="020B0604020202020204" pitchFamily="34" charset="0"/>
                <a:cs typeface="Arial" panose="020B0604020202020204" pitchFamily="34" charset="0"/>
              </a:endParaRPr>
            </a:p>
            <a:p>
              <a:pPr marL="12700" algn="ctr">
                <a:lnSpc>
                  <a:spcPct val="100000"/>
                </a:lnSpc>
                <a:spcBef>
                  <a:spcPts val="114"/>
                </a:spcBef>
              </a:pPr>
              <a:r>
                <a:rPr lang="en-US" sz="1950" dirty="0">
                  <a:solidFill>
                    <a:schemeClr val="bg1"/>
                  </a:solidFill>
                  <a:latin typeface="Arial" panose="020B0604020202020204" pitchFamily="34" charset="0"/>
                  <a:cs typeface="Arial" panose="020B0604020202020204" pitchFamily="34" charset="0"/>
                </a:rPr>
                <a:t>Your building’s digital Emergency Management Plan (EMP) is shared with first responders to improve the safety of people within your building.</a:t>
              </a:r>
            </a:p>
          </p:txBody>
        </p:sp>
        <p:pic>
          <p:nvPicPr>
            <p:cNvPr id="42" name="Picture 41" descr="A close up of a logo&#10;&#10;Description automatically generated">
              <a:extLst>
                <a:ext uri="{FF2B5EF4-FFF2-40B4-BE49-F238E27FC236}">
                  <a16:creationId xmlns:a16="http://schemas.microsoft.com/office/drawing/2014/main" id="{E80D2E0A-F837-467F-9C25-100B93CEA0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896" t="23146" r="18172" b="26732"/>
            <a:stretch/>
          </p:blipFill>
          <p:spPr>
            <a:xfrm>
              <a:off x="7681512" y="3009976"/>
              <a:ext cx="1758500" cy="1548121"/>
            </a:xfrm>
            <a:prstGeom prst="rect">
              <a:avLst/>
            </a:prstGeom>
          </p:spPr>
        </p:pic>
      </p:grpSp>
      <p:grpSp>
        <p:nvGrpSpPr>
          <p:cNvPr id="47" name="Group 46">
            <a:extLst>
              <a:ext uri="{FF2B5EF4-FFF2-40B4-BE49-F238E27FC236}">
                <a16:creationId xmlns:a16="http://schemas.microsoft.com/office/drawing/2014/main" id="{0B7595B4-77B6-4E74-ABA2-3FA3290248CD}"/>
              </a:ext>
            </a:extLst>
          </p:cNvPr>
          <p:cNvGrpSpPr/>
          <p:nvPr/>
        </p:nvGrpSpPr>
        <p:grpSpPr>
          <a:xfrm>
            <a:off x="859172" y="1883313"/>
            <a:ext cx="3706478" cy="4240114"/>
            <a:chOff x="810309" y="2494192"/>
            <a:chExt cx="3706478" cy="4240114"/>
          </a:xfrm>
        </p:grpSpPr>
        <p:sp>
          <p:nvSpPr>
            <p:cNvPr id="28" name="object 8">
              <a:extLst>
                <a:ext uri="{FF2B5EF4-FFF2-40B4-BE49-F238E27FC236}">
                  <a16:creationId xmlns:a16="http://schemas.microsoft.com/office/drawing/2014/main" id="{A1D3ED98-DC19-4CDA-A4C0-EDDD0D1D353D}"/>
                </a:ext>
              </a:extLst>
            </p:cNvPr>
            <p:cNvSpPr txBox="1"/>
            <p:nvPr/>
          </p:nvSpPr>
          <p:spPr>
            <a:xfrm>
              <a:off x="810309" y="4007214"/>
              <a:ext cx="3706478" cy="2727092"/>
            </a:xfrm>
            <a:prstGeom prst="rect">
              <a:avLst/>
            </a:prstGeom>
          </p:spPr>
          <p:txBody>
            <a:bodyPr vert="horz" wrap="square" lIns="0" tIns="14604" rIns="0" bIns="0" rtlCol="0">
              <a:spAutoFit/>
            </a:bodyPr>
            <a:lstStyle/>
            <a:p>
              <a:pPr algn="ctr">
                <a:spcBef>
                  <a:spcPts val="114"/>
                </a:spcBef>
              </a:pPr>
              <a:r>
                <a:rPr lang="en-US" sz="2950" b="1" spc="-165" dirty="0">
                  <a:solidFill>
                    <a:srgbClr val="FFFFFF"/>
                  </a:solidFill>
                  <a:latin typeface="Arial" panose="020B0604020202020204" pitchFamily="34" charset="0"/>
                  <a:cs typeface="Arial" panose="020B0604020202020204" pitchFamily="34" charset="0"/>
                </a:rPr>
                <a:t>Branding </a:t>
              </a:r>
            </a:p>
            <a:p>
              <a:pPr algn="ctr">
                <a:spcBef>
                  <a:spcPts val="114"/>
                </a:spcBef>
              </a:pPr>
              <a:r>
                <a:rPr lang="en-US" sz="2950" b="1" spc="-165" dirty="0">
                  <a:solidFill>
                    <a:srgbClr val="FFFFFF"/>
                  </a:solidFill>
                  <a:latin typeface="Arial" panose="020B0604020202020204" pitchFamily="34" charset="0"/>
                  <a:cs typeface="Arial" panose="020B0604020202020204" pitchFamily="34" charset="0"/>
                </a:rPr>
                <a:t>Elements</a:t>
              </a:r>
              <a:endParaRPr lang="en-US" sz="2950" b="1" spc="-165" dirty="0">
                <a:latin typeface="Arial" panose="020B0604020202020204" pitchFamily="34" charset="0"/>
                <a:cs typeface="Arial" panose="020B0604020202020204" pitchFamily="34" charset="0"/>
              </a:endParaRPr>
            </a:p>
            <a:p>
              <a:pPr marL="12065" marR="5080" algn="ctr">
                <a:lnSpc>
                  <a:spcPct val="101499"/>
                </a:lnSpc>
                <a:spcBef>
                  <a:spcPts val="2340"/>
                </a:spcBef>
              </a:pPr>
              <a:r>
                <a:rPr lang="en-US" sz="1950" dirty="0">
                  <a:solidFill>
                    <a:schemeClr val="bg1"/>
                  </a:solidFill>
                  <a:latin typeface="Arial" panose="020B0604020202020204" pitchFamily="34" charset="0"/>
                  <a:cs typeface="Arial" panose="020B0604020202020204" pitchFamily="34" charset="0"/>
                </a:rPr>
                <a:t>Add </a:t>
              </a:r>
              <a:r>
                <a:rPr lang="en-US" sz="1950" b="0" i="0" dirty="0">
                  <a:solidFill>
                    <a:schemeClr val="bg1"/>
                  </a:solidFill>
                  <a:effectLst/>
                  <a:latin typeface="Arial" panose="020B0604020202020204" pitchFamily="34" charset="0"/>
                  <a:cs typeface="Arial" panose="020B0604020202020204" pitchFamily="34" charset="0"/>
                </a:rPr>
                <a:t>your own company’s logo colour scheme and dashboard banners. </a:t>
              </a:r>
              <a:r>
                <a:rPr lang="en-US" sz="1950" dirty="0">
                  <a:solidFill>
                    <a:schemeClr val="bg1"/>
                  </a:solidFill>
                  <a:latin typeface="Arial" panose="020B0604020202020204" pitchFamily="34" charset="0"/>
                  <a:cs typeface="Arial" panose="020B0604020202020204" pitchFamily="34" charset="0"/>
                </a:rPr>
                <a:t>Training looks and feels like its being delivered by your company.</a:t>
              </a:r>
            </a:p>
          </p:txBody>
        </p:sp>
        <p:pic>
          <p:nvPicPr>
            <p:cNvPr id="23" name="Picture 22" descr="A picture containing text&#10;&#10;Description automatically generated">
              <a:extLst>
                <a:ext uri="{FF2B5EF4-FFF2-40B4-BE49-F238E27FC236}">
                  <a16:creationId xmlns:a16="http://schemas.microsoft.com/office/drawing/2014/main" id="{778BA687-F159-4C79-B715-96499C95D4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58023" y="2494192"/>
              <a:ext cx="1811050" cy="1811050"/>
            </a:xfrm>
            <a:prstGeom prst="rect">
              <a:avLst/>
            </a:prstGeom>
          </p:spPr>
        </p:pic>
      </p:grpSp>
      <p:grpSp>
        <p:nvGrpSpPr>
          <p:cNvPr id="45" name="Group 44">
            <a:extLst>
              <a:ext uri="{FF2B5EF4-FFF2-40B4-BE49-F238E27FC236}">
                <a16:creationId xmlns:a16="http://schemas.microsoft.com/office/drawing/2014/main" id="{57127887-1546-4CF8-ACAA-1C79C85AA536}"/>
              </a:ext>
            </a:extLst>
          </p:cNvPr>
          <p:cNvGrpSpPr/>
          <p:nvPr/>
        </p:nvGrpSpPr>
        <p:grpSpPr>
          <a:xfrm>
            <a:off x="852397" y="6418769"/>
            <a:ext cx="3706478" cy="4436519"/>
            <a:chOff x="788978" y="6736415"/>
            <a:chExt cx="2820649" cy="4436519"/>
          </a:xfrm>
        </p:grpSpPr>
        <p:sp>
          <p:nvSpPr>
            <p:cNvPr id="49" name="object 8">
              <a:extLst>
                <a:ext uri="{FF2B5EF4-FFF2-40B4-BE49-F238E27FC236}">
                  <a16:creationId xmlns:a16="http://schemas.microsoft.com/office/drawing/2014/main" id="{4AE3EE93-E353-41B8-9BA5-54A24535CEE7}"/>
                </a:ext>
              </a:extLst>
            </p:cNvPr>
            <p:cNvSpPr txBox="1"/>
            <p:nvPr/>
          </p:nvSpPr>
          <p:spPr>
            <a:xfrm>
              <a:off x="788978" y="8155571"/>
              <a:ext cx="2820649" cy="3017363"/>
            </a:xfrm>
            <a:prstGeom prst="rect">
              <a:avLst/>
            </a:prstGeom>
          </p:spPr>
          <p:txBody>
            <a:bodyPr vert="horz" wrap="square" lIns="0" tIns="14604" rIns="0" bIns="0" rtlCol="0">
              <a:spAutoFit/>
            </a:bodyPr>
            <a:lstStyle/>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Automated Emergency Management Plan</a:t>
              </a:r>
              <a:endParaRPr lang="en-US" sz="2950" b="1" spc="-165" dirty="0">
                <a:latin typeface="Arial" panose="020B0604020202020204" pitchFamily="34" charset="0"/>
                <a:cs typeface="Arial" panose="020B0604020202020204" pitchFamily="34" charset="0"/>
              </a:endParaRPr>
            </a:p>
            <a:p>
              <a:pPr marL="12065" marR="5080" algn="ctr">
                <a:lnSpc>
                  <a:spcPct val="101499"/>
                </a:lnSpc>
                <a:spcBef>
                  <a:spcPts val="2340"/>
                </a:spcBef>
              </a:pPr>
              <a:r>
                <a:rPr lang="en-US" sz="1950" dirty="0">
                  <a:solidFill>
                    <a:schemeClr val="bg1"/>
                  </a:solidFill>
                  <a:latin typeface="Arial" panose="020B0604020202020204" pitchFamily="34" charset="0"/>
                  <a:cs typeface="Arial" panose="020B0604020202020204" pitchFamily="34" charset="0"/>
                </a:rPr>
                <a:t>If any changes are made to your training content in PlanSafe, these are automatically reflected in your emergency management plan document, saving you time and money.</a:t>
              </a:r>
            </a:p>
          </p:txBody>
        </p:sp>
        <p:pic>
          <p:nvPicPr>
            <p:cNvPr id="44" name="Picture 43" descr="Icon&#10;&#10;Description automatically generated">
              <a:extLst>
                <a:ext uri="{FF2B5EF4-FFF2-40B4-BE49-F238E27FC236}">
                  <a16:creationId xmlns:a16="http://schemas.microsoft.com/office/drawing/2014/main" id="{73DADACF-027A-4F12-A866-1160EA8CB0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7579" y="6736415"/>
              <a:ext cx="1472104" cy="1472104"/>
            </a:xfrm>
            <a:prstGeom prst="rect">
              <a:avLst/>
            </a:prstGeom>
          </p:spPr>
        </p:pic>
      </p:grpSp>
      <p:sp>
        <p:nvSpPr>
          <p:cNvPr id="69" name="TextBox 68">
            <a:extLst>
              <a:ext uri="{FF2B5EF4-FFF2-40B4-BE49-F238E27FC236}">
                <a16:creationId xmlns:a16="http://schemas.microsoft.com/office/drawing/2014/main" id="{81269DAA-0BC8-4652-9E4A-6C5D60AA99E8}"/>
              </a:ext>
            </a:extLst>
          </p:cNvPr>
          <p:cNvSpPr txBox="1"/>
          <p:nvPr/>
        </p:nvSpPr>
        <p:spPr>
          <a:xfrm>
            <a:off x="17588434" y="10683875"/>
            <a:ext cx="1676400" cy="261610"/>
          </a:xfrm>
          <a:prstGeom prst="rect">
            <a:avLst/>
          </a:prstGeom>
          <a:noFill/>
        </p:spPr>
        <p:txBody>
          <a:bodyPr wrap="square" rtlCol="0">
            <a:spAutoFit/>
          </a:bodyPr>
          <a:lstStyle/>
          <a:p>
            <a:pPr algn="ctr"/>
            <a:r>
              <a:rPr lang="en-AU" sz="1100" b="1" dirty="0">
                <a:solidFill>
                  <a:schemeClr val="bg1"/>
                </a:solidFill>
                <a:latin typeface="Arial" panose="020B0604020202020204" pitchFamily="34" charset="0"/>
                <a:cs typeface="Arial" panose="020B0604020202020204" pitchFamily="34" charset="0"/>
              </a:rPr>
              <a:t>YOUR LOGO HERE</a:t>
            </a:r>
          </a:p>
        </p:txBody>
      </p:sp>
      <p:sp>
        <p:nvSpPr>
          <p:cNvPr id="73" name="Title 72">
            <a:extLst>
              <a:ext uri="{FF2B5EF4-FFF2-40B4-BE49-F238E27FC236}">
                <a16:creationId xmlns:a16="http://schemas.microsoft.com/office/drawing/2014/main" id="{A4F6FB59-7508-4607-A4AC-AC27DE60C3FE}"/>
              </a:ext>
            </a:extLst>
          </p:cNvPr>
          <p:cNvSpPr>
            <a:spLocks noGrp="1"/>
          </p:cNvSpPr>
          <p:nvPr>
            <p:ph type="ctrTitle"/>
          </p:nvPr>
        </p:nvSpPr>
        <p:spPr>
          <a:xfrm>
            <a:off x="0" y="116060"/>
            <a:ext cx="20104099" cy="1659255"/>
          </a:xfrm>
        </p:spPr>
        <p:txBody>
          <a:bodyPr/>
          <a:lstStyle/>
          <a:p>
            <a:pPr algn="ctr"/>
            <a:r>
              <a:rPr lang="en-AU" dirty="0"/>
              <a:t>Feature and Benefits</a:t>
            </a:r>
          </a:p>
        </p:txBody>
      </p:sp>
      <p:grpSp>
        <p:nvGrpSpPr>
          <p:cNvPr id="78" name="Group 77">
            <a:extLst>
              <a:ext uri="{FF2B5EF4-FFF2-40B4-BE49-F238E27FC236}">
                <a16:creationId xmlns:a16="http://schemas.microsoft.com/office/drawing/2014/main" id="{1EAEC10B-6420-4BCB-A620-2CE5F7AA28B5}"/>
              </a:ext>
            </a:extLst>
          </p:cNvPr>
          <p:cNvGrpSpPr/>
          <p:nvPr/>
        </p:nvGrpSpPr>
        <p:grpSpPr>
          <a:xfrm>
            <a:off x="15386050" y="6180150"/>
            <a:ext cx="4269105" cy="4232910"/>
            <a:chOff x="15151307" y="6580299"/>
            <a:chExt cx="4269105" cy="4232910"/>
          </a:xfrm>
        </p:grpSpPr>
        <p:sp>
          <p:nvSpPr>
            <p:cNvPr id="5" name="object 5"/>
            <p:cNvSpPr txBox="1"/>
            <p:nvPr/>
          </p:nvSpPr>
          <p:spPr>
            <a:xfrm>
              <a:off x="15151307" y="8197750"/>
              <a:ext cx="4269105" cy="2615459"/>
            </a:xfrm>
            <a:prstGeom prst="rect">
              <a:avLst/>
            </a:prstGeom>
          </p:spPr>
          <p:txBody>
            <a:bodyPr vert="horz" wrap="square" lIns="0" tIns="14604" rIns="0" bIns="0" rtlCol="0">
              <a:spAutoFit/>
            </a:bodyPr>
            <a:lstStyle/>
            <a:p>
              <a:pPr marR="50800" algn="ctr">
                <a:lnSpc>
                  <a:spcPct val="100000"/>
                </a:lnSpc>
                <a:spcBef>
                  <a:spcPts val="114"/>
                </a:spcBef>
              </a:pPr>
              <a:r>
                <a:rPr sz="2950" b="1" spc="-100" dirty="0">
                  <a:solidFill>
                    <a:srgbClr val="FFFFFF"/>
                  </a:solidFill>
                  <a:latin typeface="Arial" panose="020B0604020202020204" pitchFamily="34" charset="0"/>
                  <a:cs typeface="Arial" panose="020B0604020202020204" pitchFamily="34" charset="0"/>
                </a:rPr>
                <a:t>Stay</a:t>
              </a:r>
              <a:r>
                <a:rPr sz="2950" b="1" spc="-155" dirty="0">
                  <a:solidFill>
                    <a:srgbClr val="FFFFFF"/>
                  </a:solidFill>
                  <a:latin typeface="Arial" panose="020B0604020202020204" pitchFamily="34" charset="0"/>
                  <a:cs typeface="Arial" panose="020B0604020202020204" pitchFamily="34" charset="0"/>
                </a:rPr>
                <a:t> </a:t>
              </a:r>
              <a:endParaRPr lang="en-AU" sz="2950" b="1" spc="-155" dirty="0">
                <a:solidFill>
                  <a:srgbClr val="FFFFFF"/>
                </a:solidFill>
                <a:latin typeface="Arial" panose="020B0604020202020204" pitchFamily="34" charset="0"/>
                <a:cs typeface="Arial" panose="020B0604020202020204" pitchFamily="34" charset="0"/>
              </a:endParaRPr>
            </a:p>
            <a:p>
              <a:pPr marR="50800" algn="ctr">
                <a:lnSpc>
                  <a:spcPct val="100000"/>
                </a:lnSpc>
                <a:spcBef>
                  <a:spcPts val="114"/>
                </a:spcBef>
              </a:pPr>
              <a:r>
                <a:rPr sz="2950" b="1" spc="-190" dirty="0">
                  <a:solidFill>
                    <a:srgbClr val="FFFFFF"/>
                  </a:solidFill>
                  <a:latin typeface="Arial" panose="020B0604020202020204" pitchFamily="34" charset="0"/>
                  <a:cs typeface="Arial" panose="020B0604020202020204" pitchFamily="34" charset="0"/>
                </a:rPr>
                <a:t>Compliant</a:t>
              </a:r>
              <a:endParaRPr lang="en-AU" sz="2950" b="1" spc="-190" dirty="0">
                <a:solidFill>
                  <a:srgbClr val="FFFFFF"/>
                </a:solidFill>
                <a:latin typeface="Arial" panose="020B0604020202020204" pitchFamily="34" charset="0"/>
                <a:cs typeface="Arial" panose="020B0604020202020204" pitchFamily="34" charset="0"/>
              </a:endParaRPr>
            </a:p>
            <a:p>
              <a:pPr marR="50800" algn="ctr">
                <a:lnSpc>
                  <a:spcPct val="100000"/>
                </a:lnSpc>
                <a:spcBef>
                  <a:spcPts val="114"/>
                </a:spcBef>
              </a:pPr>
              <a:endParaRPr lang="en-AU" sz="2400" b="1" spc="-190" dirty="0">
                <a:solidFill>
                  <a:srgbClr val="FFFFFF"/>
                </a:solidFill>
                <a:latin typeface="Arial" panose="020B0604020202020204" pitchFamily="34" charset="0"/>
                <a:cs typeface="Arial" panose="020B0604020202020204" pitchFamily="34" charset="0"/>
              </a:endParaRPr>
            </a:p>
            <a:p>
              <a:pPr marR="50800" algn="ctr">
                <a:spcBef>
                  <a:spcPts val="114"/>
                </a:spcBef>
              </a:pPr>
              <a:r>
                <a:rPr lang="en-US" sz="1950" dirty="0">
                  <a:solidFill>
                    <a:schemeClr val="bg1"/>
                  </a:solidFill>
                  <a:latin typeface="Arial" panose="020B0604020202020204" pitchFamily="34" charset="0"/>
                  <a:cs typeface="Arial" panose="020B0604020202020204" pitchFamily="34" charset="0"/>
                </a:rPr>
                <a:t>Legislative updates are included to ensure your buildings are always compliant to the Australian Standards avoiding penalties and fines.</a:t>
              </a:r>
            </a:p>
          </p:txBody>
        </p:sp>
        <p:pic>
          <p:nvPicPr>
            <p:cNvPr id="77" name="Picture 76" descr="Icon&#10;&#10;Description automatically generated">
              <a:extLst>
                <a:ext uri="{FF2B5EF4-FFF2-40B4-BE49-F238E27FC236}">
                  <a16:creationId xmlns:a16="http://schemas.microsoft.com/office/drawing/2014/main" id="{12D3414C-B749-4638-949A-FA1BB7EEE2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358929" y="6580299"/>
              <a:ext cx="1836725" cy="1836725"/>
            </a:xfrm>
            <a:prstGeom prst="rect">
              <a:avLst/>
            </a:prstGeom>
          </p:spPr>
        </p:pic>
      </p:grpSp>
      <p:grpSp>
        <p:nvGrpSpPr>
          <p:cNvPr id="10" name="Group 9">
            <a:extLst>
              <a:ext uri="{FF2B5EF4-FFF2-40B4-BE49-F238E27FC236}">
                <a16:creationId xmlns:a16="http://schemas.microsoft.com/office/drawing/2014/main" id="{DA8FD10B-E008-4B0B-8FF1-2B4A46C5E50A}"/>
              </a:ext>
            </a:extLst>
          </p:cNvPr>
          <p:cNvGrpSpPr/>
          <p:nvPr/>
        </p:nvGrpSpPr>
        <p:grpSpPr>
          <a:xfrm>
            <a:off x="5151541" y="1661430"/>
            <a:ext cx="4668226" cy="4757339"/>
            <a:chOff x="5383824" y="1777471"/>
            <a:chExt cx="4668226" cy="4757339"/>
          </a:xfrm>
        </p:grpSpPr>
        <p:sp>
          <p:nvSpPr>
            <p:cNvPr id="3" name="object 13">
              <a:extLst>
                <a:ext uri="{FF2B5EF4-FFF2-40B4-BE49-F238E27FC236}">
                  <a16:creationId xmlns:a16="http://schemas.microsoft.com/office/drawing/2014/main" id="{48BF462E-F464-4445-9D56-DABEFF52146F}"/>
                </a:ext>
              </a:extLst>
            </p:cNvPr>
            <p:cNvSpPr txBox="1"/>
            <p:nvPr/>
          </p:nvSpPr>
          <p:spPr>
            <a:xfrm>
              <a:off x="5383824" y="3491798"/>
              <a:ext cx="4668226" cy="3043012"/>
            </a:xfrm>
            <a:prstGeom prst="rect">
              <a:avLst/>
            </a:prstGeom>
          </p:spPr>
          <p:txBody>
            <a:bodyPr vert="horz" wrap="square" lIns="0" tIns="14604" rIns="0" bIns="0" rtlCol="0">
              <a:spAutoFit/>
            </a:bodyPr>
            <a:lstStyle/>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Secure and </a:t>
              </a:r>
            </a:p>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Private</a:t>
              </a:r>
            </a:p>
            <a:p>
              <a:pPr marL="12700" marR="5080" indent="1905" algn="ctr">
                <a:lnSpc>
                  <a:spcPct val="101499"/>
                </a:lnSpc>
                <a:spcBef>
                  <a:spcPts val="2350"/>
                </a:spcBef>
              </a:pPr>
              <a:r>
                <a:rPr lang="en-US" sz="1950" dirty="0">
                  <a:solidFill>
                    <a:schemeClr val="bg1"/>
                  </a:solidFill>
                  <a:latin typeface="Arial" panose="020B0604020202020204" pitchFamily="34" charset="0"/>
                  <a:cs typeface="Arial" panose="020B0604020202020204" pitchFamily="34" charset="0"/>
                </a:rPr>
                <a:t>PlanSafe is certified to ISO 27001 standard. All your building’s information and training records are kept secure and private. This ensures the safety of your information and your businesses reputation</a:t>
              </a:r>
              <a:r>
                <a:rPr lang="en-US" sz="1950" spc="-80" dirty="0">
                  <a:solidFill>
                    <a:srgbClr val="FFFFFF"/>
                  </a:solidFill>
                  <a:latin typeface="Arial"/>
                  <a:cs typeface="Arial"/>
                </a:rPr>
                <a:t>.</a:t>
              </a:r>
              <a:endParaRPr lang="en-US" sz="1950" dirty="0">
                <a:latin typeface="Arial"/>
                <a:cs typeface="Arial"/>
              </a:endParaRPr>
            </a:p>
          </p:txBody>
        </p:sp>
        <p:pic>
          <p:nvPicPr>
            <p:cNvPr id="4" name="Picture 3">
              <a:extLst>
                <a:ext uri="{FF2B5EF4-FFF2-40B4-BE49-F238E27FC236}">
                  <a16:creationId xmlns:a16="http://schemas.microsoft.com/office/drawing/2014/main" id="{14A1E919-A5CE-47E4-8124-21A3542660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4488" y="1777471"/>
              <a:ext cx="2012045" cy="2012045"/>
            </a:xfrm>
            <a:prstGeom prst="rect">
              <a:avLst/>
            </a:prstGeom>
          </p:spPr>
        </p:pic>
      </p:grpSp>
      <p:grpSp>
        <p:nvGrpSpPr>
          <p:cNvPr id="7" name="Group 6">
            <a:extLst>
              <a:ext uri="{FF2B5EF4-FFF2-40B4-BE49-F238E27FC236}">
                <a16:creationId xmlns:a16="http://schemas.microsoft.com/office/drawing/2014/main" id="{5E673D63-7A9C-4C3B-8D29-1B1550C23C67}"/>
              </a:ext>
            </a:extLst>
          </p:cNvPr>
          <p:cNvGrpSpPr/>
          <p:nvPr/>
        </p:nvGrpSpPr>
        <p:grpSpPr>
          <a:xfrm>
            <a:off x="10405658" y="1629133"/>
            <a:ext cx="4269106" cy="4484447"/>
            <a:chOff x="10440156" y="1781522"/>
            <a:chExt cx="4269106" cy="4484447"/>
          </a:xfrm>
        </p:grpSpPr>
        <p:sp>
          <p:nvSpPr>
            <p:cNvPr id="55" name="object 8">
              <a:extLst>
                <a:ext uri="{FF2B5EF4-FFF2-40B4-BE49-F238E27FC236}">
                  <a16:creationId xmlns:a16="http://schemas.microsoft.com/office/drawing/2014/main" id="{D74E180F-11FE-4EA4-85A0-F87D8F4160CA}"/>
                </a:ext>
              </a:extLst>
            </p:cNvPr>
            <p:cNvSpPr txBox="1"/>
            <p:nvPr/>
          </p:nvSpPr>
          <p:spPr>
            <a:xfrm>
              <a:off x="10440156" y="3538877"/>
              <a:ext cx="4269106" cy="2727092"/>
            </a:xfrm>
            <a:prstGeom prst="rect">
              <a:avLst/>
            </a:prstGeom>
          </p:spPr>
          <p:txBody>
            <a:bodyPr vert="horz" wrap="square" lIns="0" tIns="14604" rIns="0" bIns="0" rtlCol="0">
              <a:spAutoFit/>
            </a:bodyPr>
            <a:lstStyle/>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Interactive </a:t>
              </a:r>
            </a:p>
            <a:p>
              <a:pPr algn="ctr">
                <a:lnSpc>
                  <a:spcPct val="100000"/>
                </a:lnSpc>
                <a:spcBef>
                  <a:spcPts val="114"/>
                </a:spcBef>
              </a:pPr>
              <a:r>
                <a:rPr lang="en-US" sz="2950" b="1" spc="-165" dirty="0">
                  <a:solidFill>
                    <a:srgbClr val="FFFFFF"/>
                  </a:solidFill>
                  <a:latin typeface="Arial" panose="020B0604020202020204" pitchFamily="34" charset="0"/>
                  <a:cs typeface="Arial" panose="020B0604020202020204" pitchFamily="34" charset="0"/>
                </a:rPr>
                <a:t>Floorplan</a:t>
              </a:r>
              <a:endParaRPr sz="2950" dirty="0">
                <a:latin typeface="Arial" panose="020B0604020202020204" pitchFamily="34" charset="0"/>
                <a:cs typeface="Arial" panose="020B0604020202020204" pitchFamily="34" charset="0"/>
              </a:endParaRPr>
            </a:p>
            <a:p>
              <a:pPr marL="12065" marR="5080" algn="ctr">
                <a:lnSpc>
                  <a:spcPct val="101499"/>
                </a:lnSpc>
                <a:spcBef>
                  <a:spcPts val="2340"/>
                </a:spcBef>
              </a:pPr>
              <a:r>
                <a:rPr lang="en-US" sz="1950" dirty="0">
                  <a:solidFill>
                    <a:schemeClr val="bg1"/>
                  </a:solidFill>
                  <a:latin typeface="Arial" panose="020B0604020202020204" pitchFamily="34" charset="0"/>
                  <a:cs typeface="Arial" panose="020B0604020202020204" pitchFamily="34" charset="0"/>
                </a:rPr>
                <a:t>Interactive plans displaying evacuation paths and reference points saves costs by removing the need to engage a trainer to conduct a physical walkthrough of the building.</a:t>
              </a:r>
            </a:p>
          </p:txBody>
        </p:sp>
        <p:pic>
          <p:nvPicPr>
            <p:cNvPr id="6" name="Picture 5" descr="Icon&#10;&#10;Description automatically generated">
              <a:extLst>
                <a:ext uri="{FF2B5EF4-FFF2-40B4-BE49-F238E27FC236}">
                  <a16:creationId xmlns:a16="http://schemas.microsoft.com/office/drawing/2014/main" id="{807929BE-D4D5-483F-907C-30340404B9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08102" y="1781522"/>
              <a:ext cx="2149649" cy="2149649"/>
            </a:xfrm>
            <a:prstGeom prst="rect">
              <a:avLst/>
            </a:prstGeom>
          </p:spPr>
        </p:pic>
      </p:grpSp>
      <p:grpSp>
        <p:nvGrpSpPr>
          <p:cNvPr id="15" name="Group 14">
            <a:extLst>
              <a:ext uri="{FF2B5EF4-FFF2-40B4-BE49-F238E27FC236}">
                <a16:creationId xmlns:a16="http://schemas.microsoft.com/office/drawing/2014/main" id="{4F154739-B091-4B37-8DCC-B6FA9AF90983}"/>
              </a:ext>
            </a:extLst>
          </p:cNvPr>
          <p:cNvGrpSpPr/>
          <p:nvPr/>
        </p:nvGrpSpPr>
        <p:grpSpPr>
          <a:xfrm>
            <a:off x="10661650" y="5928669"/>
            <a:ext cx="3767413" cy="4679006"/>
            <a:chOff x="10785093" y="5836114"/>
            <a:chExt cx="3767413" cy="4679006"/>
          </a:xfrm>
        </p:grpSpPr>
        <p:sp>
          <p:nvSpPr>
            <p:cNvPr id="11" name="object 5">
              <a:extLst>
                <a:ext uri="{FF2B5EF4-FFF2-40B4-BE49-F238E27FC236}">
                  <a16:creationId xmlns:a16="http://schemas.microsoft.com/office/drawing/2014/main" id="{763E54E9-FDDE-4F9A-8297-658AD61B1633}"/>
                </a:ext>
              </a:extLst>
            </p:cNvPr>
            <p:cNvSpPr txBox="1"/>
            <p:nvPr/>
          </p:nvSpPr>
          <p:spPr>
            <a:xfrm>
              <a:off x="10785093" y="7800852"/>
              <a:ext cx="3767413" cy="2714268"/>
            </a:xfrm>
            <a:prstGeom prst="rect">
              <a:avLst/>
            </a:prstGeom>
          </p:spPr>
          <p:txBody>
            <a:bodyPr vert="horz" wrap="square" lIns="0" tIns="14604" rIns="0" bIns="0" rtlCol="0">
              <a:spAutoFit/>
            </a:bodyPr>
            <a:lstStyle/>
            <a:p>
              <a:pPr marR="50800" algn="ctr">
                <a:lnSpc>
                  <a:spcPct val="100000"/>
                </a:lnSpc>
                <a:spcBef>
                  <a:spcPts val="114"/>
                </a:spcBef>
              </a:pPr>
              <a:r>
                <a:rPr lang="en-US" sz="2950" b="1" spc="-100" dirty="0">
                  <a:solidFill>
                    <a:srgbClr val="FFFFFF"/>
                  </a:solidFill>
                  <a:latin typeface="Arial" panose="020B0604020202020204" pitchFamily="34" charset="0"/>
                  <a:cs typeface="Arial" panose="020B0604020202020204" pitchFamily="34" charset="0"/>
                </a:rPr>
                <a:t>Integrated with Other Platforms </a:t>
              </a:r>
              <a:endParaRPr lang="en-AU" sz="2950" b="1" dirty="0">
                <a:latin typeface="Arial" panose="020B0604020202020204" pitchFamily="34" charset="0"/>
                <a:cs typeface="Arial" panose="020B0604020202020204" pitchFamily="34" charset="0"/>
              </a:endParaRPr>
            </a:p>
            <a:p>
              <a:pPr marL="12065" marR="5080" algn="ctr">
                <a:lnSpc>
                  <a:spcPct val="101499"/>
                </a:lnSpc>
                <a:spcBef>
                  <a:spcPts val="2340"/>
                </a:spcBef>
              </a:pPr>
              <a:r>
                <a:rPr lang="en-US" sz="1950" dirty="0">
                  <a:solidFill>
                    <a:schemeClr val="bg1"/>
                  </a:solidFill>
                  <a:latin typeface="Arial" panose="020B0604020202020204" pitchFamily="34" charset="0"/>
                  <a:cs typeface="Arial" panose="020B0604020202020204" pitchFamily="34" charset="0"/>
                </a:rPr>
                <a:t>PlanSafe integrates with your existing learning platform through SCORM or API providing the simplicity of keeping your training records in one location.</a:t>
              </a:r>
            </a:p>
          </p:txBody>
        </p:sp>
        <p:pic>
          <p:nvPicPr>
            <p:cNvPr id="14" name="Picture 13" descr="A picture containing text&#10;&#10;Description automatically generated">
              <a:extLst>
                <a:ext uri="{FF2B5EF4-FFF2-40B4-BE49-F238E27FC236}">
                  <a16:creationId xmlns:a16="http://schemas.microsoft.com/office/drawing/2014/main" id="{2E4DD289-86DF-4A75-8B31-E8A60C3EFC2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773176" y="5836114"/>
              <a:ext cx="2149649" cy="2149649"/>
            </a:xfrm>
            <a:prstGeom prst="rect">
              <a:avLst/>
            </a:prstGeom>
          </p:spPr>
        </p:pic>
      </p:gr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picture containing text&#10;&#10;Description automatically generated">
            <a:extLst>
              <a:ext uri="{FF2B5EF4-FFF2-40B4-BE49-F238E27FC236}">
                <a16:creationId xmlns:a16="http://schemas.microsoft.com/office/drawing/2014/main" id="{B19435DA-977E-44D7-91DD-68C0799D9F25}"/>
              </a:ext>
            </a:extLst>
          </p:cNvPr>
          <p:cNvPicPr>
            <a:picLocks noGrp="1" noChangeAspect="1"/>
          </p:cNvPicPr>
          <p:nvPr>
            <p:ph sz="half" idx="3"/>
          </p:nvPr>
        </p:nvPicPr>
        <p:blipFill>
          <a:blip r:embed="rId4">
            <a:extLst>
              <a:ext uri="{28A0092B-C50C-407E-A947-70E740481C1C}">
                <a14:useLocalDpi xmlns:a14="http://schemas.microsoft.com/office/drawing/2010/main" val="0"/>
              </a:ext>
            </a:extLst>
          </a:blip>
          <a:stretch>
            <a:fillRect/>
          </a:stretch>
        </p:blipFill>
        <p:spPr>
          <a:xfrm>
            <a:off x="4484394" y="3221038"/>
            <a:ext cx="7462837" cy="7462837"/>
          </a:xfrm>
        </p:spPr>
      </p:pic>
      <p:sp>
        <p:nvSpPr>
          <p:cNvPr id="13" name="TextBox 12">
            <a:extLst>
              <a:ext uri="{FF2B5EF4-FFF2-40B4-BE49-F238E27FC236}">
                <a16:creationId xmlns:a16="http://schemas.microsoft.com/office/drawing/2014/main" id="{9A72D0BE-BD90-4A83-8FE9-2E44F4ABD401}"/>
              </a:ext>
            </a:extLst>
          </p:cNvPr>
          <p:cNvSpPr txBox="1"/>
          <p:nvPr/>
        </p:nvSpPr>
        <p:spPr>
          <a:xfrm>
            <a:off x="11108600" y="4972273"/>
            <a:ext cx="8610600" cy="1015663"/>
          </a:xfrm>
          <a:prstGeom prst="rect">
            <a:avLst/>
          </a:prstGeom>
          <a:noFill/>
        </p:spPr>
        <p:txBody>
          <a:bodyPr wrap="square">
            <a:spAutoFit/>
          </a:bodyPr>
          <a:lstStyle/>
          <a:p>
            <a:r>
              <a:rPr lang="en-US" sz="6000" dirty="0">
                <a:solidFill>
                  <a:schemeClr val="bg1"/>
                </a:solidFill>
                <a:latin typeface="Arial" panose="020B0604020202020204" pitchFamily="34" charset="0"/>
                <a:cs typeface="Arial" panose="020B0604020202020204" pitchFamily="34" charset="0"/>
              </a:rPr>
              <a:t>1000m² x $1.00 = </a:t>
            </a:r>
            <a:endParaRPr lang="en-AU" sz="6000" dirty="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19923196-FC86-48EF-B261-49526D1DDF2B}"/>
              </a:ext>
            </a:extLst>
          </p:cNvPr>
          <p:cNvSpPr txBox="1"/>
          <p:nvPr/>
        </p:nvSpPr>
        <p:spPr>
          <a:xfrm>
            <a:off x="17286732" y="4932524"/>
            <a:ext cx="2569410" cy="1015663"/>
          </a:xfrm>
          <a:prstGeom prst="rect">
            <a:avLst/>
          </a:prstGeom>
          <a:noFill/>
        </p:spPr>
        <p:txBody>
          <a:bodyPr wrap="square">
            <a:spAutoFit/>
          </a:bodyPr>
          <a:lstStyle/>
          <a:p>
            <a:r>
              <a:rPr lang="en-US" sz="6000" dirty="0">
                <a:solidFill>
                  <a:schemeClr val="bg1"/>
                </a:solidFill>
                <a:latin typeface="Arial" panose="020B0604020202020204" pitchFamily="34" charset="0"/>
                <a:cs typeface="Arial" panose="020B0604020202020204" pitchFamily="34" charset="0"/>
              </a:rPr>
              <a:t>$1000</a:t>
            </a:r>
            <a:endParaRPr lang="en-AU" sz="6000"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69909EC-744B-454A-885C-137792E6AEEF}"/>
              </a:ext>
            </a:extLst>
          </p:cNvPr>
          <p:cNvSpPr txBox="1"/>
          <p:nvPr/>
        </p:nvSpPr>
        <p:spPr>
          <a:xfrm>
            <a:off x="11201782" y="5958565"/>
            <a:ext cx="7138670" cy="1015663"/>
          </a:xfrm>
          <a:prstGeom prst="rect">
            <a:avLst/>
          </a:prstGeom>
          <a:noFill/>
        </p:spPr>
        <p:txBody>
          <a:bodyPr wrap="square">
            <a:spAutoFit/>
          </a:bodyPr>
          <a:lstStyle/>
          <a:p>
            <a:r>
              <a:rPr lang="en-US" sz="6000" dirty="0">
                <a:solidFill>
                  <a:schemeClr val="bg1"/>
                </a:solidFill>
                <a:latin typeface="Arial" panose="020B0604020202020204" pitchFamily="34" charset="0"/>
                <a:cs typeface="Arial" panose="020B0604020202020204" pitchFamily="34" charset="0"/>
              </a:rPr>
              <a:t>$83.33 per month</a:t>
            </a:r>
            <a:endParaRPr lang="en-AU" sz="6000" dirty="0">
              <a:solidFill>
                <a:schemeClr val="bg1"/>
              </a:solidFill>
              <a:latin typeface="Arial" panose="020B0604020202020204" pitchFamily="34" charset="0"/>
              <a:cs typeface="Arial" panose="020B0604020202020204" pitchFamily="34" charset="0"/>
            </a:endParaRPr>
          </a:p>
        </p:txBody>
      </p:sp>
      <p:sp>
        <p:nvSpPr>
          <p:cNvPr id="35" name="Title 34">
            <a:extLst>
              <a:ext uri="{FF2B5EF4-FFF2-40B4-BE49-F238E27FC236}">
                <a16:creationId xmlns:a16="http://schemas.microsoft.com/office/drawing/2014/main" id="{79B7E23A-3AF6-491F-AFF2-94167A65E9B2}"/>
              </a:ext>
            </a:extLst>
          </p:cNvPr>
          <p:cNvSpPr>
            <a:spLocks noGrp="1"/>
          </p:cNvSpPr>
          <p:nvPr>
            <p:ph type="title"/>
          </p:nvPr>
        </p:nvSpPr>
        <p:spPr>
          <a:xfrm>
            <a:off x="0" y="116060"/>
            <a:ext cx="20104100" cy="3293209"/>
          </a:xfrm>
        </p:spPr>
        <p:txBody>
          <a:bodyPr/>
          <a:lstStyle/>
          <a:p>
            <a:pPr algn="ctr"/>
            <a:r>
              <a:rPr lang="en-AU" dirty="0"/>
              <a:t>How to calculate</a:t>
            </a:r>
            <a:r>
              <a:rPr lang="en-AU" baseline="0" dirty="0"/>
              <a:t> the </a:t>
            </a:r>
            <a:br>
              <a:rPr lang="en-AU" baseline="0" dirty="0"/>
            </a:br>
            <a:r>
              <a:rPr lang="en-AU" dirty="0"/>
              <a:t>SQM</a:t>
            </a:r>
            <a:r>
              <a:rPr lang="en-AU" baseline="0" dirty="0"/>
              <a:t> pricing model?</a:t>
            </a:r>
            <a:endParaRPr lang="en-AU" dirty="0"/>
          </a:p>
        </p:txBody>
      </p:sp>
      <p:sp>
        <p:nvSpPr>
          <p:cNvPr id="37" name="TextBox 36">
            <a:extLst>
              <a:ext uri="{FF2B5EF4-FFF2-40B4-BE49-F238E27FC236}">
                <a16:creationId xmlns:a16="http://schemas.microsoft.com/office/drawing/2014/main" id="{02F14E9D-CE1E-4DEB-97C9-486858202DE1}"/>
              </a:ext>
            </a:extLst>
          </p:cNvPr>
          <p:cNvSpPr txBox="1"/>
          <p:nvPr/>
        </p:nvSpPr>
        <p:spPr>
          <a:xfrm>
            <a:off x="17588434" y="10683875"/>
            <a:ext cx="1676400" cy="261610"/>
          </a:xfrm>
          <a:prstGeom prst="rect">
            <a:avLst/>
          </a:prstGeom>
          <a:noFill/>
        </p:spPr>
        <p:txBody>
          <a:bodyPr wrap="square" rtlCol="0">
            <a:spAutoFit/>
          </a:bodyPr>
          <a:lstStyle/>
          <a:p>
            <a:pPr algn="ctr"/>
            <a:r>
              <a:rPr lang="en-AU" sz="1100" b="1" dirty="0">
                <a:solidFill>
                  <a:schemeClr val="bg1"/>
                </a:solidFill>
                <a:latin typeface="Arial" panose="020B0604020202020204" pitchFamily="34" charset="0"/>
                <a:cs typeface="Arial" panose="020B0604020202020204" pitchFamily="34" charset="0"/>
              </a:rPr>
              <a:t>YOUR LOGO HERE</a:t>
            </a:r>
          </a:p>
        </p:txBody>
      </p:sp>
      <p:pic>
        <p:nvPicPr>
          <p:cNvPr id="39" name="Picture 38" descr="Icon&#10;&#10;Description automatically generated">
            <a:extLst>
              <a:ext uri="{FF2B5EF4-FFF2-40B4-BE49-F238E27FC236}">
                <a16:creationId xmlns:a16="http://schemas.microsoft.com/office/drawing/2014/main" id="{381FA9EF-DB0A-42C6-8FC3-67CEFB9D79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109" y="6514247"/>
            <a:ext cx="5550285" cy="5550285"/>
          </a:xfrm>
          <a:prstGeom prst="rect">
            <a:avLst/>
          </a:prstGeom>
        </p:spPr>
      </p:pic>
      <p:sp>
        <p:nvSpPr>
          <p:cNvPr id="5" name="TextBox 4">
            <a:extLst>
              <a:ext uri="{FF2B5EF4-FFF2-40B4-BE49-F238E27FC236}">
                <a16:creationId xmlns:a16="http://schemas.microsoft.com/office/drawing/2014/main" id="{855FB92F-8954-40A2-8C5A-E2F063D2D2D4}"/>
              </a:ext>
            </a:extLst>
          </p:cNvPr>
          <p:cNvSpPr txBox="1"/>
          <p:nvPr/>
        </p:nvSpPr>
        <p:spPr>
          <a:xfrm>
            <a:off x="11137778" y="4207059"/>
            <a:ext cx="7138670" cy="707886"/>
          </a:xfrm>
          <a:prstGeom prst="rect">
            <a:avLst/>
          </a:prstGeom>
          <a:noFill/>
        </p:spPr>
        <p:txBody>
          <a:bodyPr wrap="square">
            <a:spAutoFit/>
          </a:bodyPr>
          <a:lstStyle/>
          <a:p>
            <a:r>
              <a:rPr lang="en-US" sz="4000" u="sng" dirty="0">
                <a:solidFill>
                  <a:schemeClr val="bg1"/>
                </a:solidFill>
                <a:latin typeface="Arial" panose="020B0604020202020204" pitchFamily="34" charset="0"/>
                <a:cs typeface="Arial" panose="020B0604020202020204" pitchFamily="34" charset="0"/>
              </a:rPr>
              <a:t>Example Calculation</a:t>
            </a:r>
            <a:endParaRPr lang="en-AU" sz="4000" u="sng" dirty="0">
              <a:solidFill>
                <a:schemeClr val="bg1"/>
              </a:solidFill>
              <a:latin typeface="Arial" panose="020B0604020202020204" pitchFamily="34" charset="0"/>
              <a:cs typeface="Arial" panose="020B0604020202020204" pitchFamily="34" charset="0"/>
            </a:endParaRPr>
          </a:p>
        </p:txBody>
      </p:sp>
      <p:sp>
        <p:nvSpPr>
          <p:cNvPr id="7" name="object 5">
            <a:extLst>
              <a:ext uri="{FF2B5EF4-FFF2-40B4-BE49-F238E27FC236}">
                <a16:creationId xmlns:a16="http://schemas.microsoft.com/office/drawing/2014/main" id="{D9294842-A266-4907-9066-E5FCA5967404}"/>
              </a:ext>
            </a:extLst>
          </p:cNvPr>
          <p:cNvSpPr txBox="1"/>
          <p:nvPr/>
        </p:nvSpPr>
        <p:spPr>
          <a:xfrm>
            <a:off x="13202003" y="8824203"/>
            <a:ext cx="3749823" cy="520014"/>
          </a:xfrm>
          <a:prstGeom prst="rect">
            <a:avLst/>
          </a:prstGeom>
        </p:spPr>
        <p:txBody>
          <a:bodyPr vert="horz" wrap="square" lIns="0" tIns="12065" rIns="0" bIns="0" rtlCol="0">
            <a:spAutoFit/>
          </a:bodyPr>
          <a:lstStyle/>
          <a:p>
            <a:pPr marL="12700">
              <a:lnSpc>
                <a:spcPct val="100000"/>
              </a:lnSpc>
              <a:spcBef>
                <a:spcPts val="95"/>
              </a:spcBef>
            </a:pPr>
            <a:r>
              <a:rPr sz="3300" spc="-195" dirty="0">
                <a:solidFill>
                  <a:srgbClr val="FFFFFF"/>
                </a:solidFill>
                <a:latin typeface="Arial"/>
                <a:cs typeface="Arial"/>
              </a:rPr>
              <a:t>per </a:t>
            </a:r>
            <a:r>
              <a:rPr lang="en-AU" sz="3300" spc="-195" dirty="0">
                <a:solidFill>
                  <a:srgbClr val="FFFFFF"/>
                </a:solidFill>
                <a:latin typeface="Arial"/>
                <a:cs typeface="Arial"/>
              </a:rPr>
              <a:t>SQM</a:t>
            </a:r>
            <a:r>
              <a:rPr sz="3300" spc="-150" dirty="0">
                <a:solidFill>
                  <a:srgbClr val="FFFFFF"/>
                </a:solidFill>
                <a:latin typeface="Arial"/>
                <a:cs typeface="Arial"/>
              </a:rPr>
              <a:t> </a:t>
            </a:r>
            <a:r>
              <a:rPr sz="3300" spc="-195" dirty="0">
                <a:solidFill>
                  <a:srgbClr val="FFFFFF"/>
                </a:solidFill>
                <a:latin typeface="Arial"/>
                <a:cs typeface="Arial"/>
              </a:rPr>
              <a:t>per</a:t>
            </a:r>
            <a:r>
              <a:rPr sz="3300" spc="85" dirty="0">
                <a:solidFill>
                  <a:srgbClr val="FFFFFF"/>
                </a:solidFill>
                <a:latin typeface="Arial"/>
                <a:cs typeface="Arial"/>
              </a:rPr>
              <a:t> </a:t>
            </a:r>
            <a:r>
              <a:rPr sz="3300" spc="-185" dirty="0">
                <a:solidFill>
                  <a:srgbClr val="FFFFFF"/>
                </a:solidFill>
                <a:latin typeface="Arial"/>
                <a:cs typeface="Arial"/>
              </a:rPr>
              <a:t>annum</a:t>
            </a:r>
            <a:endParaRPr sz="3300" dirty="0">
              <a:latin typeface="Arial"/>
              <a:cs typeface="Arial"/>
            </a:endParaRPr>
          </a:p>
        </p:txBody>
      </p:sp>
      <p:sp>
        <p:nvSpPr>
          <p:cNvPr id="8" name="object 6">
            <a:extLst>
              <a:ext uri="{FF2B5EF4-FFF2-40B4-BE49-F238E27FC236}">
                <a16:creationId xmlns:a16="http://schemas.microsoft.com/office/drawing/2014/main" id="{69DE0C65-EF32-4CC7-87AE-D89D824A47D3}"/>
              </a:ext>
            </a:extLst>
          </p:cNvPr>
          <p:cNvSpPr/>
          <p:nvPr/>
        </p:nvSpPr>
        <p:spPr>
          <a:xfrm>
            <a:off x="12603601" y="7192503"/>
            <a:ext cx="4207023" cy="1536033"/>
          </a:xfrm>
          <a:custGeom>
            <a:avLst/>
            <a:gdLst/>
            <a:ahLst/>
            <a:cxnLst/>
            <a:rect l="l" t="t" r="r" b="b"/>
            <a:pathLst>
              <a:path w="6513194" h="3476625">
                <a:moveTo>
                  <a:pt x="5841665" y="3476333"/>
                </a:moveTo>
                <a:lnTo>
                  <a:pt x="671236" y="3476333"/>
                </a:lnTo>
                <a:lnTo>
                  <a:pt x="623299" y="3474648"/>
                </a:lnTo>
                <a:lnTo>
                  <a:pt x="576272" y="3469668"/>
                </a:lnTo>
                <a:lnTo>
                  <a:pt x="530268" y="3461506"/>
                </a:lnTo>
                <a:lnTo>
                  <a:pt x="485401" y="3450277"/>
                </a:lnTo>
                <a:lnTo>
                  <a:pt x="441785" y="3436094"/>
                </a:lnTo>
                <a:lnTo>
                  <a:pt x="399532" y="3419070"/>
                </a:lnTo>
                <a:lnTo>
                  <a:pt x="358757" y="3399319"/>
                </a:lnTo>
                <a:lnTo>
                  <a:pt x="319573" y="3376954"/>
                </a:lnTo>
                <a:lnTo>
                  <a:pt x="282094" y="3352090"/>
                </a:lnTo>
                <a:lnTo>
                  <a:pt x="246434" y="3324839"/>
                </a:lnTo>
                <a:lnTo>
                  <a:pt x="212705" y="3295316"/>
                </a:lnTo>
                <a:lnTo>
                  <a:pt x="181022" y="3263633"/>
                </a:lnTo>
                <a:lnTo>
                  <a:pt x="151498" y="3229905"/>
                </a:lnTo>
                <a:lnTo>
                  <a:pt x="124247" y="3194245"/>
                </a:lnTo>
                <a:lnTo>
                  <a:pt x="99382" y="3156767"/>
                </a:lnTo>
                <a:lnTo>
                  <a:pt x="77017" y="3117584"/>
                </a:lnTo>
                <a:lnTo>
                  <a:pt x="57265" y="3076810"/>
                </a:lnTo>
                <a:lnTo>
                  <a:pt x="40241" y="3034557"/>
                </a:lnTo>
                <a:lnTo>
                  <a:pt x="26057" y="2990941"/>
                </a:lnTo>
                <a:lnTo>
                  <a:pt x="14827" y="2946075"/>
                </a:lnTo>
                <a:lnTo>
                  <a:pt x="6665" y="2900071"/>
                </a:lnTo>
                <a:lnTo>
                  <a:pt x="1685" y="2853044"/>
                </a:lnTo>
                <a:lnTo>
                  <a:pt x="0" y="2805108"/>
                </a:lnTo>
                <a:lnTo>
                  <a:pt x="0" y="671225"/>
                </a:lnTo>
                <a:lnTo>
                  <a:pt x="1685" y="623290"/>
                </a:lnTo>
                <a:lnTo>
                  <a:pt x="6665" y="576264"/>
                </a:lnTo>
                <a:lnTo>
                  <a:pt x="14827" y="530261"/>
                </a:lnTo>
                <a:lnTo>
                  <a:pt x="26057" y="485395"/>
                </a:lnTo>
                <a:lnTo>
                  <a:pt x="40241" y="441780"/>
                </a:lnTo>
                <a:lnTo>
                  <a:pt x="57265" y="399528"/>
                </a:lnTo>
                <a:lnTo>
                  <a:pt x="77017" y="358754"/>
                </a:lnTo>
                <a:lnTo>
                  <a:pt x="99382" y="319571"/>
                </a:lnTo>
                <a:lnTo>
                  <a:pt x="124247" y="282092"/>
                </a:lnTo>
                <a:lnTo>
                  <a:pt x="151498" y="246432"/>
                </a:lnTo>
                <a:lnTo>
                  <a:pt x="181022" y="212704"/>
                </a:lnTo>
                <a:lnTo>
                  <a:pt x="212705" y="181021"/>
                </a:lnTo>
                <a:lnTo>
                  <a:pt x="246434" y="151497"/>
                </a:lnTo>
                <a:lnTo>
                  <a:pt x="282094" y="124246"/>
                </a:lnTo>
                <a:lnTo>
                  <a:pt x="319573" y="99381"/>
                </a:lnTo>
                <a:lnTo>
                  <a:pt x="358757" y="77016"/>
                </a:lnTo>
                <a:lnTo>
                  <a:pt x="399532" y="57265"/>
                </a:lnTo>
                <a:lnTo>
                  <a:pt x="441785" y="40240"/>
                </a:lnTo>
                <a:lnTo>
                  <a:pt x="485401" y="26057"/>
                </a:lnTo>
                <a:lnTo>
                  <a:pt x="530268" y="14827"/>
                </a:lnTo>
                <a:lnTo>
                  <a:pt x="576272" y="6665"/>
                </a:lnTo>
                <a:lnTo>
                  <a:pt x="623299" y="1685"/>
                </a:lnTo>
                <a:lnTo>
                  <a:pt x="671236" y="0"/>
                </a:lnTo>
                <a:lnTo>
                  <a:pt x="5841665" y="0"/>
                </a:lnTo>
                <a:lnTo>
                  <a:pt x="5889601" y="1685"/>
                </a:lnTo>
                <a:lnTo>
                  <a:pt x="5936628" y="6665"/>
                </a:lnTo>
                <a:lnTo>
                  <a:pt x="5982632" y="14827"/>
                </a:lnTo>
                <a:lnTo>
                  <a:pt x="6027498" y="26057"/>
                </a:lnTo>
                <a:lnTo>
                  <a:pt x="6071114" y="40240"/>
                </a:lnTo>
                <a:lnTo>
                  <a:pt x="6113366" y="57265"/>
                </a:lnTo>
                <a:lnTo>
                  <a:pt x="6154141" y="77016"/>
                </a:lnTo>
                <a:lnTo>
                  <a:pt x="6193324" y="99381"/>
                </a:lnTo>
                <a:lnTo>
                  <a:pt x="6230802" y="124246"/>
                </a:lnTo>
                <a:lnTo>
                  <a:pt x="6266462" y="151497"/>
                </a:lnTo>
                <a:lnTo>
                  <a:pt x="6300190" y="181021"/>
                </a:lnTo>
                <a:lnTo>
                  <a:pt x="6331873" y="212704"/>
                </a:lnTo>
                <a:lnTo>
                  <a:pt x="6361396" y="246432"/>
                </a:lnTo>
                <a:lnTo>
                  <a:pt x="6388646" y="282092"/>
                </a:lnTo>
                <a:lnTo>
                  <a:pt x="6413511" y="319571"/>
                </a:lnTo>
                <a:lnTo>
                  <a:pt x="6435875" y="358754"/>
                </a:lnTo>
                <a:lnTo>
                  <a:pt x="6455626" y="399528"/>
                </a:lnTo>
                <a:lnTo>
                  <a:pt x="6472650" y="441780"/>
                </a:lnTo>
                <a:lnTo>
                  <a:pt x="6486834" y="485395"/>
                </a:lnTo>
                <a:lnTo>
                  <a:pt x="6498063" y="530261"/>
                </a:lnTo>
                <a:lnTo>
                  <a:pt x="6506225" y="576264"/>
                </a:lnTo>
                <a:lnTo>
                  <a:pt x="6511205" y="623290"/>
                </a:lnTo>
                <a:lnTo>
                  <a:pt x="6512890" y="671225"/>
                </a:lnTo>
                <a:lnTo>
                  <a:pt x="6512890" y="2805108"/>
                </a:lnTo>
                <a:lnTo>
                  <a:pt x="6511205" y="2853044"/>
                </a:lnTo>
                <a:lnTo>
                  <a:pt x="6506225" y="2900071"/>
                </a:lnTo>
                <a:lnTo>
                  <a:pt x="6498063" y="2946075"/>
                </a:lnTo>
                <a:lnTo>
                  <a:pt x="6486834" y="2990941"/>
                </a:lnTo>
                <a:lnTo>
                  <a:pt x="6472650" y="3034557"/>
                </a:lnTo>
                <a:lnTo>
                  <a:pt x="6455626" y="3076810"/>
                </a:lnTo>
                <a:lnTo>
                  <a:pt x="6435875" y="3117584"/>
                </a:lnTo>
                <a:lnTo>
                  <a:pt x="6413511" y="3156767"/>
                </a:lnTo>
                <a:lnTo>
                  <a:pt x="6388646" y="3194245"/>
                </a:lnTo>
                <a:lnTo>
                  <a:pt x="6361396" y="3229905"/>
                </a:lnTo>
                <a:lnTo>
                  <a:pt x="6331873" y="3263633"/>
                </a:lnTo>
                <a:lnTo>
                  <a:pt x="6300190" y="3295316"/>
                </a:lnTo>
                <a:lnTo>
                  <a:pt x="6266462" y="3324839"/>
                </a:lnTo>
                <a:lnTo>
                  <a:pt x="6230802" y="3352090"/>
                </a:lnTo>
                <a:lnTo>
                  <a:pt x="6193324" y="3376954"/>
                </a:lnTo>
                <a:lnTo>
                  <a:pt x="6154141" y="3399319"/>
                </a:lnTo>
                <a:lnTo>
                  <a:pt x="6113366" y="3419070"/>
                </a:lnTo>
                <a:lnTo>
                  <a:pt x="6071114" y="3436094"/>
                </a:lnTo>
                <a:lnTo>
                  <a:pt x="6027498" y="3450277"/>
                </a:lnTo>
                <a:lnTo>
                  <a:pt x="5982632" y="3461506"/>
                </a:lnTo>
                <a:lnTo>
                  <a:pt x="5936628" y="3469668"/>
                </a:lnTo>
                <a:lnTo>
                  <a:pt x="5889601" y="3474648"/>
                </a:lnTo>
                <a:lnTo>
                  <a:pt x="5841665" y="3476333"/>
                </a:lnTo>
                <a:close/>
              </a:path>
            </a:pathLst>
          </a:custGeom>
          <a:ln w="104708">
            <a:solidFill>
              <a:schemeClr val="bg1"/>
            </a:solidFill>
          </a:ln>
        </p:spPr>
        <p:txBody>
          <a:bodyPr wrap="square" lIns="0" tIns="0" rIns="0" bIns="0" rtlCol="0"/>
          <a:lstStyle/>
          <a:p>
            <a:pPr marL="12700" algn="ctr">
              <a:lnSpc>
                <a:spcPct val="100000"/>
              </a:lnSpc>
              <a:spcBef>
                <a:spcPts val="140"/>
              </a:spcBef>
            </a:pPr>
            <a:r>
              <a:rPr lang="en-AU" sz="9600" b="1" spc="-1240" dirty="0">
                <a:solidFill>
                  <a:schemeClr val="bg1"/>
                </a:solidFill>
                <a:latin typeface="Arial" panose="020B0604020202020204" pitchFamily="34" charset="0"/>
                <a:cs typeface="Arial" panose="020B0604020202020204" pitchFamily="34" charset="0"/>
              </a:rPr>
              <a:t>$</a:t>
            </a:r>
            <a:r>
              <a:rPr lang="en-US" sz="9600" b="1" dirty="0">
                <a:solidFill>
                  <a:schemeClr val="bg1"/>
                </a:solidFill>
                <a:latin typeface="Arial" panose="020B0604020202020204" pitchFamily="34" charset="0"/>
                <a:cs typeface="Arial" panose="020B0604020202020204" pitchFamily="34" charset="0"/>
              </a:rPr>
              <a:t>1.00</a:t>
            </a:r>
            <a:endParaRPr lang="en-AU" sz="9600" b="1" dirty="0">
              <a:solidFill>
                <a:schemeClr val="bg1"/>
              </a:solidFill>
              <a:latin typeface="Arial" panose="020B0604020202020204" pitchFamily="34" charset="0"/>
              <a:cs typeface="Arial" panose="020B0604020202020204" pitchFamily="34" charset="0"/>
            </a:endParaRPr>
          </a:p>
        </p:txBody>
      </p:sp>
      <p:sp>
        <p:nvSpPr>
          <p:cNvPr id="18" name="object 11">
            <a:extLst>
              <a:ext uri="{FF2B5EF4-FFF2-40B4-BE49-F238E27FC236}">
                <a16:creationId xmlns:a16="http://schemas.microsoft.com/office/drawing/2014/main" id="{A65303EA-A31B-4A3F-AE62-9D26DFA63A1D}"/>
              </a:ext>
            </a:extLst>
          </p:cNvPr>
          <p:cNvSpPr/>
          <p:nvPr/>
        </p:nvSpPr>
        <p:spPr>
          <a:xfrm>
            <a:off x="601477" y="5213074"/>
            <a:ext cx="2268855" cy="1602105"/>
          </a:xfrm>
          <a:custGeom>
            <a:avLst/>
            <a:gdLst/>
            <a:ahLst/>
            <a:cxnLst/>
            <a:rect l="l" t="t" r="r" b="b"/>
            <a:pathLst>
              <a:path w="2268854" h="1602104">
                <a:moveTo>
                  <a:pt x="1883775" y="0"/>
                </a:moveTo>
                <a:lnTo>
                  <a:pt x="384459" y="0"/>
                </a:lnTo>
                <a:lnTo>
                  <a:pt x="336234" y="2995"/>
                </a:lnTo>
                <a:lnTo>
                  <a:pt x="289796" y="11741"/>
                </a:lnTo>
                <a:lnTo>
                  <a:pt x="245506" y="25878"/>
                </a:lnTo>
                <a:lnTo>
                  <a:pt x="203724" y="45045"/>
                </a:lnTo>
                <a:lnTo>
                  <a:pt x="164810" y="68883"/>
                </a:lnTo>
                <a:lnTo>
                  <a:pt x="129125" y="97029"/>
                </a:lnTo>
                <a:lnTo>
                  <a:pt x="97029" y="129125"/>
                </a:lnTo>
                <a:lnTo>
                  <a:pt x="68883" y="164810"/>
                </a:lnTo>
                <a:lnTo>
                  <a:pt x="45045" y="203724"/>
                </a:lnTo>
                <a:lnTo>
                  <a:pt x="25878" y="245506"/>
                </a:lnTo>
                <a:lnTo>
                  <a:pt x="11741" y="289796"/>
                </a:lnTo>
                <a:lnTo>
                  <a:pt x="2995" y="336234"/>
                </a:lnTo>
                <a:lnTo>
                  <a:pt x="0" y="384459"/>
                </a:lnTo>
                <a:lnTo>
                  <a:pt x="0" y="1217585"/>
                </a:lnTo>
                <a:lnTo>
                  <a:pt x="2995" y="1265811"/>
                </a:lnTo>
                <a:lnTo>
                  <a:pt x="11741" y="1312249"/>
                </a:lnTo>
                <a:lnTo>
                  <a:pt x="25878" y="1356539"/>
                </a:lnTo>
                <a:lnTo>
                  <a:pt x="45045" y="1398321"/>
                </a:lnTo>
                <a:lnTo>
                  <a:pt x="68883" y="1437234"/>
                </a:lnTo>
                <a:lnTo>
                  <a:pt x="97029" y="1472919"/>
                </a:lnTo>
                <a:lnTo>
                  <a:pt x="129125" y="1505015"/>
                </a:lnTo>
                <a:lnTo>
                  <a:pt x="164810" y="1533162"/>
                </a:lnTo>
                <a:lnTo>
                  <a:pt x="203724" y="1556999"/>
                </a:lnTo>
                <a:lnTo>
                  <a:pt x="245506" y="1576166"/>
                </a:lnTo>
                <a:lnTo>
                  <a:pt x="289796" y="1590303"/>
                </a:lnTo>
                <a:lnTo>
                  <a:pt x="336234" y="1599049"/>
                </a:lnTo>
                <a:lnTo>
                  <a:pt x="384459" y="1602045"/>
                </a:lnTo>
                <a:lnTo>
                  <a:pt x="1883775" y="1602045"/>
                </a:lnTo>
                <a:lnTo>
                  <a:pt x="1932000" y="1599049"/>
                </a:lnTo>
                <a:lnTo>
                  <a:pt x="1978438" y="1590303"/>
                </a:lnTo>
                <a:lnTo>
                  <a:pt x="2022728" y="1576166"/>
                </a:lnTo>
                <a:lnTo>
                  <a:pt x="2064510" y="1556999"/>
                </a:lnTo>
                <a:lnTo>
                  <a:pt x="2103423" y="1533162"/>
                </a:lnTo>
                <a:lnTo>
                  <a:pt x="2139108" y="1505015"/>
                </a:lnTo>
                <a:lnTo>
                  <a:pt x="2171204" y="1472919"/>
                </a:lnTo>
                <a:lnTo>
                  <a:pt x="2199351" y="1437234"/>
                </a:lnTo>
                <a:lnTo>
                  <a:pt x="2223188" y="1398321"/>
                </a:lnTo>
                <a:lnTo>
                  <a:pt x="2242355" y="1356539"/>
                </a:lnTo>
                <a:lnTo>
                  <a:pt x="2256492" y="1312249"/>
                </a:lnTo>
                <a:lnTo>
                  <a:pt x="2265239" y="1265811"/>
                </a:lnTo>
                <a:lnTo>
                  <a:pt x="2268234" y="1217585"/>
                </a:lnTo>
                <a:lnTo>
                  <a:pt x="2268234" y="384459"/>
                </a:lnTo>
                <a:lnTo>
                  <a:pt x="2265239" y="336234"/>
                </a:lnTo>
                <a:lnTo>
                  <a:pt x="2256492" y="289796"/>
                </a:lnTo>
                <a:lnTo>
                  <a:pt x="2242355" y="245506"/>
                </a:lnTo>
                <a:lnTo>
                  <a:pt x="2223188" y="203724"/>
                </a:lnTo>
                <a:lnTo>
                  <a:pt x="2199351" y="164810"/>
                </a:lnTo>
                <a:lnTo>
                  <a:pt x="2171204" y="129125"/>
                </a:lnTo>
                <a:lnTo>
                  <a:pt x="2139108" y="97029"/>
                </a:lnTo>
                <a:lnTo>
                  <a:pt x="2103423" y="68883"/>
                </a:lnTo>
                <a:lnTo>
                  <a:pt x="2064510" y="45045"/>
                </a:lnTo>
                <a:lnTo>
                  <a:pt x="2022728" y="25878"/>
                </a:lnTo>
                <a:lnTo>
                  <a:pt x="1978438" y="11741"/>
                </a:lnTo>
                <a:lnTo>
                  <a:pt x="1932000" y="2995"/>
                </a:lnTo>
                <a:lnTo>
                  <a:pt x="1883775" y="0"/>
                </a:lnTo>
                <a:close/>
              </a:path>
            </a:pathLst>
          </a:custGeom>
          <a:solidFill>
            <a:srgbClr val="FFFFFF"/>
          </a:solidFill>
        </p:spPr>
        <p:txBody>
          <a:bodyPr wrap="square" lIns="0" tIns="0" rIns="0" bIns="0" rtlCol="0"/>
          <a:lstStyle/>
          <a:p>
            <a:endParaRPr/>
          </a:p>
        </p:txBody>
      </p:sp>
      <p:pic>
        <p:nvPicPr>
          <p:cNvPr id="20" name="Picture 19" descr="Icon&#10;&#10;Description automatically generated">
            <a:extLst>
              <a:ext uri="{FF2B5EF4-FFF2-40B4-BE49-F238E27FC236}">
                <a16:creationId xmlns:a16="http://schemas.microsoft.com/office/drawing/2014/main" id="{EE3167C1-A493-4F63-AAA0-D84DF8F43A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2850" y="5440355"/>
            <a:ext cx="1046110" cy="1147545"/>
          </a:xfrm>
          <a:prstGeom prst="rect">
            <a:avLst/>
          </a:prstGeom>
        </p:spPr>
      </p:pic>
    </p:spTree>
    <p:custDataLst>
      <p:tags r:id="rId1"/>
    </p:custDataLst>
    <p:extLst>
      <p:ext uri="{BB962C8B-B14F-4D97-AF65-F5344CB8AC3E}">
        <p14:creationId xmlns:p14="http://schemas.microsoft.com/office/powerpoint/2010/main" val="854920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5">
            <a:extLst>
              <a:ext uri="{FF2B5EF4-FFF2-40B4-BE49-F238E27FC236}">
                <a16:creationId xmlns:a16="http://schemas.microsoft.com/office/drawing/2014/main" id="{712716C8-2F01-48CE-9620-5314ABEC91D8}"/>
              </a:ext>
            </a:extLst>
          </p:cNvPr>
          <p:cNvSpPr txBox="1"/>
          <p:nvPr/>
        </p:nvSpPr>
        <p:spPr>
          <a:xfrm>
            <a:off x="10383953" y="2190500"/>
            <a:ext cx="8809658" cy="1406154"/>
          </a:xfrm>
          <a:prstGeom prst="rect">
            <a:avLst/>
          </a:prstGeom>
        </p:spPr>
        <p:txBody>
          <a:bodyPr vert="horz" wrap="square" lIns="0" tIns="13335" rIns="0" bIns="0" rtlCol="0">
            <a:spAutoFit/>
          </a:bodyPr>
          <a:lstStyle/>
          <a:p>
            <a:pPr marL="2540">
              <a:lnSpc>
                <a:spcPct val="100000"/>
              </a:lnSpc>
              <a:spcBef>
                <a:spcPts val="105"/>
              </a:spcBef>
            </a:pPr>
            <a:r>
              <a:rPr sz="3200" b="1" spc="-229" dirty="0">
                <a:solidFill>
                  <a:schemeClr val="bg1"/>
                </a:solidFill>
                <a:latin typeface="Arial" panose="020B0604020202020204" pitchFamily="34" charset="0"/>
                <a:cs typeface="Arial" panose="020B0604020202020204" pitchFamily="34" charset="0"/>
              </a:rPr>
              <a:t>ECO </a:t>
            </a:r>
            <a:r>
              <a:rPr sz="3200" b="1" spc="-225" dirty="0">
                <a:solidFill>
                  <a:schemeClr val="bg1"/>
                </a:solidFill>
                <a:latin typeface="Arial" panose="020B0604020202020204" pitchFamily="34" charset="0"/>
                <a:cs typeface="Arial" panose="020B0604020202020204" pitchFamily="34" charset="0"/>
              </a:rPr>
              <a:t>(Emergency </a:t>
            </a:r>
            <a:r>
              <a:rPr sz="3200" b="1" spc="-285" dirty="0">
                <a:solidFill>
                  <a:schemeClr val="bg1"/>
                </a:solidFill>
                <a:latin typeface="Arial" panose="020B0604020202020204" pitchFamily="34" charset="0"/>
                <a:cs typeface="Arial" panose="020B0604020202020204" pitchFamily="34" charset="0"/>
              </a:rPr>
              <a:t>Control </a:t>
            </a:r>
            <a:r>
              <a:rPr sz="3200" b="1" spc="-185" dirty="0">
                <a:solidFill>
                  <a:schemeClr val="bg1"/>
                </a:solidFill>
                <a:latin typeface="Arial" panose="020B0604020202020204" pitchFamily="34" charset="0"/>
                <a:cs typeface="Arial" panose="020B0604020202020204" pitchFamily="34" charset="0"/>
              </a:rPr>
              <a:t>Organisation)</a:t>
            </a:r>
            <a:r>
              <a:rPr sz="3200" b="1" dirty="0">
                <a:solidFill>
                  <a:schemeClr val="bg1"/>
                </a:solidFill>
                <a:latin typeface="Arial" panose="020B0604020202020204" pitchFamily="34" charset="0"/>
                <a:cs typeface="Arial" panose="020B0604020202020204" pitchFamily="34" charset="0"/>
              </a:rPr>
              <a:t> </a:t>
            </a:r>
            <a:r>
              <a:rPr sz="3200" b="1" spc="-280" dirty="0">
                <a:solidFill>
                  <a:schemeClr val="bg1"/>
                </a:solidFill>
                <a:latin typeface="Arial" panose="020B0604020202020204" pitchFamily="34" charset="0"/>
                <a:cs typeface="Arial" panose="020B0604020202020204" pitchFamily="34" charset="0"/>
              </a:rPr>
              <a:t>Training</a:t>
            </a:r>
            <a:endParaRPr lang="en-AU" sz="3200" b="1" dirty="0">
              <a:solidFill>
                <a:schemeClr val="bg1"/>
              </a:solidFill>
              <a:latin typeface="Arial" panose="020B0604020202020204" pitchFamily="34" charset="0"/>
              <a:cs typeface="Arial" panose="020B0604020202020204" pitchFamily="34" charset="0"/>
            </a:endParaRPr>
          </a:p>
          <a:p>
            <a:pPr marL="2540" algn="ctr">
              <a:lnSpc>
                <a:spcPct val="100000"/>
              </a:lnSpc>
              <a:spcBef>
                <a:spcPts val="105"/>
              </a:spcBef>
            </a:pPr>
            <a:endParaRPr lang="en-AU" sz="800" spc="-200" dirty="0">
              <a:solidFill>
                <a:schemeClr val="bg1"/>
              </a:solidFill>
              <a:latin typeface="Arial" panose="020B0604020202020204" pitchFamily="34" charset="0"/>
              <a:cs typeface="Arial" panose="020B0604020202020204" pitchFamily="34" charset="0"/>
            </a:endParaRPr>
          </a:p>
          <a:p>
            <a:pPr marL="345440" indent="-342900">
              <a:lnSpc>
                <a:spcPct val="100000"/>
              </a:lnSpc>
              <a:spcBef>
                <a:spcPts val="105"/>
              </a:spcBef>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How to operate as part of an emergency control organisation.</a:t>
            </a:r>
          </a:p>
          <a:p>
            <a:pPr marL="345440" indent="-342900">
              <a:lnSpc>
                <a:spcPct val="100000"/>
              </a:lnSpc>
              <a:spcBef>
                <a:spcPts val="105"/>
              </a:spcBef>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To enable Wardens to carry out their duties in an emergency.</a:t>
            </a:r>
            <a:endParaRPr sz="2400" dirty="0">
              <a:solidFill>
                <a:schemeClr val="bg1"/>
              </a:solidFill>
              <a:latin typeface="Arial" panose="020B0604020202020204" pitchFamily="34" charset="0"/>
              <a:cs typeface="Arial" panose="020B0604020202020204" pitchFamily="34" charset="0"/>
            </a:endParaRPr>
          </a:p>
        </p:txBody>
      </p:sp>
      <p:sp>
        <p:nvSpPr>
          <p:cNvPr id="18" name="object 7">
            <a:extLst>
              <a:ext uri="{FF2B5EF4-FFF2-40B4-BE49-F238E27FC236}">
                <a16:creationId xmlns:a16="http://schemas.microsoft.com/office/drawing/2014/main" id="{20CD7734-50D9-4134-A30E-57E21E1A5037}"/>
              </a:ext>
            </a:extLst>
          </p:cNvPr>
          <p:cNvSpPr txBox="1"/>
          <p:nvPr/>
        </p:nvSpPr>
        <p:spPr>
          <a:xfrm>
            <a:off x="938774" y="2129609"/>
            <a:ext cx="8983887" cy="2896306"/>
          </a:xfrm>
          <a:prstGeom prst="rect">
            <a:avLst/>
          </a:prstGeom>
        </p:spPr>
        <p:txBody>
          <a:bodyPr vert="horz" wrap="square" lIns="0" tIns="13335" rIns="0" bIns="0" rtlCol="0">
            <a:spAutoFit/>
          </a:bodyPr>
          <a:lstStyle/>
          <a:p>
            <a:pPr marL="4445">
              <a:lnSpc>
                <a:spcPct val="100000"/>
              </a:lnSpc>
              <a:spcBef>
                <a:spcPts val="105"/>
              </a:spcBef>
            </a:pPr>
            <a:r>
              <a:rPr sz="3200" b="1" spc="-320" dirty="0">
                <a:solidFill>
                  <a:schemeClr val="bg1"/>
                </a:solidFill>
                <a:latin typeface="Arial" panose="020B0604020202020204" pitchFamily="34" charset="0"/>
                <a:cs typeface="Arial" panose="020B0604020202020204" pitchFamily="34" charset="0"/>
              </a:rPr>
              <a:t>General </a:t>
            </a:r>
            <a:r>
              <a:rPr lang="en-US" sz="3200" b="1" spc="-320" dirty="0">
                <a:solidFill>
                  <a:schemeClr val="bg1"/>
                </a:solidFill>
                <a:latin typeface="Arial" panose="020B0604020202020204" pitchFamily="34" charset="0"/>
                <a:cs typeface="Arial" panose="020B0604020202020204" pitchFamily="34" charset="0"/>
              </a:rPr>
              <a:t> Evacuation /</a:t>
            </a:r>
            <a:r>
              <a:rPr sz="3200" b="1" spc="-225" dirty="0">
                <a:solidFill>
                  <a:schemeClr val="bg1"/>
                </a:solidFill>
                <a:latin typeface="Arial" panose="020B0604020202020204" pitchFamily="34" charset="0"/>
                <a:cs typeface="Arial" panose="020B0604020202020204" pitchFamily="34" charset="0"/>
              </a:rPr>
              <a:t>First </a:t>
            </a:r>
            <a:r>
              <a:rPr lang="en-AU" sz="3200" b="1" spc="-225" dirty="0">
                <a:solidFill>
                  <a:schemeClr val="bg1"/>
                </a:solidFill>
                <a:latin typeface="Arial" panose="020B0604020202020204" pitchFamily="34" charset="0"/>
                <a:cs typeface="Arial" panose="020B0604020202020204" pitchFamily="34" charset="0"/>
              </a:rPr>
              <a:t> </a:t>
            </a:r>
            <a:r>
              <a:rPr sz="3200" b="1" spc="-180" dirty="0">
                <a:solidFill>
                  <a:schemeClr val="bg1"/>
                </a:solidFill>
                <a:latin typeface="Arial" panose="020B0604020202020204" pitchFamily="34" charset="0"/>
                <a:cs typeface="Arial" panose="020B0604020202020204" pitchFamily="34" charset="0"/>
              </a:rPr>
              <a:t>Response </a:t>
            </a:r>
            <a:r>
              <a:rPr sz="3200" b="1" spc="-275" dirty="0">
                <a:solidFill>
                  <a:schemeClr val="bg1"/>
                </a:solidFill>
                <a:latin typeface="Arial" panose="020B0604020202020204" pitchFamily="34" charset="0"/>
                <a:cs typeface="Arial" panose="020B0604020202020204" pitchFamily="34" charset="0"/>
              </a:rPr>
              <a:t>Training</a:t>
            </a:r>
            <a:endParaRPr lang="en-AU" sz="3200" b="1" dirty="0">
              <a:solidFill>
                <a:schemeClr val="bg1"/>
              </a:solidFill>
              <a:latin typeface="Arial" panose="020B0604020202020204" pitchFamily="34" charset="0"/>
              <a:cs typeface="Arial" panose="020B0604020202020204" pitchFamily="34" charset="0"/>
            </a:endParaRPr>
          </a:p>
          <a:p>
            <a:pPr marL="4445" algn="ctr">
              <a:lnSpc>
                <a:spcPct val="100000"/>
              </a:lnSpc>
              <a:spcBef>
                <a:spcPts val="105"/>
              </a:spcBef>
            </a:pPr>
            <a:endParaRPr lang="en-AU" sz="800" spc="-210" dirty="0">
              <a:solidFill>
                <a:schemeClr val="bg1"/>
              </a:solidFill>
              <a:latin typeface="Arial"/>
              <a:cs typeface="Arial"/>
            </a:endParaRPr>
          </a:p>
          <a:p>
            <a:pPr marL="347345" indent="-342900">
              <a:lnSpc>
                <a:spcPct val="100000"/>
              </a:lnSpc>
              <a:spcBef>
                <a:spcPts val="105"/>
              </a:spcBef>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Equips the building occupants with the skills and knowledge to prevent and respond to an emergency situation in your workplace.</a:t>
            </a:r>
          </a:p>
          <a:p>
            <a:pPr marL="347345" indent="-342900">
              <a:lnSpc>
                <a:spcPct val="100000"/>
              </a:lnSpc>
              <a:spcBef>
                <a:spcPts val="105"/>
              </a:spcBef>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Introduction to fire extinguishers and appropriate equipment to use in the event of an emergency.</a:t>
            </a:r>
          </a:p>
          <a:p>
            <a:pPr marL="347345" indent="-342900">
              <a:lnSpc>
                <a:spcPct val="100000"/>
              </a:lnSpc>
              <a:spcBef>
                <a:spcPts val="105"/>
              </a:spcBef>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Site Specific Induction.</a:t>
            </a:r>
            <a:endParaRPr sz="2400" dirty="0">
              <a:solidFill>
                <a:schemeClr val="bg1"/>
              </a:solidFill>
              <a:latin typeface="Arial" panose="020B0604020202020204" pitchFamily="34" charset="0"/>
              <a:cs typeface="Arial" panose="020B0604020202020204" pitchFamily="34" charset="0"/>
            </a:endParaRPr>
          </a:p>
        </p:txBody>
      </p:sp>
      <p:sp>
        <p:nvSpPr>
          <p:cNvPr id="56" name="object 7">
            <a:extLst>
              <a:ext uri="{FF2B5EF4-FFF2-40B4-BE49-F238E27FC236}">
                <a16:creationId xmlns:a16="http://schemas.microsoft.com/office/drawing/2014/main" id="{EF5F955C-96C0-4088-BAB4-94A8EF637F2B}"/>
              </a:ext>
            </a:extLst>
          </p:cNvPr>
          <p:cNvSpPr txBox="1"/>
          <p:nvPr/>
        </p:nvSpPr>
        <p:spPr>
          <a:xfrm>
            <a:off x="5379328" y="5089777"/>
            <a:ext cx="8823960" cy="703398"/>
          </a:xfrm>
          <a:prstGeom prst="rect">
            <a:avLst/>
          </a:prstGeom>
        </p:spPr>
        <p:txBody>
          <a:bodyPr vert="horz" wrap="square" lIns="0" tIns="13335" rIns="0" bIns="0" rtlCol="0">
            <a:spAutoFit/>
          </a:bodyPr>
          <a:lstStyle/>
          <a:p>
            <a:pPr marL="4445" algn="ctr">
              <a:lnSpc>
                <a:spcPct val="100000"/>
              </a:lnSpc>
              <a:spcBef>
                <a:spcPts val="105"/>
              </a:spcBef>
            </a:pPr>
            <a:r>
              <a:rPr lang="en-AU" sz="3600" b="1" spc="-320" dirty="0">
                <a:solidFill>
                  <a:srgbClr val="314060"/>
                </a:solidFill>
                <a:latin typeface="Arial" panose="020B0604020202020204" pitchFamily="34" charset="0"/>
                <a:cs typeface="Arial" panose="020B0604020202020204" pitchFamily="34" charset="0"/>
              </a:rPr>
              <a:t>Compliant with Australian Standards</a:t>
            </a:r>
            <a:endParaRPr lang="en-AU" sz="3600" b="1" dirty="0">
              <a:solidFill>
                <a:srgbClr val="314060"/>
              </a:solidFill>
              <a:latin typeface="Arial" panose="020B0604020202020204" pitchFamily="34" charset="0"/>
              <a:cs typeface="Arial" panose="020B0604020202020204" pitchFamily="34" charset="0"/>
            </a:endParaRPr>
          </a:p>
          <a:p>
            <a:pPr marL="4445" algn="ctr">
              <a:lnSpc>
                <a:spcPct val="100000"/>
              </a:lnSpc>
              <a:spcBef>
                <a:spcPts val="105"/>
              </a:spcBef>
            </a:pPr>
            <a:endParaRPr lang="en-AU" sz="800" spc="-210" dirty="0">
              <a:solidFill>
                <a:srgbClr val="314060"/>
              </a:solidFill>
              <a:latin typeface="Arial"/>
              <a:cs typeface="Arial"/>
            </a:endParaRPr>
          </a:p>
        </p:txBody>
      </p:sp>
      <p:sp>
        <p:nvSpPr>
          <p:cNvPr id="58" name="object 7">
            <a:extLst>
              <a:ext uri="{FF2B5EF4-FFF2-40B4-BE49-F238E27FC236}">
                <a16:creationId xmlns:a16="http://schemas.microsoft.com/office/drawing/2014/main" id="{37D3D6FF-D829-4EC0-8C3E-B2139C707B30}"/>
              </a:ext>
            </a:extLst>
          </p:cNvPr>
          <p:cNvSpPr txBox="1"/>
          <p:nvPr/>
        </p:nvSpPr>
        <p:spPr>
          <a:xfrm>
            <a:off x="6563282" y="5750532"/>
            <a:ext cx="8823960" cy="505908"/>
          </a:xfrm>
          <a:prstGeom prst="rect">
            <a:avLst/>
          </a:prstGeom>
          <a:noFill/>
        </p:spPr>
        <p:txBody>
          <a:bodyPr vert="horz" wrap="square" lIns="0" tIns="13335" rIns="0" bIns="0" rtlCol="0">
            <a:spAutoFit/>
          </a:bodyPr>
          <a:lstStyle/>
          <a:p>
            <a:pPr marL="4445">
              <a:spcBef>
                <a:spcPts val="105"/>
              </a:spcBef>
            </a:pPr>
            <a:r>
              <a:rPr lang="en-AU" sz="3200" b="0" spc="-455" dirty="0">
                <a:solidFill>
                  <a:schemeClr val="bg1"/>
                </a:solidFill>
                <a:latin typeface="Arial" panose="020B0604020202020204" pitchFamily="34" charset="0"/>
                <a:cs typeface="Arial" panose="020B0604020202020204" pitchFamily="34" charset="0"/>
              </a:rPr>
              <a:t>AS </a:t>
            </a:r>
            <a:r>
              <a:rPr lang="en-AU" sz="3200" b="0" spc="-225" dirty="0">
                <a:solidFill>
                  <a:schemeClr val="bg1"/>
                </a:solidFill>
                <a:latin typeface="Arial" panose="020B0604020202020204" pitchFamily="34" charset="0"/>
                <a:cs typeface="Arial" panose="020B0604020202020204" pitchFamily="34" charset="0"/>
              </a:rPr>
              <a:t>3745-2010: </a:t>
            </a:r>
            <a:r>
              <a:rPr lang="en-US" sz="3200" b="0" spc="-215" dirty="0">
                <a:solidFill>
                  <a:schemeClr val="bg1"/>
                </a:solidFill>
                <a:latin typeface="Arial" panose="020B0604020202020204" pitchFamily="34" charset="0"/>
                <a:cs typeface="Arial" panose="020B0604020202020204" pitchFamily="34" charset="0"/>
              </a:rPr>
              <a:t>Planning </a:t>
            </a:r>
            <a:r>
              <a:rPr lang="en-US" sz="3200" b="0" spc="-85" dirty="0">
                <a:solidFill>
                  <a:schemeClr val="bg1"/>
                </a:solidFill>
                <a:latin typeface="Arial" panose="020B0604020202020204" pitchFamily="34" charset="0"/>
                <a:cs typeface="Arial" panose="020B0604020202020204" pitchFamily="34" charset="0"/>
              </a:rPr>
              <a:t>for </a:t>
            </a:r>
            <a:r>
              <a:rPr lang="en-US" sz="3200" b="0" spc="-225" dirty="0">
                <a:solidFill>
                  <a:schemeClr val="bg1"/>
                </a:solidFill>
                <a:latin typeface="Arial" panose="020B0604020202020204" pitchFamily="34" charset="0"/>
                <a:cs typeface="Arial" panose="020B0604020202020204" pitchFamily="34" charset="0"/>
              </a:rPr>
              <a:t>emergencies </a:t>
            </a:r>
            <a:r>
              <a:rPr lang="en-US" sz="3200" b="0" spc="-145" dirty="0">
                <a:solidFill>
                  <a:schemeClr val="bg1"/>
                </a:solidFill>
                <a:latin typeface="Arial" panose="020B0604020202020204" pitchFamily="34" charset="0"/>
                <a:cs typeface="Arial" panose="020B0604020202020204" pitchFamily="34" charset="0"/>
              </a:rPr>
              <a:t>in</a:t>
            </a:r>
            <a:r>
              <a:rPr lang="en-US" sz="3200" b="0" spc="-120" dirty="0">
                <a:solidFill>
                  <a:schemeClr val="bg1"/>
                </a:solidFill>
                <a:latin typeface="Arial" panose="020B0604020202020204" pitchFamily="34" charset="0"/>
                <a:cs typeface="Arial" panose="020B0604020202020204" pitchFamily="34" charset="0"/>
              </a:rPr>
              <a:t> </a:t>
            </a:r>
            <a:r>
              <a:rPr lang="en-US" sz="3200" b="0" spc="-105" dirty="0">
                <a:solidFill>
                  <a:schemeClr val="bg1"/>
                </a:solidFill>
                <a:latin typeface="Arial" panose="020B0604020202020204" pitchFamily="34" charset="0"/>
                <a:cs typeface="Arial" panose="020B0604020202020204" pitchFamily="34" charset="0"/>
              </a:rPr>
              <a:t>facilities</a:t>
            </a:r>
          </a:p>
        </p:txBody>
      </p:sp>
      <p:sp>
        <p:nvSpPr>
          <p:cNvPr id="66" name="object 7">
            <a:extLst>
              <a:ext uri="{FF2B5EF4-FFF2-40B4-BE49-F238E27FC236}">
                <a16:creationId xmlns:a16="http://schemas.microsoft.com/office/drawing/2014/main" id="{0997D182-C56F-4F96-BE85-435E75DA16DA}"/>
              </a:ext>
            </a:extLst>
          </p:cNvPr>
          <p:cNvSpPr txBox="1"/>
          <p:nvPr/>
        </p:nvSpPr>
        <p:spPr>
          <a:xfrm>
            <a:off x="6563282" y="6997306"/>
            <a:ext cx="8823960" cy="505908"/>
          </a:xfrm>
          <a:prstGeom prst="rect">
            <a:avLst/>
          </a:prstGeom>
          <a:noFill/>
        </p:spPr>
        <p:txBody>
          <a:bodyPr vert="horz" wrap="square" lIns="0" tIns="13335" rIns="0" bIns="0" rtlCol="0">
            <a:spAutoFit/>
          </a:bodyPr>
          <a:lstStyle/>
          <a:p>
            <a:pPr marL="4445">
              <a:spcBef>
                <a:spcPts val="105"/>
              </a:spcBef>
            </a:pPr>
            <a:r>
              <a:rPr lang="en-US" sz="3200" b="0" spc="-320" dirty="0">
                <a:solidFill>
                  <a:schemeClr val="bg1"/>
                </a:solidFill>
                <a:latin typeface="Arial"/>
                <a:cs typeface="Arial"/>
              </a:rPr>
              <a:t>QLD </a:t>
            </a:r>
            <a:r>
              <a:rPr lang="en-US" sz="3200" b="0" spc="-315" dirty="0">
                <a:solidFill>
                  <a:schemeClr val="bg1"/>
                </a:solidFill>
                <a:latin typeface="Arial"/>
                <a:cs typeface="Arial"/>
              </a:rPr>
              <a:t>BFSR-2008: </a:t>
            </a:r>
            <a:r>
              <a:rPr lang="en-US" sz="3200" b="0" spc="-215" dirty="0">
                <a:solidFill>
                  <a:schemeClr val="bg1"/>
                </a:solidFill>
                <a:latin typeface="Arial"/>
                <a:cs typeface="Arial"/>
              </a:rPr>
              <a:t>Building Fire Safety Regulation</a:t>
            </a:r>
            <a:endParaRPr lang="en-US" sz="3200" b="0" spc="-105" dirty="0">
              <a:solidFill>
                <a:schemeClr val="bg1"/>
              </a:solidFill>
              <a:latin typeface="Arial"/>
              <a:cs typeface="Arial"/>
            </a:endParaRPr>
          </a:p>
        </p:txBody>
      </p:sp>
      <p:sp>
        <p:nvSpPr>
          <p:cNvPr id="68" name="object 7">
            <a:extLst>
              <a:ext uri="{FF2B5EF4-FFF2-40B4-BE49-F238E27FC236}">
                <a16:creationId xmlns:a16="http://schemas.microsoft.com/office/drawing/2014/main" id="{35CDFA94-B83F-463F-B819-A06230DAAC89}"/>
              </a:ext>
            </a:extLst>
          </p:cNvPr>
          <p:cNvSpPr txBox="1"/>
          <p:nvPr/>
        </p:nvSpPr>
        <p:spPr>
          <a:xfrm>
            <a:off x="6563282" y="6373919"/>
            <a:ext cx="8823960" cy="505908"/>
          </a:xfrm>
          <a:prstGeom prst="rect">
            <a:avLst/>
          </a:prstGeom>
          <a:noFill/>
        </p:spPr>
        <p:txBody>
          <a:bodyPr vert="horz" wrap="square" lIns="0" tIns="13335" rIns="0" bIns="0" rtlCol="0">
            <a:spAutoFit/>
          </a:bodyPr>
          <a:lstStyle/>
          <a:p>
            <a:pPr marL="4445">
              <a:spcBef>
                <a:spcPts val="105"/>
              </a:spcBef>
            </a:pPr>
            <a:r>
              <a:rPr lang="en-AU" sz="3200" b="0" spc="-455" dirty="0">
                <a:solidFill>
                  <a:schemeClr val="bg1"/>
                </a:solidFill>
                <a:latin typeface="Arial"/>
                <a:cs typeface="Arial"/>
              </a:rPr>
              <a:t>AS </a:t>
            </a:r>
            <a:r>
              <a:rPr lang="en-AU" sz="3200" spc="-225" dirty="0">
                <a:solidFill>
                  <a:schemeClr val="bg1"/>
                </a:solidFill>
                <a:latin typeface="Arial"/>
                <a:cs typeface="Arial"/>
              </a:rPr>
              <a:t>4083-2010</a:t>
            </a:r>
            <a:r>
              <a:rPr lang="en-AU" sz="3200" b="0" spc="-225" dirty="0">
                <a:solidFill>
                  <a:schemeClr val="bg1"/>
                </a:solidFill>
                <a:latin typeface="Arial"/>
                <a:cs typeface="Arial"/>
              </a:rPr>
              <a:t>: </a:t>
            </a:r>
            <a:r>
              <a:rPr lang="en-US" sz="3200" b="0" spc="-215" dirty="0">
                <a:solidFill>
                  <a:schemeClr val="bg1"/>
                </a:solidFill>
                <a:latin typeface="Arial"/>
                <a:cs typeface="Arial"/>
              </a:rPr>
              <a:t>Planning </a:t>
            </a:r>
            <a:r>
              <a:rPr lang="en-US" sz="3200" b="0" spc="-85" dirty="0">
                <a:solidFill>
                  <a:schemeClr val="bg1"/>
                </a:solidFill>
                <a:latin typeface="Arial"/>
                <a:cs typeface="Arial"/>
              </a:rPr>
              <a:t>for </a:t>
            </a:r>
            <a:r>
              <a:rPr lang="en-US" sz="3200" b="0" spc="-225" dirty="0">
                <a:solidFill>
                  <a:schemeClr val="bg1"/>
                </a:solidFill>
                <a:latin typeface="Arial"/>
                <a:cs typeface="Arial"/>
              </a:rPr>
              <a:t>emergencies </a:t>
            </a:r>
            <a:r>
              <a:rPr lang="en-US" sz="3200" b="0" spc="-145" dirty="0">
                <a:solidFill>
                  <a:schemeClr val="bg1"/>
                </a:solidFill>
                <a:latin typeface="Arial"/>
                <a:cs typeface="Arial"/>
              </a:rPr>
              <a:t>in</a:t>
            </a:r>
            <a:r>
              <a:rPr lang="en-US" sz="3200" b="0" spc="-120" dirty="0">
                <a:solidFill>
                  <a:schemeClr val="bg1"/>
                </a:solidFill>
                <a:latin typeface="Arial"/>
                <a:cs typeface="Arial"/>
              </a:rPr>
              <a:t> </a:t>
            </a:r>
            <a:r>
              <a:rPr lang="en-US" sz="3200" b="0" spc="-105" dirty="0">
                <a:solidFill>
                  <a:schemeClr val="bg1"/>
                </a:solidFill>
                <a:latin typeface="Arial"/>
                <a:cs typeface="Arial"/>
              </a:rPr>
              <a:t>healthcare</a:t>
            </a:r>
          </a:p>
        </p:txBody>
      </p:sp>
      <p:cxnSp>
        <p:nvCxnSpPr>
          <p:cNvPr id="4" name="Straight Connector 3">
            <a:extLst>
              <a:ext uri="{FF2B5EF4-FFF2-40B4-BE49-F238E27FC236}">
                <a16:creationId xmlns:a16="http://schemas.microsoft.com/office/drawing/2014/main" id="{FBF085E8-9C66-43D0-A2C9-F1B27D5655F0}"/>
              </a:ext>
            </a:extLst>
          </p:cNvPr>
          <p:cNvCxnSpPr>
            <a:cxnSpLocks/>
          </p:cNvCxnSpPr>
          <p:nvPr/>
        </p:nvCxnSpPr>
        <p:spPr>
          <a:xfrm flipH="1">
            <a:off x="10087429" y="2190500"/>
            <a:ext cx="4530" cy="28459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Table 11">
            <a:extLst>
              <a:ext uri="{FF2B5EF4-FFF2-40B4-BE49-F238E27FC236}">
                <a16:creationId xmlns:a16="http://schemas.microsoft.com/office/drawing/2014/main" id="{1233615F-B08E-4057-86D5-DBD349FBF2C8}"/>
              </a:ext>
            </a:extLst>
          </p:cNvPr>
          <p:cNvGraphicFramePr>
            <a:graphicFrameLocks noGrp="1"/>
          </p:cNvGraphicFramePr>
          <p:nvPr>
            <p:extLst>
              <p:ext uri="{D42A27DB-BD31-4B8C-83A1-F6EECF244321}">
                <p14:modId xmlns:p14="http://schemas.microsoft.com/office/powerpoint/2010/main" val="641489216"/>
              </p:ext>
            </p:extLst>
          </p:nvPr>
        </p:nvGraphicFramePr>
        <p:xfrm>
          <a:off x="5176314" y="8158213"/>
          <a:ext cx="9471813" cy="2542540"/>
        </p:xfrm>
        <a:graphic>
          <a:graphicData uri="http://schemas.openxmlformats.org/drawingml/2006/table">
            <a:tbl>
              <a:tblPr firstRow="1" bandRow="1">
                <a:tableStyleId>{5C22544A-7EE6-4342-B048-85BDC9FD1C3A}</a:tableStyleId>
              </a:tblPr>
              <a:tblGrid>
                <a:gridCol w="3157271">
                  <a:extLst>
                    <a:ext uri="{9D8B030D-6E8A-4147-A177-3AD203B41FA5}">
                      <a16:colId xmlns:a16="http://schemas.microsoft.com/office/drawing/2014/main" val="2368950998"/>
                    </a:ext>
                  </a:extLst>
                </a:gridCol>
                <a:gridCol w="3157271">
                  <a:extLst>
                    <a:ext uri="{9D8B030D-6E8A-4147-A177-3AD203B41FA5}">
                      <a16:colId xmlns:a16="http://schemas.microsoft.com/office/drawing/2014/main" val="3577194738"/>
                    </a:ext>
                  </a:extLst>
                </a:gridCol>
                <a:gridCol w="3157271">
                  <a:extLst>
                    <a:ext uri="{9D8B030D-6E8A-4147-A177-3AD203B41FA5}">
                      <a16:colId xmlns:a16="http://schemas.microsoft.com/office/drawing/2014/main" val="2837754116"/>
                    </a:ext>
                  </a:extLst>
                </a:gridCol>
              </a:tblGrid>
              <a:tr h="370840">
                <a:tc>
                  <a:txBody>
                    <a:bodyPr/>
                    <a:lstStyle/>
                    <a:p>
                      <a:endParaRPr lang="en-US" dirty="0">
                        <a:highlight>
                          <a:srgbClr val="314060"/>
                        </a:highlight>
                      </a:endParaRPr>
                    </a:p>
                    <a:p>
                      <a:endParaRPr lang="en-AU" dirty="0">
                        <a:highlight>
                          <a:srgbClr val="314060"/>
                        </a:highlight>
                      </a:endParaRPr>
                    </a:p>
                    <a:p>
                      <a:endParaRPr lang="en-AU" dirty="0">
                        <a:highlight>
                          <a:srgbClr val="314060"/>
                        </a:highlight>
                      </a:endParaRPr>
                    </a:p>
                    <a:p>
                      <a:endParaRPr lang="en-AU" dirty="0">
                        <a:highlight>
                          <a:srgbClr val="314060"/>
                        </a:highlight>
                      </a:endParaRPr>
                    </a:p>
                    <a:p>
                      <a:endParaRPr lang="en-AU" dirty="0">
                        <a:highlight>
                          <a:srgbClr val="314060"/>
                        </a:highlight>
                      </a:endParaRPr>
                    </a:p>
                  </a:txBody>
                  <a:tcPr>
                    <a:solidFill>
                      <a:srgbClr val="314060"/>
                    </a:solidFill>
                  </a:tcPr>
                </a:tc>
                <a:tc>
                  <a:txBody>
                    <a:bodyPr/>
                    <a:lstStyle/>
                    <a:p>
                      <a:endParaRPr lang="en-AU" dirty="0">
                        <a:highlight>
                          <a:srgbClr val="314060"/>
                        </a:highlight>
                      </a:endParaRPr>
                    </a:p>
                  </a:txBody>
                  <a:tcPr>
                    <a:solidFill>
                      <a:srgbClr val="314060"/>
                    </a:solidFill>
                  </a:tcPr>
                </a:tc>
                <a:tc>
                  <a:txBody>
                    <a:bodyPr/>
                    <a:lstStyle/>
                    <a:p>
                      <a:endParaRPr lang="en-AU" dirty="0">
                        <a:highlight>
                          <a:srgbClr val="314060"/>
                        </a:highlight>
                      </a:endParaRPr>
                    </a:p>
                  </a:txBody>
                  <a:tcPr>
                    <a:solidFill>
                      <a:srgbClr val="314060"/>
                    </a:solidFill>
                  </a:tcPr>
                </a:tc>
                <a:extLst>
                  <a:ext uri="{0D108BD9-81ED-4DB2-BD59-A6C34878D82A}">
                    <a16:rowId xmlns:a16="http://schemas.microsoft.com/office/drawing/2014/main" val="527945308"/>
                  </a:ext>
                </a:extLst>
              </a:tr>
              <a:tr h="370840">
                <a:tc>
                  <a:txBody>
                    <a:bodyPr/>
                    <a:lstStyle/>
                    <a:p>
                      <a:pPr marL="151765" algn="ctr">
                        <a:lnSpc>
                          <a:spcPct val="100000"/>
                        </a:lnSpc>
                        <a:spcBef>
                          <a:spcPts val="114"/>
                        </a:spcBef>
                      </a:pPr>
                      <a:r>
                        <a:rPr lang="en-US" sz="2800" b="1" spc="-210" dirty="0">
                          <a:solidFill>
                            <a:srgbClr val="314060"/>
                          </a:solidFill>
                          <a:latin typeface="Trebuchet MS"/>
                          <a:cs typeface="Trebuchet MS"/>
                        </a:rPr>
                        <a:t>Duration</a:t>
                      </a:r>
                    </a:p>
                    <a:p>
                      <a:pPr marL="151765" algn="ctr">
                        <a:lnSpc>
                          <a:spcPct val="100000"/>
                        </a:lnSpc>
                        <a:spcBef>
                          <a:spcPts val="114"/>
                        </a:spcBef>
                      </a:pPr>
                      <a:r>
                        <a:rPr lang="en-US" sz="1800" spc="-210" dirty="0">
                          <a:solidFill>
                            <a:srgbClr val="314060"/>
                          </a:solidFill>
                          <a:latin typeface="Arial" panose="020B0604020202020204" pitchFamily="34" charset="0"/>
                          <a:cs typeface="Arial" panose="020B0604020202020204" pitchFamily="34" charset="0"/>
                        </a:rPr>
                        <a:t>15 – 20 Min</a:t>
                      </a:r>
                      <a:endParaRPr lang="en-US" sz="1800" dirty="0">
                        <a:solidFill>
                          <a:srgbClr val="314060"/>
                        </a:solidFill>
                        <a:latin typeface="Arial" panose="020B0604020202020204" pitchFamily="34" charset="0"/>
                        <a:cs typeface="Arial" panose="020B0604020202020204" pitchFamily="34" charset="0"/>
                      </a:endParaRPr>
                    </a:p>
                  </a:txBody>
                  <a:tcPr/>
                </a:tc>
                <a:tc>
                  <a:txBody>
                    <a:bodyPr/>
                    <a:lstStyle/>
                    <a:p>
                      <a:pPr algn="ctr">
                        <a:lnSpc>
                          <a:spcPct val="100000"/>
                        </a:lnSpc>
                        <a:spcBef>
                          <a:spcPts val="114"/>
                        </a:spcBef>
                      </a:pPr>
                      <a:r>
                        <a:rPr lang="en-AU" sz="2800" b="1" spc="-180" dirty="0">
                          <a:solidFill>
                            <a:srgbClr val="314060"/>
                          </a:solidFill>
                          <a:latin typeface="Trebuchet MS"/>
                          <a:cs typeface="Trebuchet MS"/>
                        </a:rPr>
                        <a:t>Location</a:t>
                      </a:r>
                      <a:endParaRPr lang="en-AU" sz="2800" b="1" dirty="0">
                        <a:solidFill>
                          <a:srgbClr val="314060"/>
                        </a:solidFill>
                        <a:latin typeface="Trebuchet MS"/>
                        <a:cs typeface="Trebuchet MS"/>
                      </a:endParaRPr>
                    </a:p>
                    <a:p>
                      <a:pPr algn="ctr">
                        <a:lnSpc>
                          <a:spcPct val="100000"/>
                        </a:lnSpc>
                        <a:spcBef>
                          <a:spcPts val="114"/>
                        </a:spcBef>
                      </a:pPr>
                      <a:r>
                        <a:rPr lang="en-AU" sz="1800" spc="-120" dirty="0">
                          <a:solidFill>
                            <a:srgbClr val="314060"/>
                          </a:solidFill>
                          <a:latin typeface="Arial"/>
                          <a:cs typeface="Arial"/>
                        </a:rPr>
                        <a:t>PlanSafe </a:t>
                      </a:r>
                      <a:r>
                        <a:rPr lang="en-AU" sz="1800" spc="-60" dirty="0">
                          <a:solidFill>
                            <a:srgbClr val="314060"/>
                          </a:solidFill>
                          <a:latin typeface="Arial"/>
                          <a:cs typeface="Arial"/>
                        </a:rPr>
                        <a:t>online learning </a:t>
                      </a:r>
                      <a:endParaRPr lang="en-AU" sz="1800" dirty="0">
                        <a:solidFill>
                          <a:srgbClr val="314060"/>
                        </a:solidFill>
                        <a:latin typeface="Arial"/>
                        <a:cs typeface="Arial"/>
                      </a:endParaRPr>
                    </a:p>
                  </a:txBody>
                  <a:tcPr/>
                </a:tc>
                <a:tc>
                  <a:txBody>
                    <a:bodyPr/>
                    <a:lstStyle/>
                    <a:p>
                      <a:pPr marL="1905" algn="ctr">
                        <a:lnSpc>
                          <a:spcPct val="100000"/>
                        </a:lnSpc>
                        <a:spcBef>
                          <a:spcPts val="114"/>
                        </a:spcBef>
                      </a:pPr>
                      <a:r>
                        <a:rPr lang="en-US" sz="2800" b="1" spc="-195" dirty="0">
                          <a:solidFill>
                            <a:srgbClr val="314060"/>
                          </a:solidFill>
                          <a:latin typeface="Trebuchet MS"/>
                          <a:cs typeface="Trebuchet MS"/>
                        </a:rPr>
                        <a:t>Certification</a:t>
                      </a:r>
                    </a:p>
                    <a:p>
                      <a:pPr marL="1905" algn="ctr">
                        <a:lnSpc>
                          <a:spcPct val="100000"/>
                        </a:lnSpc>
                        <a:spcBef>
                          <a:spcPts val="114"/>
                        </a:spcBef>
                      </a:pPr>
                      <a:r>
                        <a:rPr lang="en-US" sz="1800" dirty="0">
                          <a:solidFill>
                            <a:srgbClr val="314060"/>
                          </a:solidFill>
                          <a:latin typeface="Arial" panose="020B0604020202020204" pitchFamily="34" charset="0"/>
                          <a:cs typeface="Arial" panose="020B0604020202020204" pitchFamily="34" charset="0"/>
                        </a:rPr>
                        <a:t>A statement of online completion</a:t>
                      </a:r>
                    </a:p>
                  </a:txBody>
                  <a:tcPr/>
                </a:tc>
                <a:extLst>
                  <a:ext uri="{0D108BD9-81ED-4DB2-BD59-A6C34878D82A}">
                    <a16:rowId xmlns:a16="http://schemas.microsoft.com/office/drawing/2014/main" val="320708784"/>
                  </a:ext>
                </a:extLst>
              </a:tr>
            </a:tbl>
          </a:graphicData>
        </a:graphic>
      </p:graphicFrame>
      <p:pic>
        <p:nvPicPr>
          <p:cNvPr id="7" name="Picture 6" descr="Icon&#10;&#10;Description automatically generated">
            <a:extLst>
              <a:ext uri="{FF2B5EF4-FFF2-40B4-BE49-F238E27FC236}">
                <a16:creationId xmlns:a16="http://schemas.microsoft.com/office/drawing/2014/main" id="{8888A8FD-9F33-4B23-853A-EC4741F2B1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6296" y="7907170"/>
            <a:ext cx="1858966" cy="1890683"/>
          </a:xfrm>
          <a:prstGeom prst="rect">
            <a:avLst/>
          </a:prstGeom>
        </p:spPr>
      </p:pic>
      <p:grpSp>
        <p:nvGrpSpPr>
          <p:cNvPr id="25" name="Group 24">
            <a:extLst>
              <a:ext uri="{FF2B5EF4-FFF2-40B4-BE49-F238E27FC236}">
                <a16:creationId xmlns:a16="http://schemas.microsoft.com/office/drawing/2014/main" id="{23DA8169-ED1F-4971-83B9-C5A1ECE0680C}"/>
              </a:ext>
            </a:extLst>
          </p:cNvPr>
          <p:cNvGrpSpPr/>
          <p:nvPr/>
        </p:nvGrpSpPr>
        <p:grpSpPr>
          <a:xfrm>
            <a:off x="6036356" y="8090105"/>
            <a:ext cx="7478019" cy="1762428"/>
            <a:chOff x="10782703" y="7362260"/>
            <a:chExt cx="7478019" cy="1762428"/>
          </a:xfrm>
        </p:grpSpPr>
        <p:pic>
          <p:nvPicPr>
            <p:cNvPr id="12" name="Picture 11" descr="Icon&#10;&#10;Description automatically generated">
              <a:extLst>
                <a:ext uri="{FF2B5EF4-FFF2-40B4-BE49-F238E27FC236}">
                  <a16:creationId xmlns:a16="http://schemas.microsoft.com/office/drawing/2014/main" id="{01E8FBCD-BABE-421F-88E3-95F983701B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82703" y="7362260"/>
              <a:ext cx="1762428" cy="1762428"/>
            </a:xfrm>
            <a:prstGeom prst="rect">
              <a:avLst/>
            </a:prstGeom>
          </p:spPr>
        </p:pic>
        <p:sp>
          <p:nvSpPr>
            <p:cNvPr id="46" name="object 9">
              <a:extLst>
                <a:ext uri="{FF2B5EF4-FFF2-40B4-BE49-F238E27FC236}">
                  <a16:creationId xmlns:a16="http://schemas.microsoft.com/office/drawing/2014/main" id="{1A6D1A64-529C-41C8-B57F-089E12713D94}"/>
                </a:ext>
              </a:extLst>
            </p:cNvPr>
            <p:cNvSpPr/>
            <p:nvPr/>
          </p:nvSpPr>
          <p:spPr>
            <a:xfrm>
              <a:off x="17479667" y="7654239"/>
              <a:ext cx="781055" cy="1178470"/>
            </a:xfrm>
            <a:custGeom>
              <a:avLst/>
              <a:gdLst/>
              <a:ahLst/>
              <a:cxnLst/>
              <a:rect l="l" t="t" r="r" b="b"/>
              <a:pathLst>
                <a:path w="638175" h="929640">
                  <a:moveTo>
                    <a:pt x="295656" y="781469"/>
                  </a:moveTo>
                  <a:lnTo>
                    <a:pt x="177609" y="663359"/>
                  </a:lnTo>
                  <a:lnTo>
                    <a:pt x="30518" y="811491"/>
                  </a:lnTo>
                  <a:lnTo>
                    <a:pt x="135140" y="823912"/>
                  </a:lnTo>
                  <a:lnTo>
                    <a:pt x="147561" y="929551"/>
                  </a:lnTo>
                  <a:lnTo>
                    <a:pt x="295656" y="781469"/>
                  </a:lnTo>
                  <a:close/>
                </a:path>
                <a:path w="638175" h="929640">
                  <a:moveTo>
                    <a:pt x="525589" y="316395"/>
                  </a:moveTo>
                  <a:lnTo>
                    <a:pt x="520128" y="268897"/>
                  </a:lnTo>
                  <a:lnTo>
                    <a:pt x="504545" y="225298"/>
                  </a:lnTo>
                  <a:lnTo>
                    <a:pt x="480098" y="186842"/>
                  </a:lnTo>
                  <a:lnTo>
                    <a:pt x="448017" y="154762"/>
                  </a:lnTo>
                  <a:lnTo>
                    <a:pt x="409562" y="130314"/>
                  </a:lnTo>
                  <a:lnTo>
                    <a:pt x="365963" y="114731"/>
                  </a:lnTo>
                  <a:lnTo>
                    <a:pt x="318465" y="109270"/>
                  </a:lnTo>
                  <a:lnTo>
                    <a:pt x="270979" y="114731"/>
                  </a:lnTo>
                  <a:lnTo>
                    <a:pt x="227380" y="130314"/>
                  </a:lnTo>
                  <a:lnTo>
                    <a:pt x="188912" y="154762"/>
                  </a:lnTo>
                  <a:lnTo>
                    <a:pt x="156845" y="186842"/>
                  </a:lnTo>
                  <a:lnTo>
                    <a:pt x="132397" y="225298"/>
                  </a:lnTo>
                  <a:lnTo>
                    <a:pt x="116814" y="268897"/>
                  </a:lnTo>
                  <a:lnTo>
                    <a:pt x="111340" y="316395"/>
                  </a:lnTo>
                  <a:lnTo>
                    <a:pt x="116814" y="363893"/>
                  </a:lnTo>
                  <a:lnTo>
                    <a:pt x="132397" y="407492"/>
                  </a:lnTo>
                  <a:lnTo>
                    <a:pt x="156845" y="445960"/>
                  </a:lnTo>
                  <a:lnTo>
                    <a:pt x="188912" y="478040"/>
                  </a:lnTo>
                  <a:lnTo>
                    <a:pt x="227380" y="502488"/>
                  </a:lnTo>
                  <a:lnTo>
                    <a:pt x="270979" y="518071"/>
                  </a:lnTo>
                  <a:lnTo>
                    <a:pt x="318465" y="523544"/>
                  </a:lnTo>
                  <a:lnTo>
                    <a:pt x="365963" y="518071"/>
                  </a:lnTo>
                  <a:lnTo>
                    <a:pt x="409562" y="502488"/>
                  </a:lnTo>
                  <a:lnTo>
                    <a:pt x="448017" y="478040"/>
                  </a:lnTo>
                  <a:lnTo>
                    <a:pt x="480098" y="445960"/>
                  </a:lnTo>
                  <a:lnTo>
                    <a:pt x="504545" y="407492"/>
                  </a:lnTo>
                  <a:lnTo>
                    <a:pt x="520128" y="363893"/>
                  </a:lnTo>
                  <a:lnTo>
                    <a:pt x="525589" y="316395"/>
                  </a:lnTo>
                  <a:close/>
                </a:path>
                <a:path w="638175" h="929640">
                  <a:moveTo>
                    <a:pt x="606361" y="811479"/>
                  </a:moveTo>
                  <a:lnTo>
                    <a:pt x="443788" y="647827"/>
                  </a:lnTo>
                  <a:lnTo>
                    <a:pt x="431622" y="651446"/>
                  </a:lnTo>
                  <a:lnTo>
                    <a:pt x="418782" y="651967"/>
                  </a:lnTo>
                  <a:lnTo>
                    <a:pt x="405765" y="650163"/>
                  </a:lnTo>
                  <a:lnTo>
                    <a:pt x="393026" y="646798"/>
                  </a:lnTo>
                  <a:lnTo>
                    <a:pt x="383717" y="642645"/>
                  </a:lnTo>
                  <a:lnTo>
                    <a:pt x="382651" y="642645"/>
                  </a:lnTo>
                  <a:lnTo>
                    <a:pt x="377494" y="639559"/>
                  </a:lnTo>
                  <a:lnTo>
                    <a:pt x="366864" y="650138"/>
                  </a:lnTo>
                  <a:lnTo>
                    <a:pt x="355206" y="660006"/>
                  </a:lnTo>
                  <a:lnTo>
                    <a:pt x="337350" y="669480"/>
                  </a:lnTo>
                  <a:lnTo>
                    <a:pt x="313270" y="673722"/>
                  </a:lnTo>
                  <a:lnTo>
                    <a:pt x="298767" y="672363"/>
                  </a:lnTo>
                  <a:lnTo>
                    <a:pt x="285051" y="668286"/>
                  </a:lnTo>
                  <a:lnTo>
                    <a:pt x="272491" y="661492"/>
                  </a:lnTo>
                  <a:lnTo>
                    <a:pt x="261493" y="651979"/>
                  </a:lnTo>
                  <a:lnTo>
                    <a:pt x="254241" y="644740"/>
                  </a:lnTo>
                  <a:lnTo>
                    <a:pt x="248678" y="641858"/>
                  </a:lnTo>
                  <a:lnTo>
                    <a:pt x="243103" y="642658"/>
                  </a:lnTo>
                  <a:lnTo>
                    <a:pt x="237934" y="645020"/>
                  </a:lnTo>
                  <a:lnTo>
                    <a:pt x="226288" y="649884"/>
                  </a:lnTo>
                  <a:lnTo>
                    <a:pt x="217970" y="651979"/>
                  </a:lnTo>
                  <a:lnTo>
                    <a:pt x="210718" y="651979"/>
                  </a:lnTo>
                  <a:lnTo>
                    <a:pt x="488302" y="929551"/>
                  </a:lnTo>
                  <a:lnTo>
                    <a:pt x="501751" y="823899"/>
                  </a:lnTo>
                  <a:lnTo>
                    <a:pt x="606361" y="811479"/>
                  </a:lnTo>
                  <a:close/>
                </a:path>
                <a:path w="638175" h="929640">
                  <a:moveTo>
                    <a:pt x="637997" y="318998"/>
                  </a:moveTo>
                  <a:lnTo>
                    <a:pt x="634504" y="301104"/>
                  </a:lnTo>
                  <a:lnTo>
                    <a:pt x="624014" y="285343"/>
                  </a:lnTo>
                  <a:lnTo>
                    <a:pt x="615683" y="274053"/>
                  </a:lnTo>
                  <a:lnTo>
                    <a:pt x="611060" y="261010"/>
                  </a:lnTo>
                  <a:lnTo>
                    <a:pt x="610311" y="247180"/>
                  </a:lnTo>
                  <a:lnTo>
                    <a:pt x="613638" y="233553"/>
                  </a:lnTo>
                  <a:lnTo>
                    <a:pt x="617461" y="214807"/>
                  </a:lnTo>
                  <a:lnTo>
                    <a:pt x="613905" y="197040"/>
                  </a:lnTo>
                  <a:lnTo>
                    <a:pt x="603758" y="181991"/>
                  </a:lnTo>
                  <a:lnTo>
                    <a:pt x="587781" y="171424"/>
                  </a:lnTo>
                  <a:lnTo>
                    <a:pt x="575805" y="164172"/>
                  </a:lnTo>
                  <a:lnTo>
                    <a:pt x="566661" y="153809"/>
                  </a:lnTo>
                  <a:lnTo>
                    <a:pt x="560806" y="141122"/>
                  </a:lnTo>
                  <a:lnTo>
                    <a:pt x="558761" y="126873"/>
                  </a:lnTo>
                  <a:lnTo>
                    <a:pt x="557733" y="121920"/>
                  </a:lnTo>
                  <a:lnTo>
                    <a:pt x="557733" y="316420"/>
                  </a:lnTo>
                  <a:lnTo>
                    <a:pt x="552843" y="364464"/>
                  </a:lnTo>
                  <a:lnTo>
                    <a:pt x="538848" y="409295"/>
                  </a:lnTo>
                  <a:lnTo>
                    <a:pt x="516712" y="449922"/>
                  </a:lnTo>
                  <a:lnTo>
                    <a:pt x="487438" y="485368"/>
                  </a:lnTo>
                  <a:lnTo>
                    <a:pt x="451993" y="514642"/>
                  </a:lnTo>
                  <a:lnTo>
                    <a:pt x="411365" y="536778"/>
                  </a:lnTo>
                  <a:lnTo>
                    <a:pt x="366534" y="550773"/>
                  </a:lnTo>
                  <a:lnTo>
                    <a:pt x="318490" y="555663"/>
                  </a:lnTo>
                  <a:lnTo>
                    <a:pt x="270446" y="550773"/>
                  </a:lnTo>
                  <a:lnTo>
                    <a:pt x="225602" y="536778"/>
                  </a:lnTo>
                  <a:lnTo>
                    <a:pt x="184975" y="514642"/>
                  </a:lnTo>
                  <a:lnTo>
                    <a:pt x="149517" y="485368"/>
                  </a:lnTo>
                  <a:lnTo>
                    <a:pt x="120230" y="449922"/>
                  </a:lnTo>
                  <a:lnTo>
                    <a:pt x="98094" y="409295"/>
                  </a:lnTo>
                  <a:lnTo>
                    <a:pt x="84099" y="364464"/>
                  </a:lnTo>
                  <a:lnTo>
                    <a:pt x="79209" y="316420"/>
                  </a:lnTo>
                  <a:lnTo>
                    <a:pt x="84099" y="268376"/>
                  </a:lnTo>
                  <a:lnTo>
                    <a:pt x="98094" y="223532"/>
                  </a:lnTo>
                  <a:lnTo>
                    <a:pt x="120230" y="182905"/>
                  </a:lnTo>
                  <a:lnTo>
                    <a:pt x="149517" y="147447"/>
                  </a:lnTo>
                  <a:lnTo>
                    <a:pt x="184975" y="118160"/>
                  </a:lnTo>
                  <a:lnTo>
                    <a:pt x="225602" y="96024"/>
                  </a:lnTo>
                  <a:lnTo>
                    <a:pt x="270446" y="82029"/>
                  </a:lnTo>
                  <a:lnTo>
                    <a:pt x="318490" y="77139"/>
                  </a:lnTo>
                  <a:lnTo>
                    <a:pt x="366534" y="82029"/>
                  </a:lnTo>
                  <a:lnTo>
                    <a:pt x="411365" y="96024"/>
                  </a:lnTo>
                  <a:lnTo>
                    <a:pt x="451993" y="118160"/>
                  </a:lnTo>
                  <a:lnTo>
                    <a:pt x="487438" y="147447"/>
                  </a:lnTo>
                  <a:lnTo>
                    <a:pt x="516712" y="182905"/>
                  </a:lnTo>
                  <a:lnTo>
                    <a:pt x="538848" y="223532"/>
                  </a:lnTo>
                  <a:lnTo>
                    <a:pt x="552843" y="268376"/>
                  </a:lnTo>
                  <a:lnTo>
                    <a:pt x="557733" y="316420"/>
                  </a:lnTo>
                  <a:lnTo>
                    <a:pt x="557733" y="121920"/>
                  </a:lnTo>
                  <a:lnTo>
                    <a:pt x="529488" y="83032"/>
                  </a:lnTo>
                  <a:lnTo>
                    <a:pt x="497027" y="77177"/>
                  </a:lnTo>
                  <a:lnTo>
                    <a:pt x="484568" y="71335"/>
                  </a:lnTo>
                  <a:lnTo>
                    <a:pt x="474256" y="62191"/>
                  </a:lnTo>
                  <a:lnTo>
                    <a:pt x="466585" y="50215"/>
                  </a:lnTo>
                  <a:lnTo>
                    <a:pt x="455853" y="34683"/>
                  </a:lnTo>
                  <a:lnTo>
                    <a:pt x="445363" y="27673"/>
                  </a:lnTo>
                  <a:lnTo>
                    <a:pt x="440563" y="24472"/>
                  </a:lnTo>
                  <a:lnTo>
                    <a:pt x="422744" y="20662"/>
                  </a:lnTo>
                  <a:lnTo>
                    <a:pt x="404444" y="24320"/>
                  </a:lnTo>
                  <a:lnTo>
                    <a:pt x="390817" y="27673"/>
                  </a:lnTo>
                  <a:lnTo>
                    <a:pt x="376999" y="26936"/>
                  </a:lnTo>
                  <a:lnTo>
                    <a:pt x="363956" y="22313"/>
                  </a:lnTo>
                  <a:lnTo>
                    <a:pt x="352653" y="13995"/>
                  </a:lnTo>
                  <a:lnTo>
                    <a:pt x="336892" y="3505"/>
                  </a:lnTo>
                  <a:lnTo>
                    <a:pt x="318985" y="0"/>
                  </a:lnTo>
                  <a:lnTo>
                    <a:pt x="301091" y="3505"/>
                  </a:lnTo>
                  <a:lnTo>
                    <a:pt x="285343" y="13995"/>
                  </a:lnTo>
                  <a:lnTo>
                    <a:pt x="274040" y="22313"/>
                  </a:lnTo>
                  <a:lnTo>
                    <a:pt x="260997" y="26936"/>
                  </a:lnTo>
                  <a:lnTo>
                    <a:pt x="247167" y="27673"/>
                  </a:lnTo>
                  <a:lnTo>
                    <a:pt x="233553" y="24320"/>
                  </a:lnTo>
                  <a:lnTo>
                    <a:pt x="214807" y="20523"/>
                  </a:lnTo>
                  <a:lnTo>
                    <a:pt x="197040" y="24091"/>
                  </a:lnTo>
                  <a:lnTo>
                    <a:pt x="181978" y="34251"/>
                  </a:lnTo>
                  <a:lnTo>
                    <a:pt x="171399" y="50215"/>
                  </a:lnTo>
                  <a:lnTo>
                    <a:pt x="164147" y="62191"/>
                  </a:lnTo>
                  <a:lnTo>
                    <a:pt x="153797" y="71335"/>
                  </a:lnTo>
                  <a:lnTo>
                    <a:pt x="141122" y="77177"/>
                  </a:lnTo>
                  <a:lnTo>
                    <a:pt x="126885" y="79235"/>
                  </a:lnTo>
                  <a:lnTo>
                    <a:pt x="108508" y="83032"/>
                  </a:lnTo>
                  <a:lnTo>
                    <a:pt x="93332" y="93345"/>
                  </a:lnTo>
                  <a:lnTo>
                    <a:pt x="83019" y="108508"/>
                  </a:lnTo>
                  <a:lnTo>
                    <a:pt x="79209" y="126873"/>
                  </a:lnTo>
                  <a:lnTo>
                    <a:pt x="77152" y="140970"/>
                  </a:lnTo>
                  <a:lnTo>
                    <a:pt x="71323" y="153416"/>
                  </a:lnTo>
                  <a:lnTo>
                    <a:pt x="62179" y="163715"/>
                  </a:lnTo>
                  <a:lnTo>
                    <a:pt x="50228" y="171424"/>
                  </a:lnTo>
                  <a:lnTo>
                    <a:pt x="34671" y="182143"/>
                  </a:lnTo>
                  <a:lnTo>
                    <a:pt x="24460" y="197434"/>
                  </a:lnTo>
                  <a:lnTo>
                    <a:pt x="20662" y="215252"/>
                  </a:lnTo>
                  <a:lnTo>
                    <a:pt x="24333" y="233553"/>
                  </a:lnTo>
                  <a:lnTo>
                    <a:pt x="27660" y="247180"/>
                  </a:lnTo>
                  <a:lnTo>
                    <a:pt x="26924" y="261010"/>
                  </a:lnTo>
                  <a:lnTo>
                    <a:pt x="22301" y="274053"/>
                  </a:lnTo>
                  <a:lnTo>
                    <a:pt x="13982" y="285343"/>
                  </a:lnTo>
                  <a:lnTo>
                    <a:pt x="3492" y="301104"/>
                  </a:lnTo>
                  <a:lnTo>
                    <a:pt x="0" y="318998"/>
                  </a:lnTo>
                  <a:lnTo>
                    <a:pt x="3492" y="336892"/>
                  </a:lnTo>
                  <a:lnTo>
                    <a:pt x="13982" y="352666"/>
                  </a:lnTo>
                  <a:lnTo>
                    <a:pt x="22301" y="363956"/>
                  </a:lnTo>
                  <a:lnTo>
                    <a:pt x="26924" y="376986"/>
                  </a:lnTo>
                  <a:lnTo>
                    <a:pt x="27660" y="390804"/>
                  </a:lnTo>
                  <a:lnTo>
                    <a:pt x="24333" y="404444"/>
                  </a:lnTo>
                  <a:lnTo>
                    <a:pt x="20510" y="423189"/>
                  </a:lnTo>
                  <a:lnTo>
                    <a:pt x="24079" y="440956"/>
                  </a:lnTo>
                  <a:lnTo>
                    <a:pt x="34239" y="455993"/>
                  </a:lnTo>
                  <a:lnTo>
                    <a:pt x="50228" y="466572"/>
                  </a:lnTo>
                  <a:lnTo>
                    <a:pt x="62179" y="473837"/>
                  </a:lnTo>
                  <a:lnTo>
                    <a:pt x="71323" y="484200"/>
                  </a:lnTo>
                  <a:lnTo>
                    <a:pt x="77152" y="496874"/>
                  </a:lnTo>
                  <a:lnTo>
                    <a:pt x="79209" y="511111"/>
                  </a:lnTo>
                  <a:lnTo>
                    <a:pt x="83019" y="529488"/>
                  </a:lnTo>
                  <a:lnTo>
                    <a:pt x="93332" y="544639"/>
                  </a:lnTo>
                  <a:lnTo>
                    <a:pt x="108508" y="554951"/>
                  </a:lnTo>
                  <a:lnTo>
                    <a:pt x="126885" y="558749"/>
                  </a:lnTo>
                  <a:lnTo>
                    <a:pt x="140970" y="560806"/>
                  </a:lnTo>
                  <a:lnTo>
                    <a:pt x="153416" y="566648"/>
                  </a:lnTo>
                  <a:lnTo>
                    <a:pt x="163715" y="575805"/>
                  </a:lnTo>
                  <a:lnTo>
                    <a:pt x="171399" y="587781"/>
                  </a:lnTo>
                  <a:lnTo>
                    <a:pt x="182130" y="603313"/>
                  </a:lnTo>
                  <a:lnTo>
                    <a:pt x="197421" y="613524"/>
                  </a:lnTo>
                  <a:lnTo>
                    <a:pt x="215239" y="617321"/>
                  </a:lnTo>
                  <a:lnTo>
                    <a:pt x="233553" y="613664"/>
                  </a:lnTo>
                  <a:lnTo>
                    <a:pt x="247167" y="610336"/>
                  </a:lnTo>
                  <a:lnTo>
                    <a:pt x="260997" y="611073"/>
                  </a:lnTo>
                  <a:lnTo>
                    <a:pt x="274040" y="615696"/>
                  </a:lnTo>
                  <a:lnTo>
                    <a:pt x="285343" y="624001"/>
                  </a:lnTo>
                  <a:lnTo>
                    <a:pt x="301091" y="634492"/>
                  </a:lnTo>
                  <a:lnTo>
                    <a:pt x="318985" y="637997"/>
                  </a:lnTo>
                  <a:lnTo>
                    <a:pt x="336892" y="634492"/>
                  </a:lnTo>
                  <a:lnTo>
                    <a:pt x="352653" y="624001"/>
                  </a:lnTo>
                  <a:lnTo>
                    <a:pt x="363956" y="615696"/>
                  </a:lnTo>
                  <a:lnTo>
                    <a:pt x="376999" y="611073"/>
                  </a:lnTo>
                  <a:lnTo>
                    <a:pt x="390817" y="610336"/>
                  </a:lnTo>
                  <a:lnTo>
                    <a:pt x="404444" y="613664"/>
                  </a:lnTo>
                  <a:lnTo>
                    <a:pt x="423176" y="617474"/>
                  </a:lnTo>
                  <a:lnTo>
                    <a:pt x="466585" y="587781"/>
                  </a:lnTo>
                  <a:lnTo>
                    <a:pt x="473824" y="575805"/>
                  </a:lnTo>
                  <a:lnTo>
                    <a:pt x="484187" y="566648"/>
                  </a:lnTo>
                  <a:lnTo>
                    <a:pt x="496874" y="560806"/>
                  </a:lnTo>
                  <a:lnTo>
                    <a:pt x="511124" y="558749"/>
                  </a:lnTo>
                  <a:lnTo>
                    <a:pt x="526046" y="555663"/>
                  </a:lnTo>
                  <a:lnTo>
                    <a:pt x="554951" y="529488"/>
                  </a:lnTo>
                  <a:lnTo>
                    <a:pt x="560806" y="497027"/>
                  </a:lnTo>
                  <a:lnTo>
                    <a:pt x="566661" y="484581"/>
                  </a:lnTo>
                  <a:lnTo>
                    <a:pt x="575805" y="474281"/>
                  </a:lnTo>
                  <a:lnTo>
                    <a:pt x="587781" y="466572"/>
                  </a:lnTo>
                  <a:lnTo>
                    <a:pt x="603326" y="455853"/>
                  </a:lnTo>
                  <a:lnTo>
                    <a:pt x="613524" y="440563"/>
                  </a:lnTo>
                  <a:lnTo>
                    <a:pt x="617321" y="422744"/>
                  </a:lnTo>
                  <a:lnTo>
                    <a:pt x="613638" y="404444"/>
                  </a:lnTo>
                  <a:lnTo>
                    <a:pt x="610311" y="390804"/>
                  </a:lnTo>
                  <a:lnTo>
                    <a:pt x="611060" y="376986"/>
                  </a:lnTo>
                  <a:lnTo>
                    <a:pt x="615683" y="363956"/>
                  </a:lnTo>
                  <a:lnTo>
                    <a:pt x="624014" y="352666"/>
                  </a:lnTo>
                  <a:lnTo>
                    <a:pt x="634504" y="336892"/>
                  </a:lnTo>
                  <a:lnTo>
                    <a:pt x="637997" y="318998"/>
                  </a:lnTo>
                  <a:close/>
                </a:path>
              </a:pathLst>
            </a:custGeom>
            <a:solidFill>
              <a:schemeClr val="bg1"/>
            </a:solidFill>
          </p:spPr>
          <p:txBody>
            <a:bodyPr wrap="square" lIns="0" tIns="0" rIns="0" bIns="0" rtlCol="0"/>
            <a:lstStyle/>
            <a:p>
              <a:endParaRPr/>
            </a:p>
          </p:txBody>
        </p:sp>
      </p:grpSp>
      <p:pic>
        <p:nvPicPr>
          <p:cNvPr id="23" name="Picture 22" descr="Icon&#10;&#10;Description automatically generated">
            <a:extLst>
              <a:ext uri="{FF2B5EF4-FFF2-40B4-BE49-F238E27FC236}">
                <a16:creationId xmlns:a16="http://schemas.microsoft.com/office/drawing/2014/main" id="{65606EC8-CDA6-4EF0-B09D-3D29B68853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7519" y="5918503"/>
            <a:ext cx="2071824" cy="2071824"/>
          </a:xfrm>
          <a:prstGeom prst="rect">
            <a:avLst/>
          </a:prstGeom>
        </p:spPr>
      </p:pic>
      <p:cxnSp>
        <p:nvCxnSpPr>
          <p:cNvPr id="45" name="Straight Connector 44">
            <a:extLst>
              <a:ext uri="{FF2B5EF4-FFF2-40B4-BE49-F238E27FC236}">
                <a16:creationId xmlns:a16="http://schemas.microsoft.com/office/drawing/2014/main" id="{6E512939-F703-4321-9A1C-4F9CD0544331}"/>
              </a:ext>
            </a:extLst>
          </p:cNvPr>
          <p:cNvCxnSpPr>
            <a:cxnSpLocks/>
          </p:cNvCxnSpPr>
          <p:nvPr/>
        </p:nvCxnSpPr>
        <p:spPr>
          <a:xfrm>
            <a:off x="831850" y="5045075"/>
            <a:ext cx="183617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99F8BAD-C477-453E-AE4E-8C63E9C168E5}"/>
              </a:ext>
            </a:extLst>
          </p:cNvPr>
          <p:cNvSpPr>
            <a:spLocks noGrp="1"/>
          </p:cNvSpPr>
          <p:nvPr>
            <p:ph type="title"/>
          </p:nvPr>
        </p:nvSpPr>
        <p:spPr>
          <a:xfrm>
            <a:off x="0" y="116060"/>
            <a:ext cx="20104098" cy="1659255"/>
          </a:xfrm>
        </p:spPr>
        <p:txBody>
          <a:bodyPr/>
          <a:lstStyle/>
          <a:p>
            <a:pPr algn="ctr"/>
            <a:r>
              <a:rPr lang="en-AU" dirty="0"/>
              <a:t>Our Courses</a:t>
            </a:r>
          </a:p>
        </p:txBody>
      </p:sp>
      <p:sp>
        <p:nvSpPr>
          <p:cNvPr id="3" name="TextBox 2">
            <a:extLst>
              <a:ext uri="{FF2B5EF4-FFF2-40B4-BE49-F238E27FC236}">
                <a16:creationId xmlns:a16="http://schemas.microsoft.com/office/drawing/2014/main" id="{A7BABC6D-3745-45B1-9EE7-B9D95123C1BD}"/>
              </a:ext>
            </a:extLst>
          </p:cNvPr>
          <p:cNvSpPr txBox="1"/>
          <p:nvPr/>
        </p:nvSpPr>
        <p:spPr>
          <a:xfrm>
            <a:off x="17588434" y="10683875"/>
            <a:ext cx="1676400" cy="261610"/>
          </a:xfrm>
          <a:prstGeom prst="rect">
            <a:avLst/>
          </a:prstGeom>
          <a:noFill/>
        </p:spPr>
        <p:txBody>
          <a:bodyPr wrap="square" rtlCol="0">
            <a:spAutoFit/>
          </a:bodyPr>
          <a:lstStyle/>
          <a:p>
            <a:pPr algn="ctr"/>
            <a:r>
              <a:rPr lang="en-AU" sz="1100" b="1" dirty="0">
                <a:solidFill>
                  <a:schemeClr val="bg1"/>
                </a:solidFill>
                <a:latin typeface="Arial" panose="020B0604020202020204" pitchFamily="34" charset="0"/>
                <a:cs typeface="Arial" panose="020B0604020202020204" pitchFamily="34" charset="0"/>
              </a:rPr>
              <a:t>YOUR LOGO HERE</a:t>
            </a:r>
          </a:p>
        </p:txBody>
      </p:sp>
      <p:sp>
        <p:nvSpPr>
          <p:cNvPr id="5" name="object 7">
            <a:extLst>
              <a:ext uri="{FF2B5EF4-FFF2-40B4-BE49-F238E27FC236}">
                <a16:creationId xmlns:a16="http://schemas.microsoft.com/office/drawing/2014/main" id="{BEFCE8B8-2F58-4907-9A13-E0A9614D51A3}"/>
              </a:ext>
            </a:extLst>
          </p:cNvPr>
          <p:cNvSpPr txBox="1"/>
          <p:nvPr/>
        </p:nvSpPr>
        <p:spPr>
          <a:xfrm>
            <a:off x="6563282" y="7620692"/>
            <a:ext cx="8823960" cy="505908"/>
          </a:xfrm>
          <a:prstGeom prst="rect">
            <a:avLst/>
          </a:prstGeom>
          <a:noFill/>
        </p:spPr>
        <p:txBody>
          <a:bodyPr vert="horz" wrap="square" lIns="0" tIns="13335" rIns="0" bIns="0" rtlCol="0">
            <a:spAutoFit/>
          </a:bodyPr>
          <a:lstStyle/>
          <a:p>
            <a:pPr marL="4445">
              <a:spcBef>
                <a:spcPts val="105"/>
              </a:spcBef>
            </a:pPr>
            <a:r>
              <a:rPr lang="en-US" sz="3200" b="0" spc="-320" dirty="0">
                <a:solidFill>
                  <a:schemeClr val="bg1"/>
                </a:solidFill>
                <a:latin typeface="Arial"/>
                <a:cs typeface="Arial"/>
              </a:rPr>
              <a:t>WHS/OHS </a:t>
            </a:r>
            <a:r>
              <a:rPr lang="en-US" sz="3200" spc="-320" dirty="0">
                <a:solidFill>
                  <a:schemeClr val="bg1"/>
                </a:solidFill>
                <a:latin typeface="Arial"/>
                <a:cs typeface="Arial"/>
              </a:rPr>
              <a:t>: </a:t>
            </a:r>
            <a:r>
              <a:rPr lang="en-US" sz="3200" b="0" spc="-320" dirty="0">
                <a:solidFill>
                  <a:schemeClr val="bg1"/>
                </a:solidFill>
                <a:latin typeface="Arial"/>
                <a:cs typeface="Arial"/>
              </a:rPr>
              <a:t>The  emergency </a:t>
            </a:r>
            <a:r>
              <a:rPr lang="en-US" sz="3200" spc="-320" dirty="0">
                <a:solidFill>
                  <a:schemeClr val="bg1"/>
                </a:solidFill>
                <a:latin typeface="Arial"/>
                <a:cs typeface="Arial"/>
              </a:rPr>
              <a:t>p</a:t>
            </a:r>
            <a:r>
              <a:rPr lang="en-US" sz="3200" b="0" spc="-320" dirty="0">
                <a:solidFill>
                  <a:schemeClr val="bg1"/>
                </a:solidFill>
                <a:latin typeface="Arial"/>
                <a:cs typeface="Arial"/>
              </a:rPr>
              <a:t>lan including Site Induction</a:t>
            </a:r>
            <a:endParaRPr lang="en-US" sz="3200" b="0" spc="-105" dirty="0">
              <a:solidFill>
                <a:schemeClr val="bg1"/>
              </a:solidFill>
              <a:latin typeface="Arial"/>
              <a:cs typeface="Arial"/>
            </a:endParaRPr>
          </a:p>
        </p:txBody>
      </p:sp>
    </p:spTree>
    <p:custDataLst>
      <p:tags r:id="rId1"/>
    </p:custDataLst>
    <p:extLst>
      <p:ext uri="{BB962C8B-B14F-4D97-AF65-F5344CB8AC3E}">
        <p14:creationId xmlns:p14="http://schemas.microsoft.com/office/powerpoint/2010/main" val="3498133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3DE243-49D2-4F03-ADC1-BEA84A922ABD}"/>
              </a:ext>
            </a:extLst>
          </p:cNvPr>
          <p:cNvSpPr txBox="1"/>
          <p:nvPr/>
        </p:nvSpPr>
        <p:spPr>
          <a:xfrm>
            <a:off x="1441450" y="2579856"/>
            <a:ext cx="17297400" cy="3908762"/>
          </a:xfrm>
          <a:prstGeom prst="rect">
            <a:avLst/>
          </a:prstGeom>
          <a:noFill/>
        </p:spPr>
        <p:txBody>
          <a:bodyPr wrap="square">
            <a:spAutoFit/>
          </a:bodyPr>
          <a:lstStyle/>
          <a:p>
            <a:pPr algn="ctr" rtl="0" fontAlgn="base"/>
            <a:r>
              <a:rPr lang="en-US" sz="4000" dirty="0">
                <a:solidFill>
                  <a:schemeClr val="bg1"/>
                </a:solidFill>
                <a:latin typeface="Arial" panose="020B0604020202020204" pitchFamily="34" charset="0"/>
                <a:cs typeface="Arial" panose="020B0604020202020204" pitchFamily="34" charset="0"/>
              </a:rPr>
              <a:t>“We </a:t>
            </a:r>
            <a:r>
              <a:rPr lang="en-US" sz="4000" dirty="0">
                <a:solidFill>
                  <a:schemeClr val="bg1"/>
                </a:solidFill>
                <a:effectLst/>
                <a:latin typeface="Arial" panose="020B0604020202020204" pitchFamily="34" charset="0"/>
                <a:cs typeface="Arial" panose="020B0604020202020204" pitchFamily="34" charset="0"/>
              </a:rPr>
              <a:t>were finding it difficult and costly to maintain fire and emergency instruction compliance across our 82 buildings. </a:t>
            </a:r>
          </a:p>
          <a:p>
            <a:pPr algn="ctr" rtl="0" fontAlgn="base"/>
            <a:endParaRPr lang="en-US" sz="800" i="0" dirty="0">
              <a:solidFill>
                <a:schemeClr val="bg1"/>
              </a:solidFill>
              <a:latin typeface="Arial" panose="020B0604020202020204" pitchFamily="34" charset="0"/>
              <a:cs typeface="Arial" panose="020B0604020202020204" pitchFamily="34" charset="0"/>
            </a:endParaRPr>
          </a:p>
          <a:p>
            <a:pPr algn="ctr" rtl="0" fontAlgn="base"/>
            <a:r>
              <a:rPr lang="en-US" sz="4000" i="0" dirty="0">
                <a:solidFill>
                  <a:schemeClr val="bg1"/>
                </a:solidFill>
                <a:effectLst/>
                <a:latin typeface="Arial" panose="020B0604020202020204" pitchFamily="34" charset="0"/>
                <a:cs typeface="Arial" panose="020B0604020202020204" pitchFamily="34" charset="0"/>
              </a:rPr>
              <a:t>With the added complication of inducting shift workers, agency staff and staff with English as their second language, PlanSafe could provide these learners an opportunity to be inducted anytime, anywhere – a convenience that face-to-face training doesn’t offer.”</a:t>
            </a:r>
            <a:endParaRPr lang="en-US" sz="4000" dirty="0">
              <a:solidFill>
                <a:schemeClr val="bg1"/>
              </a:solidFill>
              <a:effectLst/>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633A5A24-E99A-4632-8E7C-51D2E4D1837C}"/>
              </a:ext>
            </a:extLst>
          </p:cNvPr>
          <p:cNvSpPr txBox="1"/>
          <p:nvPr/>
        </p:nvSpPr>
        <p:spPr>
          <a:xfrm>
            <a:off x="13176250" y="6458929"/>
            <a:ext cx="6927850" cy="1754326"/>
          </a:xfrm>
          <a:prstGeom prst="rect">
            <a:avLst/>
          </a:prstGeom>
          <a:noFill/>
        </p:spPr>
        <p:txBody>
          <a:bodyPr wrap="square">
            <a:spAutoFit/>
          </a:bodyPr>
          <a:lstStyle/>
          <a:p>
            <a:pPr algn="l" rtl="0" fontAlgn="base"/>
            <a:r>
              <a:rPr lang="en-US" sz="3600" b="1" i="1" dirty="0">
                <a:solidFill>
                  <a:srgbClr val="2F2E2E"/>
                </a:solidFill>
                <a:effectLst/>
                <a:latin typeface="inherit"/>
              </a:rPr>
              <a:t>Gordon Cunningham</a:t>
            </a:r>
            <a:endParaRPr lang="en-US" sz="3600" b="0" i="0" dirty="0">
              <a:solidFill>
                <a:srgbClr val="2F2E2E"/>
              </a:solidFill>
              <a:effectLst/>
              <a:latin typeface="raleway" panose="020B0003030101060003" pitchFamily="34" charset="0"/>
            </a:endParaRPr>
          </a:p>
          <a:p>
            <a:pPr algn="l" rtl="0" fontAlgn="base"/>
            <a:r>
              <a:rPr lang="en-US" sz="3600" b="0" i="1" dirty="0">
                <a:solidFill>
                  <a:srgbClr val="2F2E2E"/>
                </a:solidFill>
                <a:effectLst/>
                <a:latin typeface="inherit"/>
              </a:rPr>
              <a:t>Manager Work Health and Safety</a:t>
            </a:r>
            <a:endParaRPr lang="en-US" sz="3600" b="0" i="0" dirty="0">
              <a:solidFill>
                <a:srgbClr val="2F2E2E"/>
              </a:solidFill>
              <a:effectLst/>
              <a:latin typeface="raleway" panose="020B0003030101060003" pitchFamily="34" charset="0"/>
            </a:endParaRPr>
          </a:p>
          <a:p>
            <a:pPr algn="l" rtl="0" fontAlgn="base"/>
            <a:r>
              <a:rPr lang="en-US" sz="3600" b="0" i="1" dirty="0">
                <a:solidFill>
                  <a:srgbClr val="2F2E2E"/>
                </a:solidFill>
                <a:effectLst/>
                <a:latin typeface="inherit"/>
              </a:rPr>
              <a:t>Wesley Mission Queensland</a:t>
            </a:r>
            <a:endParaRPr lang="en-US" sz="3600" b="0" i="0" dirty="0">
              <a:solidFill>
                <a:srgbClr val="2F2E2E"/>
              </a:solidFill>
              <a:effectLst/>
              <a:latin typeface="raleway" panose="020B0003030101060003" pitchFamily="34" charset="0"/>
            </a:endParaRPr>
          </a:p>
        </p:txBody>
      </p:sp>
      <p:pic>
        <p:nvPicPr>
          <p:cNvPr id="5" name="Picture 4" descr="Icon&#10;&#10;Description automatically generated">
            <a:extLst>
              <a:ext uri="{FF2B5EF4-FFF2-40B4-BE49-F238E27FC236}">
                <a16:creationId xmlns:a16="http://schemas.microsoft.com/office/drawing/2014/main" id="{879E22A5-9413-4981-B90C-BDE65D60A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992" y="5883275"/>
            <a:ext cx="6927850" cy="6927850"/>
          </a:xfrm>
          <a:prstGeom prst="rect">
            <a:avLst/>
          </a:prstGeom>
        </p:spPr>
      </p:pic>
      <p:sp>
        <p:nvSpPr>
          <p:cNvPr id="7" name="Title 6">
            <a:extLst>
              <a:ext uri="{FF2B5EF4-FFF2-40B4-BE49-F238E27FC236}">
                <a16:creationId xmlns:a16="http://schemas.microsoft.com/office/drawing/2014/main" id="{A279C629-709A-40F1-978C-F63E55E5D10A}"/>
              </a:ext>
            </a:extLst>
          </p:cNvPr>
          <p:cNvSpPr>
            <a:spLocks noGrp="1"/>
          </p:cNvSpPr>
          <p:nvPr>
            <p:ph type="title"/>
          </p:nvPr>
        </p:nvSpPr>
        <p:spPr>
          <a:xfrm>
            <a:off x="0" y="116060"/>
            <a:ext cx="20104100" cy="1659255"/>
          </a:xfrm>
        </p:spPr>
        <p:txBody>
          <a:bodyPr/>
          <a:lstStyle/>
          <a:p>
            <a:pPr algn="ctr"/>
            <a:r>
              <a:rPr lang="en-AU" dirty="0"/>
              <a:t>Testimonial</a:t>
            </a:r>
          </a:p>
        </p:txBody>
      </p:sp>
      <p:pic>
        <p:nvPicPr>
          <p:cNvPr id="3" name="Picture 2" descr="Logo, icon&#10;&#10;Description automatically generated">
            <a:extLst>
              <a:ext uri="{FF2B5EF4-FFF2-40B4-BE49-F238E27FC236}">
                <a16:creationId xmlns:a16="http://schemas.microsoft.com/office/drawing/2014/main" id="{8D4BAB1D-25A5-47C7-B9E1-8B210F5B9E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27936" y="6453152"/>
            <a:ext cx="1948314" cy="1948314"/>
          </a:xfrm>
          <a:prstGeom prst="rect">
            <a:avLst/>
          </a:prstGeom>
        </p:spPr>
      </p:pic>
    </p:spTree>
    <p:custDataLst>
      <p:tags r:id="rId1"/>
    </p:custDataLst>
    <p:extLst>
      <p:ext uri="{BB962C8B-B14F-4D97-AF65-F5344CB8AC3E}">
        <p14:creationId xmlns:p14="http://schemas.microsoft.com/office/powerpoint/2010/main" val="26305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3DE243-49D2-4F03-ADC1-BEA84A922ABD}"/>
              </a:ext>
            </a:extLst>
          </p:cNvPr>
          <p:cNvSpPr txBox="1"/>
          <p:nvPr/>
        </p:nvSpPr>
        <p:spPr>
          <a:xfrm>
            <a:off x="1441450" y="2589396"/>
            <a:ext cx="16840200" cy="5262979"/>
          </a:xfrm>
          <a:prstGeom prst="rect">
            <a:avLst/>
          </a:prstGeom>
          <a:noFill/>
        </p:spPr>
        <p:txBody>
          <a:bodyPr wrap="square">
            <a:spAutoFit/>
          </a:bodyPr>
          <a:lstStyle/>
          <a:p>
            <a:pPr algn="ctr" rtl="0" fontAlgn="base"/>
            <a:r>
              <a:rPr lang="en-US" sz="4000" dirty="0">
                <a:solidFill>
                  <a:schemeClr val="bg1"/>
                </a:solidFill>
                <a:latin typeface="Arial" panose="020B0604020202020204" pitchFamily="34" charset="0"/>
                <a:cs typeface="Arial" panose="020B0604020202020204" pitchFamily="34" charset="0"/>
              </a:rPr>
              <a:t>“More than 1000 people completed the online fire training the first week the program went live and more than 3,000 staff by the time the </a:t>
            </a:r>
          </a:p>
          <a:p>
            <a:pPr algn="ctr" rtl="0" fontAlgn="base"/>
            <a:r>
              <a:rPr lang="en-US" sz="4000" dirty="0">
                <a:solidFill>
                  <a:schemeClr val="bg1"/>
                </a:solidFill>
                <a:latin typeface="Arial" panose="020B0604020202020204" pitchFamily="34" charset="0"/>
                <a:cs typeface="Arial" panose="020B0604020202020204" pitchFamily="34" charset="0"/>
              </a:rPr>
              <a:t>Lady Cilento Children’s hospital opened.  </a:t>
            </a:r>
          </a:p>
          <a:p>
            <a:pPr algn="ctr" rtl="0" fontAlgn="base"/>
            <a:endParaRPr lang="en-US" sz="800" dirty="0">
              <a:solidFill>
                <a:schemeClr val="bg1"/>
              </a:solidFill>
              <a:latin typeface="Arial" panose="020B0604020202020204" pitchFamily="34" charset="0"/>
              <a:cs typeface="Arial" panose="020B0604020202020204" pitchFamily="34" charset="0"/>
            </a:endParaRPr>
          </a:p>
          <a:p>
            <a:pPr algn="ctr" rtl="0" fontAlgn="base"/>
            <a:r>
              <a:rPr lang="en-US" sz="4000" dirty="0">
                <a:solidFill>
                  <a:schemeClr val="bg1"/>
                </a:solidFill>
                <a:latin typeface="Arial" panose="020B0604020202020204" pitchFamily="34" charset="0"/>
                <a:cs typeface="Arial" panose="020B0604020202020204" pitchFamily="34" charset="0"/>
              </a:rPr>
              <a:t>The web-based program was easy to access and any changes within the new building were readily incorporated within the system to enable ‘real time’ learning.  Overall, the system provided an efficient and effective solution to manage the significant fire and evacuation training requirements of our new hospital.” </a:t>
            </a:r>
            <a:endParaRPr lang="en-US" sz="4000" dirty="0">
              <a:solidFill>
                <a:schemeClr val="bg1"/>
              </a:solidFill>
              <a:effectLst/>
              <a:latin typeface="Arial" panose="020B0604020202020204" pitchFamily="34" charset="0"/>
              <a:cs typeface="Arial" panose="020B0604020202020204" pitchFamily="34" charset="0"/>
            </a:endParaRPr>
          </a:p>
          <a:p>
            <a:pPr algn="ctr" rtl="0" fontAlgn="base"/>
            <a:endParaRPr lang="en-US" sz="800" i="0" dirty="0">
              <a:solidFill>
                <a:schemeClr val="bg1"/>
              </a:solidFill>
              <a:latin typeface="Yantramanav Medium" panose="02000000000000000000" pitchFamily="2" charset="0"/>
              <a:cs typeface="Yantramanav Medium" panose="02000000000000000000" pitchFamily="2" charset="0"/>
            </a:endParaRPr>
          </a:p>
        </p:txBody>
      </p:sp>
      <p:sp>
        <p:nvSpPr>
          <p:cNvPr id="18" name="TextBox 17">
            <a:extLst>
              <a:ext uri="{FF2B5EF4-FFF2-40B4-BE49-F238E27FC236}">
                <a16:creationId xmlns:a16="http://schemas.microsoft.com/office/drawing/2014/main" id="{633A5A24-E99A-4632-8E7C-51D2E4D1837C}"/>
              </a:ext>
            </a:extLst>
          </p:cNvPr>
          <p:cNvSpPr txBox="1"/>
          <p:nvPr/>
        </p:nvSpPr>
        <p:spPr>
          <a:xfrm>
            <a:off x="13658960" y="8083723"/>
            <a:ext cx="6927850" cy="1754326"/>
          </a:xfrm>
          <a:prstGeom prst="rect">
            <a:avLst/>
          </a:prstGeom>
          <a:noFill/>
        </p:spPr>
        <p:txBody>
          <a:bodyPr wrap="square">
            <a:spAutoFit/>
          </a:bodyPr>
          <a:lstStyle/>
          <a:p>
            <a:pPr algn="l" rtl="0" fontAlgn="base"/>
            <a:r>
              <a:rPr lang="en-US" sz="3600" b="1" i="1" dirty="0">
                <a:solidFill>
                  <a:srgbClr val="2F2E2E"/>
                </a:solidFill>
                <a:effectLst/>
                <a:latin typeface="inherit"/>
              </a:rPr>
              <a:t>Karen Davies</a:t>
            </a:r>
            <a:endParaRPr lang="en-US" sz="3600" b="0" i="0" dirty="0">
              <a:solidFill>
                <a:srgbClr val="2F2E2E"/>
              </a:solidFill>
              <a:effectLst/>
              <a:latin typeface="raleway" panose="020B0003030101060003" pitchFamily="34" charset="0"/>
            </a:endParaRPr>
          </a:p>
          <a:p>
            <a:pPr algn="l" rtl="0" fontAlgn="base"/>
            <a:r>
              <a:rPr lang="en-US" sz="3600" b="0" i="1" dirty="0">
                <a:solidFill>
                  <a:srgbClr val="2F2E2E"/>
                </a:solidFill>
                <a:effectLst/>
                <a:latin typeface="inherit"/>
              </a:rPr>
              <a:t>Director, Safety and Wellbeing, Children’s Health Queensland</a:t>
            </a:r>
            <a:endParaRPr lang="en-US" sz="3600" b="0" i="0" dirty="0">
              <a:solidFill>
                <a:srgbClr val="2F2E2E"/>
              </a:solidFill>
              <a:effectLst/>
              <a:latin typeface="raleway" panose="020B0003030101060003" pitchFamily="34" charset="0"/>
            </a:endParaRPr>
          </a:p>
        </p:txBody>
      </p:sp>
      <p:pic>
        <p:nvPicPr>
          <p:cNvPr id="8" name="Picture 7" descr="Icon&#10;&#10;Description automatically generated">
            <a:extLst>
              <a:ext uri="{FF2B5EF4-FFF2-40B4-BE49-F238E27FC236}">
                <a16:creationId xmlns:a16="http://schemas.microsoft.com/office/drawing/2014/main" id="{59DF4F58-DC22-42A7-A0CB-C99CEA9CC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450" y="7129586"/>
            <a:ext cx="5003692" cy="5003692"/>
          </a:xfrm>
          <a:prstGeom prst="rect">
            <a:avLst/>
          </a:prstGeom>
        </p:spPr>
      </p:pic>
      <p:sp>
        <p:nvSpPr>
          <p:cNvPr id="24" name="Title 23">
            <a:extLst>
              <a:ext uri="{FF2B5EF4-FFF2-40B4-BE49-F238E27FC236}">
                <a16:creationId xmlns:a16="http://schemas.microsoft.com/office/drawing/2014/main" id="{12D4FB37-4E1E-42BD-A999-413740216265}"/>
              </a:ext>
            </a:extLst>
          </p:cNvPr>
          <p:cNvSpPr>
            <a:spLocks noGrp="1"/>
          </p:cNvSpPr>
          <p:nvPr>
            <p:ph type="title"/>
          </p:nvPr>
        </p:nvSpPr>
        <p:spPr>
          <a:xfrm>
            <a:off x="0" y="116060"/>
            <a:ext cx="20104100" cy="1659255"/>
          </a:xfrm>
        </p:spPr>
        <p:txBody>
          <a:bodyPr/>
          <a:lstStyle/>
          <a:p>
            <a:pPr algn="ctr"/>
            <a:r>
              <a:rPr lang="en-AU" dirty="0"/>
              <a:t>Testimonial</a:t>
            </a:r>
          </a:p>
        </p:txBody>
      </p:sp>
      <p:pic>
        <p:nvPicPr>
          <p:cNvPr id="3" name="Picture 2" descr="Logo&#10;&#10;Description automatically generated">
            <a:extLst>
              <a:ext uri="{FF2B5EF4-FFF2-40B4-BE49-F238E27FC236}">
                <a16:creationId xmlns:a16="http://schemas.microsoft.com/office/drawing/2014/main" id="{70FAC914-63D2-49FA-9870-B6CC56F5BA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69570" y="7788275"/>
            <a:ext cx="2063880" cy="2066479"/>
          </a:xfrm>
          <a:prstGeom prst="rect">
            <a:avLst/>
          </a:prstGeom>
        </p:spPr>
      </p:pic>
    </p:spTree>
    <p:custDataLst>
      <p:tags r:id="rId1"/>
    </p:custDataLst>
    <p:extLst>
      <p:ext uri="{BB962C8B-B14F-4D97-AF65-F5344CB8AC3E}">
        <p14:creationId xmlns:p14="http://schemas.microsoft.com/office/powerpoint/2010/main" val="656639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3DE243-49D2-4F03-ADC1-BEA84A922ABD}"/>
              </a:ext>
            </a:extLst>
          </p:cNvPr>
          <p:cNvSpPr txBox="1"/>
          <p:nvPr/>
        </p:nvSpPr>
        <p:spPr>
          <a:xfrm>
            <a:off x="2729107" y="2579856"/>
            <a:ext cx="15087600" cy="2554545"/>
          </a:xfrm>
          <a:prstGeom prst="rect">
            <a:avLst/>
          </a:prstGeom>
          <a:noFill/>
        </p:spPr>
        <p:txBody>
          <a:bodyPr wrap="square">
            <a:spAutoFit/>
          </a:bodyPr>
          <a:lstStyle/>
          <a:p>
            <a:pPr algn="ctr" rtl="0" fontAlgn="base"/>
            <a:r>
              <a:rPr lang="en-US" sz="4000" i="0" dirty="0">
                <a:solidFill>
                  <a:schemeClr val="bg1"/>
                </a:solidFill>
                <a:effectLst/>
                <a:latin typeface="Arial" panose="020B0604020202020204" pitchFamily="34" charset="0"/>
                <a:cs typeface="Arial" panose="020B0604020202020204" pitchFamily="34" charset="0"/>
              </a:rPr>
              <a:t>“PlanSafe gave us the ability to induct all of our employees, contractors, members and visitors with the skills and knowledge to remain safe at our racecourses. This would not be possible without the turnkey capabilities of this system”</a:t>
            </a:r>
            <a:endParaRPr lang="en-US" sz="4000" dirty="0">
              <a:solidFill>
                <a:schemeClr val="bg1"/>
              </a:solidFill>
              <a:effectLst/>
              <a:latin typeface="Arial" panose="020B0604020202020204" pitchFamily="34" charset="0"/>
              <a:cs typeface="Arial" panose="020B0604020202020204" pitchFamily="34" charset="0"/>
            </a:endParaRPr>
          </a:p>
        </p:txBody>
      </p:sp>
      <p:pic>
        <p:nvPicPr>
          <p:cNvPr id="8" name="Picture 7" descr="Icon&#10;&#10;Description automatically generated">
            <a:extLst>
              <a:ext uri="{FF2B5EF4-FFF2-40B4-BE49-F238E27FC236}">
                <a16:creationId xmlns:a16="http://schemas.microsoft.com/office/drawing/2014/main" id="{9D9CE34E-3F2E-487E-84C0-99AED8EA3A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3850" y="7254875"/>
            <a:ext cx="4664076" cy="4664076"/>
          </a:xfrm>
          <a:prstGeom prst="rect">
            <a:avLst/>
          </a:prstGeom>
        </p:spPr>
      </p:pic>
      <p:sp>
        <p:nvSpPr>
          <p:cNvPr id="16" name="Title 15">
            <a:extLst>
              <a:ext uri="{FF2B5EF4-FFF2-40B4-BE49-F238E27FC236}">
                <a16:creationId xmlns:a16="http://schemas.microsoft.com/office/drawing/2014/main" id="{FC67CE73-0253-4FBC-880D-7C7D94D1144F}"/>
              </a:ext>
            </a:extLst>
          </p:cNvPr>
          <p:cNvSpPr>
            <a:spLocks noGrp="1"/>
          </p:cNvSpPr>
          <p:nvPr>
            <p:ph type="title"/>
          </p:nvPr>
        </p:nvSpPr>
        <p:spPr>
          <a:xfrm>
            <a:off x="0" y="116060"/>
            <a:ext cx="20104100" cy="1659255"/>
          </a:xfrm>
        </p:spPr>
        <p:txBody>
          <a:bodyPr/>
          <a:lstStyle/>
          <a:p>
            <a:pPr algn="ctr"/>
            <a:r>
              <a:rPr lang="en-AU" dirty="0"/>
              <a:t>Testimonial</a:t>
            </a:r>
          </a:p>
        </p:txBody>
      </p:sp>
      <p:sp>
        <p:nvSpPr>
          <p:cNvPr id="2" name="TextBox 1">
            <a:extLst>
              <a:ext uri="{FF2B5EF4-FFF2-40B4-BE49-F238E27FC236}">
                <a16:creationId xmlns:a16="http://schemas.microsoft.com/office/drawing/2014/main" id="{E2EA486E-2FB5-46CD-846C-FE62ED03BCAC}"/>
              </a:ext>
            </a:extLst>
          </p:cNvPr>
          <p:cNvSpPr txBox="1"/>
          <p:nvPr/>
        </p:nvSpPr>
        <p:spPr>
          <a:xfrm>
            <a:off x="13404850" y="5382429"/>
            <a:ext cx="6927850" cy="1754326"/>
          </a:xfrm>
          <a:prstGeom prst="rect">
            <a:avLst/>
          </a:prstGeom>
          <a:noFill/>
        </p:spPr>
        <p:txBody>
          <a:bodyPr wrap="square">
            <a:spAutoFit/>
          </a:bodyPr>
          <a:lstStyle/>
          <a:p>
            <a:pPr algn="l" rtl="0" fontAlgn="base"/>
            <a:r>
              <a:rPr lang="en-US" sz="3600" b="1" i="1" dirty="0">
                <a:solidFill>
                  <a:srgbClr val="2F2E2E"/>
                </a:solidFill>
                <a:effectLst/>
                <a:latin typeface="inherit"/>
              </a:rPr>
              <a:t>Kim Elliott</a:t>
            </a:r>
          </a:p>
          <a:p>
            <a:pPr algn="l" rtl="0" fontAlgn="base"/>
            <a:r>
              <a:rPr lang="en-US" sz="3600" b="0" i="1" dirty="0">
                <a:solidFill>
                  <a:srgbClr val="2F2E2E"/>
                </a:solidFill>
                <a:effectLst/>
                <a:latin typeface="inherit"/>
              </a:rPr>
              <a:t>Asset and Facilities Manager, </a:t>
            </a:r>
          </a:p>
          <a:p>
            <a:pPr algn="l" rtl="0" fontAlgn="base"/>
            <a:r>
              <a:rPr lang="en-US" sz="3600" i="1" dirty="0">
                <a:solidFill>
                  <a:srgbClr val="2F2E2E"/>
                </a:solidFill>
                <a:latin typeface="inherit"/>
              </a:rPr>
              <a:t>Tas Racing Pty Ltd</a:t>
            </a:r>
            <a:endParaRPr lang="en-US" sz="3600" b="0" i="0" dirty="0">
              <a:solidFill>
                <a:srgbClr val="2F2E2E"/>
              </a:solidFill>
              <a:effectLst/>
              <a:latin typeface="raleway" panose="020B0003030101060003" pitchFamily="34" charset="0"/>
            </a:endParaRPr>
          </a:p>
        </p:txBody>
      </p:sp>
      <p:pic>
        <p:nvPicPr>
          <p:cNvPr id="4" name="Picture 3" descr="Icon&#10;&#10;Description automatically generated">
            <a:extLst>
              <a:ext uri="{FF2B5EF4-FFF2-40B4-BE49-F238E27FC236}">
                <a16:creationId xmlns:a16="http://schemas.microsoft.com/office/drawing/2014/main" id="{DAA40778-DBFE-4EC8-82DC-2902E1E58A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3057" y="5134401"/>
            <a:ext cx="2111793" cy="2111793"/>
          </a:xfrm>
          <a:prstGeom prst="rect">
            <a:avLst/>
          </a:prstGeom>
        </p:spPr>
      </p:pic>
    </p:spTree>
    <p:custDataLst>
      <p:tags r:id="rId1"/>
    </p:custDataLst>
    <p:extLst>
      <p:ext uri="{BB962C8B-B14F-4D97-AF65-F5344CB8AC3E}">
        <p14:creationId xmlns:p14="http://schemas.microsoft.com/office/powerpoint/2010/main" val="170997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3DE243-49D2-4F03-ADC1-BEA84A922ABD}"/>
              </a:ext>
            </a:extLst>
          </p:cNvPr>
          <p:cNvSpPr txBox="1"/>
          <p:nvPr/>
        </p:nvSpPr>
        <p:spPr>
          <a:xfrm>
            <a:off x="1898650" y="2579856"/>
            <a:ext cx="15918057" cy="3908762"/>
          </a:xfrm>
          <a:prstGeom prst="rect">
            <a:avLst/>
          </a:prstGeom>
          <a:noFill/>
        </p:spPr>
        <p:txBody>
          <a:bodyPr wrap="square">
            <a:spAutoFit/>
          </a:bodyPr>
          <a:lstStyle/>
          <a:p>
            <a:pPr algn="ctr" rtl="0" fontAlgn="base"/>
            <a:r>
              <a:rPr lang="en-US" sz="4000" dirty="0">
                <a:solidFill>
                  <a:schemeClr val="bg1"/>
                </a:solidFill>
                <a:latin typeface="Arial" panose="020B0604020202020204" pitchFamily="34" charset="0"/>
                <a:cs typeface="Arial" panose="020B0604020202020204" pitchFamily="34" charset="0"/>
              </a:rPr>
              <a:t>A solution was developed for State Government Agencies that raises the bar in legal compliance and elevates safety awareness and safety management for employees and contractors. </a:t>
            </a:r>
          </a:p>
          <a:p>
            <a:pPr algn="ctr" rtl="0" fontAlgn="base"/>
            <a:endParaRPr lang="en-US" sz="800" dirty="0">
              <a:solidFill>
                <a:schemeClr val="bg1"/>
              </a:solidFill>
              <a:latin typeface="Arial" panose="020B0604020202020204" pitchFamily="34" charset="0"/>
              <a:cs typeface="Arial" panose="020B0604020202020204" pitchFamily="34" charset="0"/>
            </a:endParaRPr>
          </a:p>
          <a:p>
            <a:pPr algn="ctr" rtl="0" fontAlgn="base"/>
            <a:r>
              <a:rPr lang="en-US" sz="4000" dirty="0">
                <a:solidFill>
                  <a:schemeClr val="bg1"/>
                </a:solidFill>
                <a:latin typeface="Arial" panose="020B0604020202020204" pitchFamily="34" charset="0"/>
                <a:cs typeface="Arial" panose="020B0604020202020204" pitchFamily="34" charset="0"/>
              </a:rPr>
              <a:t>The i</a:t>
            </a:r>
            <a:r>
              <a:rPr lang="en-US" sz="4000" spc="-114" dirty="0">
                <a:solidFill>
                  <a:srgbClr val="FFFFFF"/>
                </a:solidFill>
                <a:latin typeface="Arial"/>
                <a:cs typeface="Arial"/>
              </a:rPr>
              <a:t>nteractive </a:t>
            </a:r>
            <a:r>
              <a:rPr lang="en-US" sz="4000" spc="-75" dirty="0">
                <a:solidFill>
                  <a:srgbClr val="FFFFFF"/>
                </a:solidFill>
                <a:latin typeface="Arial"/>
                <a:cs typeface="Arial"/>
              </a:rPr>
              <a:t>floor </a:t>
            </a:r>
            <a:r>
              <a:rPr lang="en-US" sz="4000" spc="-135" dirty="0">
                <a:solidFill>
                  <a:srgbClr val="FFFFFF"/>
                </a:solidFill>
                <a:latin typeface="Arial"/>
                <a:cs typeface="Arial"/>
              </a:rPr>
              <a:t>plans </a:t>
            </a:r>
            <a:r>
              <a:rPr lang="en-US" sz="4000" spc="-185" dirty="0">
                <a:solidFill>
                  <a:srgbClr val="FFFFFF"/>
                </a:solidFill>
                <a:latin typeface="Arial"/>
                <a:cs typeface="Arial"/>
              </a:rPr>
              <a:t>were </a:t>
            </a:r>
            <a:r>
              <a:rPr lang="en-US" sz="4000" spc="-145" dirty="0">
                <a:solidFill>
                  <a:srgbClr val="FFFFFF"/>
                </a:solidFill>
                <a:latin typeface="Arial"/>
                <a:cs typeface="Arial"/>
              </a:rPr>
              <a:t>created </a:t>
            </a:r>
            <a:r>
              <a:rPr lang="en-US" sz="4000" spc="-60" dirty="0">
                <a:solidFill>
                  <a:srgbClr val="FFFFFF"/>
                </a:solidFill>
                <a:latin typeface="Arial"/>
                <a:cs typeface="Arial"/>
              </a:rPr>
              <a:t>for </a:t>
            </a:r>
            <a:r>
              <a:rPr lang="en-US" sz="4000" spc="-180" dirty="0">
                <a:solidFill>
                  <a:srgbClr val="FFFFFF"/>
                </a:solidFill>
                <a:latin typeface="Arial"/>
                <a:cs typeface="Arial"/>
              </a:rPr>
              <a:t>each </a:t>
            </a:r>
            <a:r>
              <a:rPr lang="en-US" sz="4000" spc="-95" dirty="0">
                <a:solidFill>
                  <a:srgbClr val="FFFFFF"/>
                </a:solidFill>
                <a:latin typeface="Arial"/>
                <a:cs typeface="Arial"/>
              </a:rPr>
              <a:t>site </a:t>
            </a:r>
            <a:r>
              <a:rPr lang="en-US" sz="4000" spc="-175" dirty="0">
                <a:solidFill>
                  <a:srgbClr val="FFFFFF"/>
                </a:solidFill>
                <a:latin typeface="Arial"/>
                <a:cs typeface="Arial"/>
              </a:rPr>
              <a:t>and </a:t>
            </a:r>
            <a:r>
              <a:rPr lang="en-US" sz="4000" spc="-120" dirty="0">
                <a:solidFill>
                  <a:srgbClr val="FFFFFF"/>
                </a:solidFill>
                <a:latin typeface="Arial"/>
                <a:cs typeface="Arial"/>
              </a:rPr>
              <a:t>building </a:t>
            </a:r>
            <a:r>
              <a:rPr lang="en-US" sz="4000" spc="-45" dirty="0">
                <a:solidFill>
                  <a:srgbClr val="FFFFFF"/>
                </a:solidFill>
                <a:latin typeface="Arial"/>
                <a:cs typeface="Arial"/>
              </a:rPr>
              <a:t>to </a:t>
            </a:r>
            <a:r>
              <a:rPr lang="en-US" sz="4000" spc="-160" dirty="0">
                <a:solidFill>
                  <a:srgbClr val="FFFFFF"/>
                </a:solidFill>
                <a:latin typeface="Arial"/>
                <a:cs typeface="Arial"/>
              </a:rPr>
              <a:t>provide </a:t>
            </a:r>
            <a:r>
              <a:rPr lang="en-US" sz="4000" spc="-125" dirty="0">
                <a:solidFill>
                  <a:srgbClr val="FFFFFF"/>
                </a:solidFill>
                <a:latin typeface="Arial"/>
                <a:cs typeface="Arial"/>
              </a:rPr>
              <a:t>localised </a:t>
            </a:r>
            <a:r>
              <a:rPr lang="en-US" sz="4000" spc="-90" dirty="0">
                <a:solidFill>
                  <a:srgbClr val="FFFFFF"/>
                </a:solidFill>
                <a:latin typeface="Arial"/>
                <a:cs typeface="Arial"/>
              </a:rPr>
              <a:t>information </a:t>
            </a:r>
            <a:r>
              <a:rPr lang="en-US" sz="4000" spc="-155" dirty="0">
                <a:solidFill>
                  <a:srgbClr val="FFFFFF"/>
                </a:solidFill>
                <a:latin typeface="Arial"/>
                <a:cs typeface="Arial"/>
              </a:rPr>
              <a:t>on </a:t>
            </a:r>
            <a:r>
              <a:rPr lang="en-US" sz="4000" spc="-180" dirty="0">
                <a:solidFill>
                  <a:srgbClr val="FFFFFF"/>
                </a:solidFill>
                <a:latin typeface="Arial"/>
                <a:cs typeface="Arial"/>
              </a:rPr>
              <a:t>any </a:t>
            </a:r>
            <a:r>
              <a:rPr lang="en-US" sz="4000" spc="-65" dirty="0">
                <a:solidFill>
                  <a:srgbClr val="FFFFFF"/>
                </a:solidFill>
                <a:latin typeface="Arial"/>
                <a:cs typeface="Arial"/>
              </a:rPr>
              <a:t>form </a:t>
            </a:r>
            <a:r>
              <a:rPr lang="en-US" sz="4000" spc="-50" dirty="0">
                <a:solidFill>
                  <a:srgbClr val="FFFFFF"/>
                </a:solidFill>
                <a:latin typeface="Arial"/>
                <a:cs typeface="Arial"/>
              </a:rPr>
              <a:t>of </a:t>
            </a:r>
            <a:r>
              <a:rPr lang="en-US" sz="4000" spc="-135" dirty="0">
                <a:solidFill>
                  <a:srgbClr val="FFFFFF"/>
                </a:solidFill>
                <a:latin typeface="Arial"/>
                <a:cs typeface="Arial"/>
              </a:rPr>
              <a:t>equipment </a:t>
            </a:r>
            <a:r>
              <a:rPr lang="en-US" sz="4000" spc="-70" dirty="0">
                <a:solidFill>
                  <a:srgbClr val="FFFFFF"/>
                </a:solidFill>
                <a:latin typeface="Arial"/>
                <a:cs typeface="Arial"/>
              </a:rPr>
              <a:t>at </a:t>
            </a:r>
            <a:r>
              <a:rPr lang="en-US" sz="4000" spc="-180" dirty="0">
                <a:solidFill>
                  <a:srgbClr val="FFFFFF"/>
                </a:solidFill>
                <a:latin typeface="Arial"/>
                <a:cs typeface="Arial"/>
              </a:rPr>
              <a:t>each </a:t>
            </a:r>
            <a:r>
              <a:rPr lang="en-US" sz="4000" spc="-110" dirty="0">
                <a:solidFill>
                  <a:srgbClr val="FFFFFF"/>
                </a:solidFill>
                <a:latin typeface="Arial"/>
                <a:cs typeface="Arial"/>
              </a:rPr>
              <a:t>location and </a:t>
            </a:r>
            <a:r>
              <a:rPr lang="en-US" sz="4000" spc="-155" dirty="0">
                <a:solidFill>
                  <a:srgbClr val="FFFFFF"/>
                </a:solidFill>
                <a:latin typeface="Arial"/>
                <a:cs typeface="Arial"/>
              </a:rPr>
              <a:t>videos</a:t>
            </a:r>
            <a:r>
              <a:rPr lang="en-US" sz="4000" spc="-185" dirty="0">
                <a:solidFill>
                  <a:srgbClr val="FFFFFF"/>
                </a:solidFill>
                <a:latin typeface="Arial"/>
                <a:cs typeface="Arial"/>
              </a:rPr>
              <a:t> </a:t>
            </a:r>
            <a:r>
              <a:rPr lang="en-US" sz="4000" spc="-120" dirty="0">
                <a:solidFill>
                  <a:srgbClr val="FFFFFF"/>
                </a:solidFill>
                <a:latin typeface="Arial"/>
                <a:cs typeface="Arial"/>
              </a:rPr>
              <a:t>customised </a:t>
            </a:r>
            <a:r>
              <a:rPr lang="en-US" sz="4000" spc="-45" dirty="0">
                <a:solidFill>
                  <a:srgbClr val="FFFFFF"/>
                </a:solidFill>
                <a:latin typeface="Arial"/>
                <a:cs typeface="Arial"/>
              </a:rPr>
              <a:t>to</a:t>
            </a:r>
            <a:r>
              <a:rPr lang="en-US" sz="4000" spc="15" dirty="0">
                <a:solidFill>
                  <a:srgbClr val="FFFFFF"/>
                </a:solidFill>
                <a:latin typeface="Arial"/>
                <a:cs typeface="Arial"/>
              </a:rPr>
              <a:t> </a:t>
            </a:r>
            <a:r>
              <a:rPr lang="en-US" sz="4000" spc="-120" dirty="0">
                <a:solidFill>
                  <a:srgbClr val="FFFFFF"/>
                </a:solidFill>
                <a:latin typeface="Arial"/>
                <a:cs typeface="Arial"/>
              </a:rPr>
              <a:t>the </a:t>
            </a:r>
            <a:r>
              <a:rPr lang="en-US" sz="4000" spc="-155" dirty="0">
                <a:solidFill>
                  <a:srgbClr val="FFFFFF"/>
                </a:solidFill>
                <a:latin typeface="Arial"/>
                <a:cs typeface="Arial"/>
              </a:rPr>
              <a:t>Government’s </a:t>
            </a:r>
            <a:r>
              <a:rPr lang="en-US" sz="4000" spc="-145" dirty="0">
                <a:solidFill>
                  <a:srgbClr val="FFFFFF"/>
                </a:solidFill>
                <a:latin typeface="Arial"/>
                <a:cs typeface="Arial"/>
              </a:rPr>
              <a:t>requirements</a:t>
            </a:r>
            <a:r>
              <a:rPr lang="en-US" sz="4000" spc="-110" dirty="0">
                <a:solidFill>
                  <a:srgbClr val="FFFFFF"/>
                </a:solidFill>
                <a:latin typeface="Arial"/>
                <a:cs typeface="Arial"/>
              </a:rPr>
              <a:t>.</a:t>
            </a:r>
            <a:endParaRPr lang="en-US" sz="4000" dirty="0">
              <a:solidFill>
                <a:schemeClr val="bg1"/>
              </a:solidFill>
              <a:effectLst/>
              <a:latin typeface="Arial" panose="020B0604020202020204" pitchFamily="34" charset="0"/>
              <a:cs typeface="Arial" panose="020B0604020202020204" pitchFamily="34" charset="0"/>
            </a:endParaRPr>
          </a:p>
        </p:txBody>
      </p:sp>
      <p:sp>
        <p:nvSpPr>
          <p:cNvPr id="16" name="Title 15">
            <a:extLst>
              <a:ext uri="{FF2B5EF4-FFF2-40B4-BE49-F238E27FC236}">
                <a16:creationId xmlns:a16="http://schemas.microsoft.com/office/drawing/2014/main" id="{FC67CE73-0253-4FBC-880D-7C7D94D1144F}"/>
              </a:ext>
            </a:extLst>
          </p:cNvPr>
          <p:cNvSpPr>
            <a:spLocks noGrp="1"/>
          </p:cNvSpPr>
          <p:nvPr>
            <p:ph type="title"/>
          </p:nvPr>
        </p:nvSpPr>
        <p:spPr>
          <a:xfrm>
            <a:off x="0" y="116060"/>
            <a:ext cx="20104100" cy="1659255"/>
          </a:xfrm>
        </p:spPr>
        <p:txBody>
          <a:bodyPr/>
          <a:lstStyle/>
          <a:p>
            <a:pPr algn="ctr"/>
            <a:r>
              <a:rPr lang="en-AU" dirty="0"/>
              <a:t>Client Success Story</a:t>
            </a:r>
          </a:p>
        </p:txBody>
      </p:sp>
      <p:pic>
        <p:nvPicPr>
          <p:cNvPr id="5" name="Picture 4" descr="Logo&#10;&#10;Description automatically generated">
            <a:extLst>
              <a:ext uri="{FF2B5EF4-FFF2-40B4-BE49-F238E27FC236}">
                <a16:creationId xmlns:a16="http://schemas.microsoft.com/office/drawing/2014/main" id="{F03DF1D2-ECD1-4C5E-9721-76A4441E7B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63325" y="6687111"/>
            <a:ext cx="2141525" cy="2144222"/>
          </a:xfrm>
          <a:prstGeom prst="rect">
            <a:avLst/>
          </a:prstGeom>
        </p:spPr>
      </p:pic>
      <p:pic>
        <p:nvPicPr>
          <p:cNvPr id="11" name="Picture 10" descr="Icon&#10;&#10;Description automatically generated">
            <a:extLst>
              <a:ext uri="{FF2B5EF4-FFF2-40B4-BE49-F238E27FC236}">
                <a16:creationId xmlns:a16="http://schemas.microsoft.com/office/drawing/2014/main" id="{3A425840-105C-4A70-98AC-5A20DED91B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0450" y="7338587"/>
            <a:ext cx="4443401" cy="4443401"/>
          </a:xfrm>
          <a:prstGeom prst="rect">
            <a:avLst/>
          </a:prstGeom>
        </p:spPr>
      </p:pic>
      <p:sp>
        <p:nvSpPr>
          <p:cNvPr id="12" name="TextBox 11">
            <a:extLst>
              <a:ext uri="{FF2B5EF4-FFF2-40B4-BE49-F238E27FC236}">
                <a16:creationId xmlns:a16="http://schemas.microsoft.com/office/drawing/2014/main" id="{AB068CB3-92F2-42A0-B367-1F6F8C660080}"/>
              </a:ext>
            </a:extLst>
          </p:cNvPr>
          <p:cNvSpPr txBox="1"/>
          <p:nvPr/>
        </p:nvSpPr>
        <p:spPr>
          <a:xfrm>
            <a:off x="13557250" y="7085955"/>
            <a:ext cx="6927850" cy="1200329"/>
          </a:xfrm>
          <a:prstGeom prst="rect">
            <a:avLst/>
          </a:prstGeom>
          <a:noFill/>
        </p:spPr>
        <p:txBody>
          <a:bodyPr wrap="square">
            <a:spAutoFit/>
          </a:bodyPr>
          <a:lstStyle/>
          <a:p>
            <a:pPr algn="l" rtl="0" fontAlgn="base"/>
            <a:r>
              <a:rPr lang="en-US" sz="3600" b="1" i="1" dirty="0">
                <a:solidFill>
                  <a:srgbClr val="2F2E2E"/>
                </a:solidFill>
                <a:latin typeface="inherit"/>
              </a:rPr>
              <a:t>Queensland Government</a:t>
            </a:r>
            <a:endParaRPr lang="en-US" sz="3600" b="1" i="1" dirty="0">
              <a:solidFill>
                <a:srgbClr val="2F2E2E"/>
              </a:solidFill>
              <a:effectLst/>
              <a:latin typeface="inherit"/>
            </a:endParaRPr>
          </a:p>
          <a:p>
            <a:pPr algn="l" rtl="0" fontAlgn="base"/>
            <a:r>
              <a:rPr lang="en-US" sz="3600" b="0" i="1" dirty="0">
                <a:solidFill>
                  <a:srgbClr val="2F2E2E"/>
                </a:solidFill>
                <a:effectLst/>
                <a:latin typeface="inherit"/>
              </a:rPr>
              <a:t>State Government Agency</a:t>
            </a:r>
            <a:endParaRPr lang="en-US" sz="3600" b="0" i="0" dirty="0">
              <a:solidFill>
                <a:srgbClr val="2F2E2E"/>
              </a:solidFill>
              <a:effectLst/>
              <a:latin typeface="raleway" panose="020B0003030101060003" pitchFamily="34" charset="0"/>
            </a:endParaRPr>
          </a:p>
        </p:txBody>
      </p:sp>
    </p:spTree>
    <p:custDataLst>
      <p:tags r:id="rId1"/>
    </p:custDataLst>
    <p:extLst>
      <p:ext uri="{BB962C8B-B14F-4D97-AF65-F5344CB8AC3E}">
        <p14:creationId xmlns:p14="http://schemas.microsoft.com/office/powerpoint/2010/main" val="320507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3DE243-49D2-4F03-ADC1-BEA84A922ABD}"/>
              </a:ext>
            </a:extLst>
          </p:cNvPr>
          <p:cNvSpPr txBox="1"/>
          <p:nvPr/>
        </p:nvSpPr>
        <p:spPr>
          <a:xfrm>
            <a:off x="1898650" y="2579856"/>
            <a:ext cx="15918057" cy="3785652"/>
          </a:xfrm>
          <a:prstGeom prst="rect">
            <a:avLst/>
          </a:prstGeom>
          <a:noFill/>
        </p:spPr>
        <p:txBody>
          <a:bodyPr wrap="square">
            <a:spAutoFit/>
          </a:bodyPr>
          <a:lstStyle/>
          <a:p>
            <a:pPr algn="ctr" rtl="0" fontAlgn="base"/>
            <a:r>
              <a:rPr lang="en-US" sz="4000" b="0" i="0" dirty="0">
                <a:solidFill>
                  <a:schemeClr val="bg1"/>
                </a:solidFill>
                <a:effectLst/>
                <a:latin typeface="Arial" panose="020B0604020202020204" pitchFamily="34" charset="0"/>
                <a:cs typeface="Arial" panose="020B0604020202020204" pitchFamily="34" charset="0"/>
              </a:rPr>
              <a:t>Suncorp adopted PlanSafe's online safety induction and emergency management program to provide safety information and safety training to their employees and wardens through a single system that enabled them to achieve 100% compliance with the current WHS/OHS Legislation, the Building Fire Safety Regulation 2008 and Australian Standard (AS 3745-2010)</a:t>
            </a:r>
            <a:r>
              <a:rPr lang="en-US" sz="4000" spc="-110" dirty="0">
                <a:solidFill>
                  <a:srgbClr val="FFFFFF"/>
                </a:solidFill>
                <a:latin typeface="Arial"/>
                <a:cs typeface="Arial"/>
              </a:rPr>
              <a:t>.</a:t>
            </a:r>
            <a:endParaRPr lang="en-US" sz="4000" dirty="0">
              <a:solidFill>
                <a:schemeClr val="bg1"/>
              </a:solidFill>
              <a:effectLst/>
              <a:latin typeface="Arial" panose="020B0604020202020204" pitchFamily="34" charset="0"/>
              <a:cs typeface="Arial" panose="020B0604020202020204" pitchFamily="34" charset="0"/>
            </a:endParaRPr>
          </a:p>
        </p:txBody>
      </p:sp>
      <p:sp>
        <p:nvSpPr>
          <p:cNvPr id="16" name="Title 15">
            <a:extLst>
              <a:ext uri="{FF2B5EF4-FFF2-40B4-BE49-F238E27FC236}">
                <a16:creationId xmlns:a16="http://schemas.microsoft.com/office/drawing/2014/main" id="{FC67CE73-0253-4FBC-880D-7C7D94D1144F}"/>
              </a:ext>
            </a:extLst>
          </p:cNvPr>
          <p:cNvSpPr>
            <a:spLocks noGrp="1"/>
          </p:cNvSpPr>
          <p:nvPr>
            <p:ph type="title"/>
          </p:nvPr>
        </p:nvSpPr>
        <p:spPr>
          <a:xfrm>
            <a:off x="0" y="116060"/>
            <a:ext cx="20104100" cy="1659255"/>
          </a:xfrm>
        </p:spPr>
        <p:txBody>
          <a:bodyPr/>
          <a:lstStyle/>
          <a:p>
            <a:pPr algn="ctr"/>
            <a:r>
              <a:rPr lang="en-AU" dirty="0"/>
              <a:t>Client Success Story</a:t>
            </a:r>
          </a:p>
        </p:txBody>
      </p:sp>
      <p:pic>
        <p:nvPicPr>
          <p:cNvPr id="4" name="Picture 3" descr="Icon&#10;&#10;Description automatically generated">
            <a:extLst>
              <a:ext uri="{FF2B5EF4-FFF2-40B4-BE49-F238E27FC236}">
                <a16:creationId xmlns:a16="http://schemas.microsoft.com/office/drawing/2014/main" id="{B0755013-4ADE-4F07-B980-36EC10BD79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650" y="7525311"/>
            <a:ext cx="4572000" cy="4572000"/>
          </a:xfrm>
          <a:prstGeom prst="rect">
            <a:avLst/>
          </a:prstGeom>
        </p:spPr>
      </p:pic>
      <p:pic>
        <p:nvPicPr>
          <p:cNvPr id="7" name="Picture 6" descr="Icon&#10;&#10;Description automatically generated">
            <a:extLst>
              <a:ext uri="{FF2B5EF4-FFF2-40B4-BE49-F238E27FC236}">
                <a16:creationId xmlns:a16="http://schemas.microsoft.com/office/drawing/2014/main" id="{66B67436-F87D-407E-8687-4B7FD1B505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60628" y="6687110"/>
            <a:ext cx="2144222" cy="2144222"/>
          </a:xfrm>
          <a:prstGeom prst="rect">
            <a:avLst/>
          </a:prstGeom>
        </p:spPr>
      </p:pic>
      <p:sp>
        <p:nvSpPr>
          <p:cNvPr id="9" name="TextBox 8">
            <a:extLst>
              <a:ext uri="{FF2B5EF4-FFF2-40B4-BE49-F238E27FC236}">
                <a16:creationId xmlns:a16="http://schemas.microsoft.com/office/drawing/2014/main" id="{B59A6123-E378-45F9-8497-46231DBA5FFC}"/>
              </a:ext>
            </a:extLst>
          </p:cNvPr>
          <p:cNvSpPr txBox="1"/>
          <p:nvPr/>
        </p:nvSpPr>
        <p:spPr>
          <a:xfrm>
            <a:off x="13433136" y="6975168"/>
            <a:ext cx="6927850" cy="1200329"/>
          </a:xfrm>
          <a:prstGeom prst="rect">
            <a:avLst/>
          </a:prstGeom>
          <a:noFill/>
        </p:spPr>
        <p:txBody>
          <a:bodyPr wrap="square">
            <a:spAutoFit/>
          </a:bodyPr>
          <a:lstStyle/>
          <a:p>
            <a:pPr algn="l" rtl="0" fontAlgn="base"/>
            <a:r>
              <a:rPr lang="en-US" sz="3600" b="1" i="1" dirty="0">
                <a:solidFill>
                  <a:srgbClr val="2F2E2E"/>
                </a:solidFill>
                <a:effectLst/>
                <a:latin typeface="inherit"/>
              </a:rPr>
              <a:t>Suncorp Group Limited</a:t>
            </a:r>
          </a:p>
          <a:p>
            <a:pPr algn="l" rtl="0" fontAlgn="base"/>
            <a:r>
              <a:rPr lang="en-US" sz="3600" b="0" i="1" dirty="0">
                <a:solidFill>
                  <a:srgbClr val="2F2E2E"/>
                </a:solidFill>
                <a:effectLst/>
                <a:latin typeface="inherit"/>
              </a:rPr>
              <a:t>Banking Corporation</a:t>
            </a:r>
            <a:endParaRPr lang="en-US" sz="3600" b="0" i="0" dirty="0">
              <a:solidFill>
                <a:srgbClr val="2F2E2E"/>
              </a:solidFill>
              <a:effectLst/>
              <a:latin typeface="raleway" panose="020B0003030101060003" pitchFamily="34" charset="0"/>
            </a:endParaRPr>
          </a:p>
        </p:txBody>
      </p:sp>
    </p:spTree>
    <p:custDataLst>
      <p:tags r:id="rId1"/>
    </p:custDataLst>
    <p:extLst>
      <p:ext uri="{BB962C8B-B14F-4D97-AF65-F5344CB8AC3E}">
        <p14:creationId xmlns:p14="http://schemas.microsoft.com/office/powerpoint/2010/main" val="138199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89902" y="2085819"/>
            <a:ext cx="12414198" cy="2337819"/>
          </a:xfrm>
          <a:prstGeom prst="rect">
            <a:avLst/>
          </a:prstGeom>
        </p:spPr>
        <p:txBody>
          <a:bodyPr vert="horz" wrap="square" lIns="0" tIns="684530" rIns="0" bIns="0" rtlCol="0">
            <a:spAutoFit/>
          </a:bodyPr>
          <a:lstStyle/>
          <a:p>
            <a:pPr marL="12700" algn="ctr">
              <a:lnSpc>
                <a:spcPct val="100000"/>
              </a:lnSpc>
              <a:spcBef>
                <a:spcPts val="5390"/>
              </a:spcBef>
            </a:pPr>
            <a:r>
              <a:rPr lang="en-AU" spc="-445" dirty="0"/>
              <a:t>Lets Begin!</a:t>
            </a:r>
            <a:endParaRPr spc="-445" dirty="0"/>
          </a:p>
        </p:txBody>
      </p:sp>
      <p:sp>
        <p:nvSpPr>
          <p:cNvPr id="23" name="Speech Bubble: Rectangle with Corners Rounded 22">
            <a:extLst>
              <a:ext uri="{FF2B5EF4-FFF2-40B4-BE49-F238E27FC236}">
                <a16:creationId xmlns:a16="http://schemas.microsoft.com/office/drawing/2014/main" id="{35E23E61-42BE-4502-80DA-41A8879073B5}"/>
              </a:ext>
            </a:extLst>
          </p:cNvPr>
          <p:cNvSpPr/>
          <p:nvPr/>
        </p:nvSpPr>
        <p:spPr>
          <a:xfrm>
            <a:off x="10544201" y="4455555"/>
            <a:ext cx="6705600" cy="1638693"/>
          </a:xfrm>
          <a:prstGeom prst="wedgeRoundRectCallout">
            <a:avLst>
              <a:gd name="adj1" fmla="val 47739"/>
              <a:gd name="adj2" fmla="val 62345"/>
              <a:gd name="adj3" fmla="val 16667"/>
            </a:avLst>
          </a:prstGeom>
          <a:solidFill>
            <a:srgbClr val="314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000" b="1" dirty="0"/>
              <a:t>How about a</a:t>
            </a:r>
          </a:p>
          <a:p>
            <a:pPr algn="ctr"/>
            <a:r>
              <a:rPr lang="en-AU" sz="4000" b="1" dirty="0"/>
              <a:t>Demonstration? </a:t>
            </a:r>
          </a:p>
        </p:txBody>
      </p:sp>
      <p:pic>
        <p:nvPicPr>
          <p:cNvPr id="4" name="Picture 3" descr="A picture containing graphical user interface&#10;&#10;Description automatically generated">
            <a:extLst>
              <a:ext uri="{FF2B5EF4-FFF2-40B4-BE49-F238E27FC236}">
                <a16:creationId xmlns:a16="http://schemas.microsoft.com/office/drawing/2014/main" id="{A6869B24-A678-45A2-8401-007E3120C4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950" y="625475"/>
            <a:ext cx="11214928" cy="10363200"/>
          </a:xfrm>
          <a:prstGeom prst="rect">
            <a:avLst/>
          </a:prstGeom>
        </p:spPr>
      </p:pic>
      <p:pic>
        <p:nvPicPr>
          <p:cNvPr id="6" name="Picture 5" descr="A picture containing application&#10;&#10;Description automatically generated">
            <a:extLst>
              <a:ext uri="{FF2B5EF4-FFF2-40B4-BE49-F238E27FC236}">
                <a16:creationId xmlns:a16="http://schemas.microsoft.com/office/drawing/2014/main" id="{568DBD86-E5C1-4E0E-A6B5-04FD09AE10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33650" y="5654675"/>
            <a:ext cx="4664075" cy="4664075"/>
          </a:xfrm>
          <a:prstGeom prst="rect">
            <a:avLst/>
          </a:prstGeom>
        </p:spPr>
      </p:pic>
    </p:spTree>
    <p:custDataLst>
      <p:tags r:id="rId1"/>
    </p:custDataLst>
    <p:extLst>
      <p:ext uri="{BB962C8B-B14F-4D97-AF65-F5344CB8AC3E}">
        <p14:creationId xmlns:p14="http://schemas.microsoft.com/office/powerpoint/2010/main" val="145506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3BE838-F0E1-4C30-97C5-3A52A092EC2B}"/>
              </a:ext>
            </a:extLst>
          </p:cNvPr>
          <p:cNvSpPr/>
          <p:nvPr/>
        </p:nvSpPr>
        <p:spPr>
          <a:xfrm>
            <a:off x="1139578" y="777876"/>
            <a:ext cx="10471588" cy="8856584"/>
          </a:xfrm>
          <a:prstGeom prst="rect">
            <a:avLst/>
          </a:prstGeom>
          <a:solidFill>
            <a:srgbClr val="314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6">
            <a:extLst>
              <a:ext uri="{FF2B5EF4-FFF2-40B4-BE49-F238E27FC236}">
                <a16:creationId xmlns:a16="http://schemas.microsoft.com/office/drawing/2014/main" id="{8DB6AB55-E691-4763-9FF8-FA06F600A838}"/>
              </a:ext>
            </a:extLst>
          </p:cNvPr>
          <p:cNvSpPr>
            <a:spLocks noGrp="1"/>
          </p:cNvSpPr>
          <p:nvPr>
            <p:ph type="title" idx="4294967295"/>
          </p:nvPr>
        </p:nvSpPr>
        <p:spPr>
          <a:xfrm>
            <a:off x="1402307" y="947660"/>
            <a:ext cx="9906000" cy="1646605"/>
          </a:xfrm>
        </p:spPr>
        <p:txBody>
          <a:bodyPr/>
          <a:lstStyle/>
          <a:p>
            <a:r>
              <a:rPr lang="en-AU" b="1" i="0" u="none" strike="noStrike" dirty="0">
                <a:solidFill>
                  <a:srgbClr val="FFFFFF"/>
                </a:solidFill>
                <a:effectLst/>
              </a:rPr>
              <a:t>Contact Us</a:t>
            </a:r>
            <a:endParaRPr lang="en-AU" dirty="0"/>
          </a:p>
        </p:txBody>
      </p:sp>
      <p:pic>
        <p:nvPicPr>
          <p:cNvPr id="17" name="Picture 16" descr="Icon&#10;&#10;Description automatically generated">
            <a:extLst>
              <a:ext uri="{FF2B5EF4-FFF2-40B4-BE49-F238E27FC236}">
                <a16:creationId xmlns:a16="http://schemas.microsoft.com/office/drawing/2014/main" id="{028C5470-D50C-4FD0-B088-99041565DE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43450" y="7237981"/>
            <a:ext cx="1837506" cy="1837506"/>
          </a:xfrm>
          <a:prstGeom prst="rect">
            <a:avLst/>
          </a:prstGeom>
        </p:spPr>
      </p:pic>
      <p:pic>
        <p:nvPicPr>
          <p:cNvPr id="19" name="Picture 18" descr="Icon&#10;&#10;Description automatically generated">
            <a:extLst>
              <a:ext uri="{FF2B5EF4-FFF2-40B4-BE49-F238E27FC236}">
                <a16:creationId xmlns:a16="http://schemas.microsoft.com/office/drawing/2014/main" id="{5DA7ECB8-69DD-431D-A00E-B80AD8626D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43450" y="4862880"/>
            <a:ext cx="1837507" cy="1837507"/>
          </a:xfrm>
          <a:prstGeom prst="rect">
            <a:avLst/>
          </a:prstGeom>
        </p:spPr>
      </p:pic>
      <p:pic>
        <p:nvPicPr>
          <p:cNvPr id="21" name="Picture 20" descr="Icon&#10;&#10;Description automatically generated">
            <a:extLst>
              <a:ext uri="{FF2B5EF4-FFF2-40B4-BE49-F238E27FC236}">
                <a16:creationId xmlns:a16="http://schemas.microsoft.com/office/drawing/2014/main" id="{6EF6D892-92D4-4E93-8D1C-49AD38D467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443450" y="2487780"/>
            <a:ext cx="1837506" cy="1837506"/>
          </a:xfrm>
          <a:prstGeom prst="rect">
            <a:avLst/>
          </a:prstGeom>
        </p:spPr>
      </p:pic>
      <p:sp>
        <p:nvSpPr>
          <p:cNvPr id="23" name="Title 6">
            <a:extLst>
              <a:ext uri="{FF2B5EF4-FFF2-40B4-BE49-F238E27FC236}">
                <a16:creationId xmlns:a16="http://schemas.microsoft.com/office/drawing/2014/main" id="{7A183D9B-477D-4E5B-A36A-F5206B9C3423}"/>
              </a:ext>
            </a:extLst>
          </p:cNvPr>
          <p:cNvSpPr txBox="1">
            <a:spLocks/>
          </p:cNvSpPr>
          <p:nvPr/>
        </p:nvSpPr>
        <p:spPr>
          <a:xfrm>
            <a:off x="14429894" y="3304143"/>
            <a:ext cx="2863453" cy="369332"/>
          </a:xfrm>
          <a:prstGeom prst="rect">
            <a:avLst/>
          </a:prstGeom>
        </p:spPr>
        <p:txBody>
          <a:bodyPr wrap="square" lIns="0" tIns="0" rIns="0" bIns="0">
            <a:spAutoFit/>
          </a:bodyPr>
          <a:lstStyle>
            <a:lvl1pPr>
              <a:defRPr sz="10700" b="1" i="0">
                <a:solidFill>
                  <a:schemeClr val="bg1"/>
                </a:solidFill>
                <a:latin typeface="Arial"/>
                <a:ea typeface="+mj-ea"/>
                <a:cs typeface="Arial"/>
              </a:defRPr>
            </a:lvl1pPr>
          </a:lstStyle>
          <a:p>
            <a:pPr algn="r"/>
            <a:r>
              <a:rPr lang="en-AU" sz="2400" kern="0" dirty="0">
                <a:solidFill>
                  <a:srgbClr val="FFFFFF"/>
                </a:solidFill>
              </a:rPr>
              <a:t>123-456-7890</a:t>
            </a:r>
            <a:endParaRPr lang="en-AU" sz="2400" kern="0" dirty="0"/>
          </a:p>
        </p:txBody>
      </p:sp>
      <p:sp>
        <p:nvSpPr>
          <p:cNvPr id="22" name="Title 6">
            <a:extLst>
              <a:ext uri="{FF2B5EF4-FFF2-40B4-BE49-F238E27FC236}">
                <a16:creationId xmlns:a16="http://schemas.microsoft.com/office/drawing/2014/main" id="{927926AA-E09C-4FAF-8AB9-503B67D0EB1E}"/>
              </a:ext>
            </a:extLst>
          </p:cNvPr>
          <p:cNvSpPr txBox="1">
            <a:spLocks/>
          </p:cNvSpPr>
          <p:nvPr/>
        </p:nvSpPr>
        <p:spPr>
          <a:xfrm>
            <a:off x="12795250" y="5590143"/>
            <a:ext cx="4498510" cy="369332"/>
          </a:xfrm>
          <a:prstGeom prst="rect">
            <a:avLst/>
          </a:prstGeom>
        </p:spPr>
        <p:txBody>
          <a:bodyPr wrap="square" lIns="0" tIns="0" rIns="0" bIns="0">
            <a:spAutoFit/>
          </a:bodyPr>
          <a:lstStyle>
            <a:lvl1pPr>
              <a:defRPr sz="10700" b="1" i="0">
                <a:solidFill>
                  <a:schemeClr val="bg1"/>
                </a:solidFill>
                <a:latin typeface="Arial"/>
                <a:ea typeface="+mj-ea"/>
                <a:cs typeface="Arial"/>
              </a:defRPr>
            </a:lvl1pPr>
          </a:lstStyle>
          <a:p>
            <a:pPr algn="r"/>
            <a:r>
              <a:rPr lang="en-AU" sz="2400" kern="0" dirty="0">
                <a:solidFill>
                  <a:srgbClr val="FFFFFF"/>
                </a:solidFill>
              </a:rPr>
              <a:t>yourname@company.com</a:t>
            </a:r>
            <a:endParaRPr lang="en-AU" sz="2400" kern="0" dirty="0"/>
          </a:p>
        </p:txBody>
      </p:sp>
      <p:sp>
        <p:nvSpPr>
          <p:cNvPr id="25" name="Title 6">
            <a:extLst>
              <a:ext uri="{FF2B5EF4-FFF2-40B4-BE49-F238E27FC236}">
                <a16:creationId xmlns:a16="http://schemas.microsoft.com/office/drawing/2014/main" id="{77BB990A-FEF3-4763-B14E-714FDC492C7A}"/>
              </a:ext>
            </a:extLst>
          </p:cNvPr>
          <p:cNvSpPr txBox="1">
            <a:spLocks/>
          </p:cNvSpPr>
          <p:nvPr/>
        </p:nvSpPr>
        <p:spPr>
          <a:xfrm>
            <a:off x="13367448" y="7910512"/>
            <a:ext cx="3925899" cy="369332"/>
          </a:xfrm>
          <a:prstGeom prst="rect">
            <a:avLst/>
          </a:prstGeom>
        </p:spPr>
        <p:txBody>
          <a:bodyPr wrap="square" lIns="0" tIns="0" rIns="0" bIns="0">
            <a:spAutoFit/>
          </a:bodyPr>
          <a:lstStyle>
            <a:lvl1pPr>
              <a:defRPr sz="10700" b="1" i="0">
                <a:solidFill>
                  <a:schemeClr val="bg1"/>
                </a:solidFill>
                <a:latin typeface="Arial"/>
                <a:ea typeface="+mj-ea"/>
                <a:cs typeface="Arial"/>
              </a:defRPr>
            </a:lvl1pPr>
          </a:lstStyle>
          <a:p>
            <a:pPr algn="r"/>
            <a:r>
              <a:rPr lang="en-AU" sz="2400" kern="0" dirty="0">
                <a:solidFill>
                  <a:srgbClr val="FFFFFF"/>
                </a:solidFill>
              </a:rPr>
              <a:t>www.yourwebsite.com</a:t>
            </a:r>
            <a:endParaRPr lang="en-AU" sz="2400" kern="0" dirty="0"/>
          </a:p>
        </p:txBody>
      </p:sp>
      <p:sp>
        <p:nvSpPr>
          <p:cNvPr id="2" name="Title 6">
            <a:extLst>
              <a:ext uri="{FF2B5EF4-FFF2-40B4-BE49-F238E27FC236}">
                <a16:creationId xmlns:a16="http://schemas.microsoft.com/office/drawing/2014/main" id="{C2D60FED-234A-4627-9317-AD7AC9A0A6BC}"/>
              </a:ext>
            </a:extLst>
          </p:cNvPr>
          <p:cNvSpPr txBox="1">
            <a:spLocks/>
          </p:cNvSpPr>
          <p:nvPr/>
        </p:nvSpPr>
        <p:spPr>
          <a:xfrm>
            <a:off x="1778438" y="3368675"/>
            <a:ext cx="9906000" cy="1231106"/>
          </a:xfrm>
          <a:prstGeom prst="rect">
            <a:avLst/>
          </a:prstGeom>
        </p:spPr>
        <p:txBody>
          <a:bodyPr wrap="square" lIns="0" tIns="0" rIns="0" bIns="0">
            <a:spAutoFit/>
          </a:bodyPr>
          <a:lstStyle>
            <a:lvl1pPr>
              <a:defRPr sz="10700" b="1" i="0">
                <a:solidFill>
                  <a:schemeClr val="bg1"/>
                </a:solidFill>
                <a:latin typeface="Arial"/>
                <a:ea typeface="+mj-ea"/>
                <a:cs typeface="Arial"/>
              </a:defRPr>
            </a:lvl1pPr>
          </a:lstStyle>
          <a:p>
            <a:r>
              <a:rPr lang="en-AU" sz="8000" kern="0" dirty="0">
                <a:solidFill>
                  <a:srgbClr val="FFFFFF"/>
                </a:solidFill>
              </a:rPr>
              <a:t>Your Name</a:t>
            </a:r>
            <a:endParaRPr lang="en-AU" sz="8000" kern="0" dirty="0"/>
          </a:p>
        </p:txBody>
      </p:sp>
      <p:sp>
        <p:nvSpPr>
          <p:cNvPr id="4" name="TextBox 3">
            <a:extLst>
              <a:ext uri="{FF2B5EF4-FFF2-40B4-BE49-F238E27FC236}">
                <a16:creationId xmlns:a16="http://schemas.microsoft.com/office/drawing/2014/main" id="{44D63BAE-31EA-4D70-AF5F-46E63F7869F6}"/>
              </a:ext>
            </a:extLst>
          </p:cNvPr>
          <p:cNvSpPr txBox="1"/>
          <p:nvPr/>
        </p:nvSpPr>
        <p:spPr>
          <a:xfrm>
            <a:off x="1710622" y="4599781"/>
            <a:ext cx="10050234" cy="1569660"/>
          </a:xfrm>
          <a:prstGeom prst="rect">
            <a:avLst/>
          </a:prstGeom>
          <a:noFill/>
        </p:spPr>
        <p:txBody>
          <a:bodyPr wrap="square">
            <a:spAutoFit/>
          </a:bodyPr>
          <a:lstStyle/>
          <a:p>
            <a:r>
              <a:rPr lang="en-AU" sz="4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Your Job Title</a:t>
            </a:r>
          </a:p>
          <a:p>
            <a:r>
              <a:rPr lang="en-AU" sz="4800" dirty="0">
                <a:solidFill>
                  <a:schemeClr val="bg1"/>
                </a:solidFill>
                <a:latin typeface="Verdana" panose="020B0604030504040204" pitchFamily="34" charset="0"/>
                <a:cs typeface="Arial" panose="020B0604020202020204" pitchFamily="34" charset="0"/>
              </a:rPr>
              <a:t>Department</a:t>
            </a:r>
            <a:endParaRPr lang="en-AU" sz="4800" dirty="0">
              <a:solidFill>
                <a:schemeClr val="bg1"/>
              </a:solidFill>
            </a:endParaRPr>
          </a:p>
        </p:txBody>
      </p:sp>
    </p:spTree>
    <p:custDataLst>
      <p:tags r:id="rId1"/>
    </p:custDataLst>
    <p:extLst>
      <p:ext uri="{BB962C8B-B14F-4D97-AF65-F5344CB8AC3E}">
        <p14:creationId xmlns:p14="http://schemas.microsoft.com/office/powerpoint/2010/main" val="41042700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v7eCmLs2"/>
  <p:tag name="TAG_BACKING_FORM_KEY" val="1970304-w:\marketing\sales presentation slides\sales presentation - plansafe_planstudio final.pptx"/>
  <p:tag name="ARTICULATE_PRESENTER_VERSION" val="8"/>
  <p:tag name="ARTICULATE_USED_PAGE_ORIENTATION" val="1"/>
  <p:tag name="ARTICULATE_USED_PAGE_SIZE" val="7"/>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UDIO_ID" val="260"/>
  <p:tag name="ARTICULATE_USED_LAYOUT" val="1"/>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UDIO_ID" val="272"/>
  <p:tag name="ARTICULATE_USED_LAYOUT" val="2"/>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UDIO_ID" val="267"/>
  <p:tag name="ARTICULATE_USED_LAYOUT" val="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UDIO_ID" val="267"/>
  <p:tag name="ARTICULATE_USED_LAYOUT" val="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UDIO_ID" val="267"/>
  <p:tag name="ARTICULATE_USED_LAYOUT" val="3"/>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UDIO_ID" val="267"/>
  <p:tag name="ARTICULATE_USED_LAYOUT" val="3"/>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UDIO_ID" val="267"/>
  <p:tag name="ARTICULATE_USED_LAYOUT" val="3"/>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UDIO_ID" val="263"/>
  <p:tag name="ARTICULATE_USED_LAYOUT" val="3"/>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UDIO_ID" val="266"/>
  <p:tag name="ARTICULATE_USED_LAYOUT" val="4"/>
  <p:tag name="ARTICULATE_SLIDE_THUMBNAIL_REFRESH" val="1"/>
</p:tagLst>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970EBA78AC2F4B8C11A961877A1CD2" ma:contentTypeVersion="13" ma:contentTypeDescription="Create a new document." ma:contentTypeScope="" ma:versionID="859f4b2b3c2c1aa7e8ca48d8281cd174">
  <xsd:schema xmlns:xsd="http://www.w3.org/2001/XMLSchema" xmlns:xs="http://www.w3.org/2001/XMLSchema" xmlns:p="http://schemas.microsoft.com/office/2006/metadata/properties" xmlns:ns3="275b99ff-a17b-4e5f-a862-e7470624969c" xmlns:ns4="18bd9dc5-7b02-4db5-beeb-f9334d28247b" targetNamespace="http://schemas.microsoft.com/office/2006/metadata/properties" ma:root="true" ma:fieldsID="e63666d580a2c6d477378aacf13c0358" ns3:_="" ns4:_="">
    <xsd:import namespace="275b99ff-a17b-4e5f-a862-e7470624969c"/>
    <xsd:import namespace="18bd9dc5-7b02-4db5-beeb-f9334d28247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b99ff-a17b-4e5f-a862-e747062496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8bd9dc5-7b02-4db5-beeb-f9334d28247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6B8C1B-DC96-4903-815D-D0D3D134AA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5b99ff-a17b-4e5f-a862-e7470624969c"/>
    <ds:schemaRef ds:uri="18bd9dc5-7b02-4db5-beeb-f9334d2824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EF0BB8-3E92-45E5-AD03-851501483D52}">
  <ds:schemaRefs>
    <ds:schemaRef ds:uri="http://schemas.microsoft.com/office/2006/documentManagement/types"/>
    <ds:schemaRef ds:uri="275b99ff-a17b-4e5f-a862-e7470624969c"/>
    <ds:schemaRef ds:uri="http://purl.org/dc/elements/1.1/"/>
    <ds:schemaRef ds:uri="http://schemas.openxmlformats.org/package/2006/metadata/core-properties"/>
    <ds:schemaRef ds:uri="http://purl.org/dc/terms/"/>
    <ds:schemaRef ds:uri="18bd9dc5-7b02-4db5-beeb-f9334d28247b"/>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7573438-8148-4CF0-AA0D-7E4A033D5B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27296</TotalTime>
  <Words>1605</Words>
  <Application>Microsoft Office PowerPoint</Application>
  <PresentationFormat>Custom</PresentationFormat>
  <Paragraphs>172</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inherit</vt:lpstr>
      <vt:lpstr>raleway</vt:lpstr>
      <vt:lpstr>Arial</vt:lpstr>
      <vt:lpstr>Calibri</vt:lpstr>
      <vt:lpstr>Trebuchet MS</vt:lpstr>
      <vt:lpstr>Verdana</vt:lpstr>
      <vt:lpstr>Yantramanav Medium</vt:lpstr>
      <vt:lpstr>Office Theme</vt:lpstr>
      <vt:lpstr>PlanSafe</vt:lpstr>
      <vt:lpstr>Content Outline</vt:lpstr>
      <vt:lpstr>Our Background</vt:lpstr>
      <vt:lpstr>Feature and Benefits</vt:lpstr>
      <vt:lpstr>How to calculate the  SQM pricing model?</vt:lpstr>
      <vt:lpstr>Our Courses</vt:lpstr>
      <vt:lpstr>Testimonial</vt:lpstr>
      <vt:lpstr>Testimonial</vt:lpstr>
      <vt:lpstr>Testimonial</vt:lpstr>
      <vt:lpstr>Client Success Story</vt:lpstr>
      <vt:lpstr>Client Success Story</vt:lpstr>
      <vt:lpstr>Lets Begin!</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Presentation - PlanSafe</dc:title>
  <dc:creator>Annemarie Lake</dc:creator>
  <cp:lastModifiedBy>Hamish Thomson</cp:lastModifiedBy>
  <cp:revision>217</cp:revision>
  <dcterms:created xsi:type="dcterms:W3CDTF">2020-09-07T03:45:18Z</dcterms:created>
  <dcterms:modified xsi:type="dcterms:W3CDTF">2021-03-22T01:59:16Z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2020-09-07T00:00:00Z</vt:filetime>
  </property>
  <property fmtid="{D5CDD505-2E9C-101B-9397-08002B2CF9AE}" pid="3" name="Creator">
    <vt:lpwstr>Adobe Illustrator 24.3 (Windows)</vt:lpwstr>
  </property>
  <property fmtid="{D5CDD505-2E9C-101B-9397-08002B2CF9AE}" pid="4" name="LastSaved">
    <vt:filetime>2020-09-07T00:00:00Z</vt:filetime>
  </property>
  <property fmtid="{D5CDD505-2E9C-101B-9397-08002B2CF9AE}" pid="5" name="ArticulatePath">
    <vt:lpwstr>Visual_Story_Export_1</vt:lpwstr>
  </property>
  <property fmtid="{D5CDD505-2E9C-101B-9397-08002B2CF9AE}" pid="6" name="ContentTypeId">
    <vt:lpwstr>0x01010083970EBA78AC2F4B8C11A961877A1CD2</vt:lpwstr>
  </property>
  <property fmtid="{D5CDD505-2E9C-101B-9397-08002B2CF9AE}" pid="7" name="ArticulateUseProject">
    <vt:lpwstr>1</vt:lpwstr>
  </property>
  <property fmtid="{D5CDD505-2E9C-101B-9397-08002B2CF9AE}" pid="8" name="ArticulateProjectVersion">
    <vt:lpwstr>8</vt:lpwstr>
  </property>
  <property fmtid="{D5CDD505-2E9C-101B-9397-08002B2CF9AE}" pid="9" name="ArticulateGUID">
    <vt:lpwstr>663FF27E-CF9F-490A-BB40-1CB78C133DAC</vt:lpwstr>
  </property>
  <property fmtid="{D5CDD505-2E9C-101B-9397-08002B2CF9AE}" pid="10" name="ArticulateProjectFull">
    <vt:lpwstr>W:\Marketing\Sales Presentation Slides\PlanSafe - Sales Presentation (Partners)\Sales Presentation - PlanSafe Partners V1.2.ppta</vt:lpwstr>
  </property>
</Properties>
</file>